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35" r:id="rId2"/>
    <p:sldId id="319" r:id="rId3"/>
    <p:sldId id="304" r:id="rId4"/>
    <p:sldId id="305" r:id="rId5"/>
    <p:sldId id="310" r:id="rId6"/>
    <p:sldId id="306" r:id="rId7"/>
    <p:sldId id="311" r:id="rId8"/>
    <p:sldId id="307" r:id="rId9"/>
    <p:sldId id="308" r:id="rId10"/>
    <p:sldId id="309" r:id="rId11"/>
    <p:sldId id="321" r:id="rId12"/>
    <p:sldId id="318" r:id="rId13"/>
    <p:sldId id="317" r:id="rId14"/>
    <p:sldId id="316" r:id="rId15"/>
    <p:sldId id="320" r:id="rId16"/>
    <p:sldId id="323" r:id="rId17"/>
    <p:sldId id="315" r:id="rId18"/>
    <p:sldId id="322" r:id="rId19"/>
    <p:sldId id="314" r:id="rId20"/>
    <p:sldId id="313" r:id="rId21"/>
    <p:sldId id="312" r:id="rId22"/>
    <p:sldId id="324" r:id="rId23"/>
    <p:sldId id="325" r:id="rId24"/>
    <p:sldId id="333" r:id="rId25"/>
    <p:sldId id="334" r:id="rId26"/>
    <p:sldId id="326" r:id="rId27"/>
    <p:sldId id="327" r:id="rId28"/>
    <p:sldId id="328" r:id="rId29"/>
    <p:sldId id="329" r:id="rId30"/>
    <p:sldId id="330" r:id="rId31"/>
    <p:sldId id="331" r:id="rId32"/>
    <p:sldId id="332" r:id="rId33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563" autoAdjust="0"/>
  </p:normalViewPr>
  <p:slideViewPr>
    <p:cSldViewPr>
      <p:cViewPr>
        <p:scale>
          <a:sx n="60" d="100"/>
          <a:sy n="6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Eze.19:1-14 </a:t>
            </a:r>
            <a:r>
              <a:rPr lang="en-US" b="0" i="0" dirty="0" smtClean="0"/>
              <a:t>– “unto </a:t>
            </a:r>
            <a:r>
              <a:rPr lang="en-US" b="0" i="1" dirty="0" smtClean="0"/>
              <a:t>the</a:t>
            </a:r>
            <a:r>
              <a:rPr lang="en-US" b="0" i="0" dirty="0" smtClean="0"/>
              <a:t> princes of Israel”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Eze.32:2-16 – </a:t>
            </a:r>
            <a:r>
              <a:rPr lang="en-US" b="0" i="0" dirty="0" smtClean="0"/>
              <a:t>“upon Pharaoh king of Egypt”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Common elements 1 &amp; 3 </a:t>
            </a:r>
            <a:r>
              <a:rPr lang="en-US" b="0" i="0" dirty="0" smtClean="0"/>
              <a:t>– a) both likened to </a:t>
            </a:r>
            <a:r>
              <a:rPr lang="en-US" b="0" i="0" u="sng" dirty="0" smtClean="0"/>
              <a:t>lions</a:t>
            </a:r>
            <a:r>
              <a:rPr lang="en-US" b="0" i="0" dirty="0" smtClean="0"/>
              <a:t>, b) both brought down </a:t>
            </a:r>
            <a:r>
              <a:rPr lang="en-US" b="0" i="0" u="sng" dirty="0" smtClean="0"/>
              <a:t>by nations and King of Babylon</a:t>
            </a:r>
            <a:r>
              <a:rPr lang="en-US" b="0" i="0" u="none" dirty="0" smtClean="0"/>
              <a:t>, c) close with “this </a:t>
            </a:r>
            <a:r>
              <a:rPr lang="en-US" b="0" i="1" u="none" dirty="0" smtClean="0"/>
              <a:t>is a</a:t>
            </a:r>
            <a:r>
              <a:rPr lang="en-US" b="0" i="0" u="none" dirty="0" smtClean="0"/>
              <a:t> lamentation”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Phrase “in Eden” – </a:t>
            </a:r>
            <a:r>
              <a:rPr lang="en-US" b="0" dirty="0" smtClean="0"/>
              <a:t>only 2 occs. cited above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Gen.2:8 – </a:t>
            </a:r>
            <a:r>
              <a:rPr lang="en-US" b="0" dirty="0" smtClean="0"/>
              <a:t>“…and He put there the Man whom He had formed.”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Eze.28:13 – </a:t>
            </a:r>
            <a:r>
              <a:rPr lang="en-US" b="0" dirty="0" smtClean="0"/>
              <a:t>consider chronology</a:t>
            </a:r>
            <a:r>
              <a:rPr lang="en-US" b="0" baseline="0" dirty="0" smtClean="0"/>
              <a:t> – Anointed Cherub in Eden before his fall, but Adam placed in Eden at his creation (2:7-8)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baseline="0" dirty="0" smtClean="0"/>
              <a:t>	  </a:t>
            </a:r>
            <a:r>
              <a:rPr lang="en-US" b="0" dirty="0" smtClean="0"/>
              <a:t>– Did one of the cherubs guarding the tree of life later fall?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dirty="0" smtClean="0"/>
              <a:t>	  – Or was there an Eden on earth before the earth became “waste and void” (1:2)?</a:t>
            </a:r>
          </a:p>
          <a:p>
            <a:pPr marL="0" indent="0" eaLnBrk="1" hangingPunct="1">
              <a:spcBef>
                <a:spcPct val="0"/>
              </a:spcBef>
              <a:buFont typeface="+mj-lt"/>
              <a:buNone/>
            </a:pPr>
            <a:r>
              <a:rPr lang="en-US" b="0" dirty="0" smtClean="0"/>
              <a:t>4. </a:t>
            </a:r>
            <a:r>
              <a:rPr lang="en-US" b="1" dirty="0" smtClean="0"/>
              <a:t>“King of Tyre” </a:t>
            </a:r>
            <a:r>
              <a:rPr lang="en-US" b="0" dirty="0" smtClean="0"/>
              <a:t>–</a:t>
            </a:r>
            <a:r>
              <a:rPr lang="en-US" b="1" dirty="0" smtClean="0"/>
              <a:t> </a:t>
            </a:r>
            <a:r>
              <a:rPr lang="en-US" b="0" dirty="0" smtClean="0"/>
              <a:t>came to be in Eden, until iniquity was found in him – just like Adam!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Heb. </a:t>
            </a:r>
            <a:r>
              <a:rPr lang="en-US" b="1" i="1" dirty="0" smtClean="0"/>
              <a:t>Tyre</a:t>
            </a:r>
            <a:r>
              <a:rPr lang="en-US" b="1" baseline="0" dirty="0" smtClean="0"/>
              <a:t> = “Rock”</a:t>
            </a: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Gen.5:1 – </a:t>
            </a:r>
            <a:r>
              <a:rPr lang="en-US" b="0" dirty="0" smtClean="0"/>
              <a:t>“book of generations of Adam” – genealogy takes up with Seth and traces the line through Shem, Ham, Japheth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“Day of Creation” – </a:t>
            </a:r>
            <a:r>
              <a:rPr lang="en-US" b="0" dirty="0" smtClean="0"/>
              <a:t>parallel suggests that Eze.28:11-19 is like a “book of generations” for the Anointed Cherub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Stones of Fire – </a:t>
            </a:r>
            <a:r>
              <a:rPr lang="en-US" b="0" dirty="0" smtClean="0"/>
              <a:t>cp. “coals of fire”, Eze.10:2-7 and 1</a:t>
            </a:r>
            <a:r>
              <a:rPr lang="en-US" b="0" baseline="30000" dirty="0" smtClean="0"/>
              <a:t>st</a:t>
            </a:r>
            <a:r>
              <a:rPr lang="en-US" b="0" dirty="0" smtClean="0"/>
              <a:t> occ. at Lev.16:12 (from altar) – the likeness</a:t>
            </a:r>
            <a:r>
              <a:rPr lang="en-US" b="0" baseline="0" dirty="0" smtClean="0"/>
              <a:t> of the cherubs “as burning coals of fire” (Eze.1:13)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Stones of Fire </a:t>
            </a:r>
            <a:r>
              <a:rPr lang="en-US" b="0" dirty="0" smtClean="0"/>
              <a:t>– most natural association – unhewn stones used for altars, e.g. Elijah – 1 Ki.18:30-32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“destroyed from” – </a:t>
            </a:r>
            <a:r>
              <a:rPr lang="en-US" b="0" i="1" dirty="0" smtClean="0"/>
              <a:t>‘âbad</a:t>
            </a:r>
            <a:r>
              <a:rPr lang="en-US" b="0" dirty="0" smtClean="0"/>
              <a:t> – cf. Hirsch; NB </a:t>
            </a:r>
            <a:r>
              <a:rPr lang="en-US" b="0" i="1" dirty="0" smtClean="0"/>
              <a:t>‘Abaddôwn</a:t>
            </a:r>
            <a:r>
              <a:rPr lang="en-US" b="0" dirty="0" smtClean="0"/>
              <a:t> has no covering to God (just as </a:t>
            </a:r>
            <a:r>
              <a:rPr lang="en-US" b="0" i="1" dirty="0" smtClean="0"/>
              <a:t>Sh</a:t>
            </a:r>
            <a:r>
              <a:rPr lang="en-US" b="0" i="1" baseline="-25000" dirty="0" smtClean="0"/>
              <a:t>e</a:t>
            </a:r>
            <a:r>
              <a:rPr lang="en-US" b="0" i="1" dirty="0" smtClean="0"/>
              <a:t>’ôwl</a:t>
            </a:r>
            <a:r>
              <a:rPr lang="en-US" b="0" dirty="0" smtClean="0"/>
              <a:t> is naked before Him) per 1</a:t>
            </a:r>
            <a:r>
              <a:rPr lang="en-US" b="0" baseline="30000" dirty="0" smtClean="0"/>
              <a:t>st</a:t>
            </a:r>
            <a:r>
              <a:rPr lang="en-US" b="0" dirty="0" smtClean="0"/>
              <a:t> occ. Job 26:6 – salient to </a:t>
            </a:r>
            <a:r>
              <a:rPr lang="en-US" b="0" i="1" dirty="0" smtClean="0"/>
              <a:t>âbad</a:t>
            </a:r>
            <a:r>
              <a:rPr lang="en-US" b="0" dirty="0" smtClean="0"/>
              <a:t> , then, is hiddenness</a:t>
            </a:r>
            <a:r>
              <a:rPr lang="en-US" b="0" baseline="0" dirty="0" smtClean="0"/>
              <a:t> from man’s eyes.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083" name="Notes Placeholder 2"/>
              <p:cNvSpPr>
                <a:spLocks noGrp="1"/>
              </p:cNvSpPr>
              <p:nvPr>
                <p:ph type="body" idx="1"/>
              </p:nvPr>
            </p:nvSpPr>
            <p:spPr bwMode="auto">
              <a:noFill/>
            </p:spPr>
            <p:txBody>
              <a:bodyPr wrap="square" numCol="1" anchor="t" anchorCtr="0" compatLnSpc="1">
                <a:prstTxWarp prst="textNoShape">
                  <a:avLst/>
                </a:prstTxWarp>
              </a:bodyPr>
              <a:lstStyle/>
              <a:p>
                <a:pPr marL="228600" indent="-228600" eaLnBrk="1" hangingPunct="1">
                  <a:spcBef>
                    <a:spcPct val="0"/>
                  </a:spcBef>
                  <a:buFontTx/>
                  <a:buAutoNum type="arabicPeriod"/>
                </a:pPr>
                <a:r>
                  <a:rPr lang="en-US" b="1" dirty="0" smtClean="0"/>
                  <a:t>Yahweh is ascribed a “perfect way” – </a:t>
                </a:r>
                <a:r>
                  <a:rPr lang="en-US" b="0" dirty="0" smtClean="0"/>
                  <a:t>2 Sam.22:31; Psa.18:30</a:t>
                </a:r>
              </a:p>
              <a:p>
                <a:pPr marL="228600" indent="-228600" eaLnBrk="1" hangingPunct="1">
                  <a:spcBef>
                    <a:spcPct val="0"/>
                  </a:spcBef>
                  <a:buFontTx/>
                  <a:buAutoNum type="arabicPeriod"/>
                </a:pPr>
                <a:r>
                  <a:rPr lang="en-US" b="1" dirty="0" smtClean="0"/>
                  <a:t>Word for “blameless” – </a:t>
                </a:r>
                <a:r>
                  <a:rPr lang="en-US" b="1" i="1" dirty="0" smtClean="0"/>
                  <a:t>t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â</m:t>
                    </m:r>
                  </m:oMath>
                </a14:m>
                <a:r>
                  <a:rPr lang="en-US" b="1" i="1" dirty="0" err="1" smtClean="0"/>
                  <a:t>m</a:t>
                </a:r>
                <a:r>
                  <a:rPr lang="en-US" b="1" i="1" dirty="0" err="1" smtClean="0">
                    <a:latin typeface="Tahoma"/>
                    <a:ea typeface="Tahoma"/>
                    <a:cs typeface="Tahoma"/>
                  </a:rPr>
                  <a:t>î</a:t>
                </a:r>
                <a:r>
                  <a:rPr lang="en-US" b="1" i="1" dirty="0" err="1" smtClean="0"/>
                  <a:t>ym</a:t>
                </a:r>
                <a:r>
                  <a:rPr lang="en-US" b="1" dirty="0" smtClean="0"/>
                  <a:t>, </a:t>
                </a:r>
                <a:r>
                  <a:rPr lang="en-US" b="0" dirty="0" smtClean="0"/>
                  <a:t>“without defect”, like the sacrificial</a:t>
                </a:r>
                <a:r>
                  <a:rPr lang="en-US" b="0" baseline="0" dirty="0" smtClean="0"/>
                  <a:t> animals (Exo.12:5, et al.)</a:t>
                </a:r>
                <a:endParaRPr lang="en-US" b="0" dirty="0" smtClean="0"/>
              </a:p>
            </p:txBody>
          </p:sp>
        </mc:Choice>
        <mc:Fallback>
          <p:sp>
            <p:nvSpPr>
              <p:cNvPr id="46083" name="Notes Placeholder 2"/>
              <p:cNvSpPr>
                <a:spLocks noGrp="1"/>
              </p:cNvSpPr>
              <p:nvPr>
                <p:ph type="body" idx="1"/>
              </p:nvPr>
            </p:nvSpPr>
            <p:spPr bwMode="auto">
              <a:noFill/>
            </p:spPr>
            <p:txBody>
              <a:bodyPr wrap="square" numCol="1" anchor="t" anchorCtr="0" compatLnSpc="1">
                <a:prstTxWarp prst="textNoShape">
                  <a:avLst/>
                </a:prstTxWarp>
              </a:bodyPr>
              <a:lstStyle/>
              <a:p>
                <a:pPr marL="228600" indent="-228600" eaLnBrk="1" hangingPunct="1">
                  <a:spcBef>
                    <a:spcPct val="0"/>
                  </a:spcBef>
                  <a:buFontTx/>
                  <a:buAutoNum type="arabicPeriod"/>
                </a:pPr>
                <a:r>
                  <a:rPr lang="en-US" b="1" dirty="0" smtClean="0"/>
                  <a:t>Yahweh is ascribed a “perfect way” – </a:t>
                </a:r>
                <a:r>
                  <a:rPr lang="en-US" b="0" dirty="0" smtClean="0"/>
                  <a:t>2 Sam.22:31; Psa.18:30</a:t>
                </a:r>
              </a:p>
              <a:p>
                <a:pPr marL="228600" indent="-228600" eaLnBrk="1" hangingPunct="1">
                  <a:spcBef>
                    <a:spcPct val="0"/>
                  </a:spcBef>
                  <a:buFontTx/>
                  <a:buAutoNum type="arabicPeriod"/>
                </a:pPr>
                <a:r>
                  <a:rPr lang="en-US" b="1" dirty="0" smtClean="0"/>
                  <a:t>Word for “blameless” – </a:t>
                </a:r>
                <a:r>
                  <a:rPr lang="en-US" b="1" i="1" dirty="0" smtClean="0"/>
                  <a:t>t</a:t>
                </a:r>
                <a:r>
                  <a:rPr lang="en-US" b="1" i="0" dirty="0" smtClean="0">
                    <a:latin typeface="Cambria Math"/>
                  </a:rPr>
                  <a:t>â</a:t>
                </a:r>
                <a:r>
                  <a:rPr lang="en-US" b="1" i="1" dirty="0" err="1" smtClean="0"/>
                  <a:t>m</a:t>
                </a:r>
                <a:r>
                  <a:rPr lang="en-US" b="1" i="1" dirty="0" err="1" smtClean="0">
                    <a:latin typeface="Tahoma"/>
                    <a:ea typeface="Tahoma"/>
                    <a:cs typeface="Tahoma"/>
                  </a:rPr>
                  <a:t>î</a:t>
                </a:r>
                <a:r>
                  <a:rPr lang="en-US" b="1" i="1" dirty="0" err="1" smtClean="0"/>
                  <a:t>ym</a:t>
                </a:r>
                <a:r>
                  <a:rPr lang="en-US" b="1" dirty="0" smtClean="0"/>
                  <a:t>, </a:t>
                </a:r>
                <a:r>
                  <a:rPr lang="en-US" b="0" dirty="0" smtClean="0"/>
                  <a:t>“without defect”, like the sacrificial</a:t>
                </a:r>
                <a:r>
                  <a:rPr lang="en-US" b="0" baseline="0" dirty="0" smtClean="0"/>
                  <a:t> animals (Exo.12:5, et al.)</a:t>
                </a:r>
                <a:endParaRPr lang="en-US" b="0" dirty="0" smtClean="0"/>
              </a:p>
            </p:txBody>
          </p:sp>
        </mc:Fallback>
      </mc:AlternateContent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Prince of Tyre – </a:t>
            </a:r>
            <a:r>
              <a:rPr lang="en-US" b="0" dirty="0" smtClean="0"/>
              <a:t>v.5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King of Tyre </a:t>
            </a:r>
            <a:r>
              <a:rPr lang="en-US" b="0" dirty="0" smtClean="0"/>
              <a:t>– v.16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Prince of Tyre – </a:t>
            </a:r>
            <a:r>
              <a:rPr lang="en-US" b="0" dirty="0" smtClean="0"/>
              <a:t>v.5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King of Tyre </a:t>
            </a:r>
            <a:r>
              <a:rPr lang="en-US" b="0" dirty="0" smtClean="0"/>
              <a:t>– v.17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Prince of Tyre</a:t>
            </a:r>
            <a:r>
              <a:rPr lang="en-US" b="1" baseline="0" dirty="0" smtClean="0"/>
              <a:t> – </a:t>
            </a:r>
            <a:r>
              <a:rPr lang="en-US" b="0" baseline="0" dirty="0" smtClean="0"/>
              <a:t>vv.8, 10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King of Tyre – </a:t>
            </a:r>
            <a:r>
              <a:rPr lang="en-US" b="0" baseline="0" dirty="0" smtClean="0"/>
              <a:t>vv.17-18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Compare “king of Salem” </a:t>
            </a:r>
            <a:r>
              <a:rPr lang="en-US" b="1" baseline="0" dirty="0" smtClean="0"/>
              <a:t>– </a:t>
            </a:r>
            <a:r>
              <a:rPr lang="en-US" b="0" baseline="0" dirty="0" smtClean="0"/>
              <a:t>although he pops on the scene in Gen.14:18 out of nowhere, he is mentioned by name (</a:t>
            </a:r>
            <a:r>
              <a:rPr lang="en-US" b="0" dirty="0" smtClean="0"/>
              <a:t>Mechizedek) and he is further explained in Psa.110:4 and in Heb. chs. 5-7.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“Like Father like Son” – </a:t>
            </a:r>
            <a:r>
              <a:rPr lang="en-US" b="0" dirty="0" smtClean="0"/>
              <a:t>relationship</a:t>
            </a:r>
            <a:r>
              <a:rPr lang="en-US" b="1" dirty="0" smtClean="0"/>
              <a:t> </a:t>
            </a:r>
            <a:r>
              <a:rPr lang="en-US" b="0" dirty="0" smtClean="0"/>
              <a:t>will become more apparent by</a:t>
            </a:r>
            <a:r>
              <a:rPr lang="en-US" b="0" baseline="0" dirty="0" smtClean="0"/>
              <a:t> expanding study to include Isa.14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Table – </a:t>
            </a:r>
            <a:r>
              <a:rPr lang="en-US" b="0" baseline="0" dirty="0" smtClean="0"/>
              <a:t>comparing texts from Eze.26-27, 28:1-10, 28:11-19 – filename xxxxx.doc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Eze.27:2-32 </a:t>
            </a:r>
            <a:r>
              <a:rPr lang="en-US" b="0" i="0" dirty="0" smtClean="0"/>
              <a:t>– “lamentation upon Tyre” --- closes with “they will take up a lamentation and lament” --- doom of city begins</a:t>
            </a:r>
            <a:r>
              <a:rPr lang="en-US" b="0" i="0" baseline="0" dirty="0" smtClean="0"/>
              <a:t> at 26:1 – Babylon (v.7) and nations (v.3) will bring her down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Eze.28:1-10 – </a:t>
            </a:r>
            <a:r>
              <a:rPr lang="en-US" b="0" i="0" dirty="0" smtClean="0"/>
              <a:t>“say unto the prince of Tyre” – NOT a lament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Eze.28:11-19 – </a:t>
            </a:r>
            <a:r>
              <a:rPr lang="en-US" b="0" i="0" dirty="0" smtClean="0"/>
              <a:t>“lamentation upon </a:t>
            </a:r>
            <a:r>
              <a:rPr lang="en-US" b="0" i="1" dirty="0" smtClean="0"/>
              <a:t>the</a:t>
            </a:r>
            <a:r>
              <a:rPr lang="en-US" b="0" i="0" dirty="0" smtClean="0"/>
              <a:t> king of Tyre”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Distinctive about 3 – </a:t>
            </a:r>
            <a:r>
              <a:rPr lang="en-US" b="0" i="0" dirty="0" smtClean="0"/>
              <a:t>a) Yahweh appointed the anointed </a:t>
            </a:r>
            <a:r>
              <a:rPr lang="en-US" b="0" i="0" u="sng" dirty="0" smtClean="0"/>
              <a:t>cherub</a:t>
            </a:r>
            <a:r>
              <a:rPr lang="en-US" b="0" i="0" dirty="0" smtClean="0"/>
              <a:t>, b) consumed </a:t>
            </a:r>
            <a:r>
              <a:rPr lang="en-US" b="0" i="0" u="sng" dirty="0" smtClean="0"/>
              <a:t>by Yahweh’s fire</a:t>
            </a:r>
            <a:r>
              <a:rPr lang="en-US" b="0" i="0" u="none" dirty="0" smtClean="0"/>
              <a:t>,</a:t>
            </a:r>
            <a:r>
              <a:rPr lang="en-US" b="0" i="0" u="none" baseline="0" dirty="0" smtClean="0"/>
              <a:t> c) closes with “and you nothing until </a:t>
            </a:r>
            <a:r>
              <a:rPr lang="en-US" b="0" i="1" u="none" baseline="0" dirty="0" smtClean="0"/>
              <a:t>the</a:t>
            </a:r>
            <a:r>
              <a:rPr lang="en-US" b="0" i="0" u="none" baseline="0" dirty="0" smtClean="0"/>
              <a:t> age” --- no repetition of lamenting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Isa.14:4-27 – </a:t>
            </a:r>
            <a:r>
              <a:rPr lang="en-US" b="0" dirty="0" smtClean="0"/>
              <a:t>read your own translation of the text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“Proverb” vs. “Dirge”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Cedars of Lebanon </a:t>
            </a:r>
            <a:r>
              <a:rPr lang="en-US" b="0" dirty="0" smtClean="0"/>
              <a:t>– Tyre could be indicated, at least in part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Babel overthrown – </a:t>
            </a:r>
            <a:r>
              <a:rPr lang="en-US" b="0" dirty="0" smtClean="0"/>
              <a:t>Isa.13:19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Isa.14:25 – </a:t>
            </a:r>
            <a:r>
              <a:rPr lang="en-US" b="0" dirty="0" smtClean="0"/>
              <a:t>“the Assyrian” = simply Asshur (in all its 151 occs. never takes def. art.)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Eze.31:2-3 – </a:t>
            </a:r>
            <a:r>
              <a:rPr lang="en-US" b="0" dirty="0" smtClean="0"/>
              <a:t>answers the Q, “to whom were you like in your greatness?”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Confusion of Identities –  </a:t>
            </a:r>
            <a:r>
              <a:rPr lang="en-US" b="0" dirty="0" smtClean="0"/>
              <a:t>1) in Isa.14 Babel and Assyria share same fate – Babylon: name, remnant, offspring cut off (v.22); Assyria: 		</a:t>
            </a:r>
            <a:r>
              <a:rPr lang="en-US" b="0" baseline="0" dirty="0" smtClean="0"/>
              <a:t>            </a:t>
            </a:r>
            <a:r>
              <a:rPr lang="en-US" b="0" dirty="0" smtClean="0"/>
              <a:t>shattered in My land; king of Babel: trampled corpse; Assyria: I will trample him upon My mountains</a:t>
            </a:r>
          </a:p>
          <a:p>
            <a:pPr marL="1828800" lvl="4" indent="0" eaLnBrk="1" hangingPunct="1">
              <a:spcBef>
                <a:spcPct val="0"/>
              </a:spcBef>
              <a:buFontTx/>
              <a:buNone/>
            </a:pPr>
            <a:r>
              <a:rPr lang="en-US" b="0" dirty="0" smtClean="0"/>
              <a:t>   </a:t>
            </a:r>
            <a:r>
              <a:rPr lang="en-US" b="1" dirty="0" smtClean="0"/>
              <a:t>–</a:t>
            </a:r>
            <a:r>
              <a:rPr lang="en-US" b="0" dirty="0" smtClean="0"/>
              <a:t> 2) in Isa.14 “cedars of Lebanon” rejoice over king of Babel’s destruction; in</a:t>
            </a:r>
            <a:r>
              <a:rPr lang="en-US" b="0" baseline="0" dirty="0" smtClean="0"/>
              <a:t> Eze.31 Assyria is called “a cedar of  </a:t>
            </a:r>
          </a:p>
          <a:p>
            <a:pPr marL="1828800" lvl="4" indent="0" eaLnBrk="1" hangingPunct="1">
              <a:spcBef>
                <a:spcPct val="0"/>
              </a:spcBef>
              <a:buFontTx/>
              <a:buNone/>
            </a:pPr>
            <a:r>
              <a:rPr lang="en-US" b="0" baseline="0" dirty="0" smtClean="0"/>
              <a:t>          Lebanon” – a figure of what Pharaoh is like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King of Babel – </a:t>
            </a:r>
            <a:r>
              <a:rPr lang="en-US" b="0" dirty="0" smtClean="0"/>
              <a:t>“…in the extremities of the North.”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These describe both men in death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Addressed in v.12 – </a:t>
            </a:r>
            <a:r>
              <a:rPr lang="en-US" b="0" dirty="0" smtClean="0"/>
              <a:t>“Shining One (or Boastful</a:t>
            </a:r>
            <a:r>
              <a:rPr lang="en-US" b="0" baseline="0" dirty="0" smtClean="0"/>
              <a:t> One), Son of </a:t>
            </a:r>
            <a:r>
              <a:rPr lang="en-US" b="0" i="1" baseline="0" dirty="0" smtClean="0"/>
              <a:t>the</a:t>
            </a:r>
            <a:r>
              <a:rPr lang="en-US" b="0" baseline="0" dirty="0" smtClean="0"/>
              <a:t> Dawn”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Satan’s son – </a:t>
            </a:r>
            <a:r>
              <a:rPr lang="en-US" b="0" dirty="0" smtClean="0"/>
              <a:t>the Beast</a:t>
            </a:r>
            <a:r>
              <a:rPr lang="en-US" b="0" baseline="0" dirty="0" smtClean="0"/>
              <a:t> of Revelation 13, the Anti-</a:t>
            </a:r>
            <a:r>
              <a:rPr lang="en-US" b="0" baseline="0" dirty="0" err="1" smtClean="0"/>
              <a:t>christ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Beast – </a:t>
            </a:r>
            <a:r>
              <a:rPr lang="en-US" b="0" dirty="0" smtClean="0"/>
              <a:t>one of the seven kings, but also the eighth – Rev.17:10-11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Eze.28:11-19 </a:t>
            </a:r>
            <a:r>
              <a:rPr lang="en-US" b="0" dirty="0" smtClean="0"/>
              <a:t>– “take up a dirge on the king of Tyre”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Eze.28:1-10 – </a:t>
            </a:r>
            <a:r>
              <a:rPr lang="en-US" b="0" dirty="0" smtClean="0"/>
              <a:t>“say to the prince of Tyre”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King – </a:t>
            </a:r>
            <a:r>
              <a:rPr lang="en-US" b="0" i="1" dirty="0" smtClean="0"/>
              <a:t>melek </a:t>
            </a:r>
            <a:r>
              <a:rPr lang="en-US" b="0" i="0" dirty="0" smtClean="0"/>
              <a:t>– only 1 occ. in Eze. of “king of Tyre”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Prince – </a:t>
            </a:r>
            <a:r>
              <a:rPr lang="en-US" b="0" i="1" dirty="0" smtClean="0"/>
              <a:t>nâg</a:t>
            </a:r>
            <a:r>
              <a:rPr lang="en-US" b="0" i="1" dirty="0" smtClean="0">
                <a:latin typeface="Tahoma"/>
                <a:ea typeface="Tahoma"/>
                <a:cs typeface="Tahoma"/>
              </a:rPr>
              <a:t>î</a:t>
            </a:r>
            <a:r>
              <a:rPr lang="en-US" b="0" i="1" dirty="0" smtClean="0"/>
              <a:t>yd </a:t>
            </a:r>
            <a:r>
              <a:rPr lang="en-US" b="0" i="0" dirty="0" smtClean="0"/>
              <a:t>– only 1 occ. in Eze.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Could</a:t>
            </a:r>
            <a:r>
              <a:rPr lang="en-US" b="1" i="0" baseline="0" dirty="0" smtClean="0"/>
              <a:t> “King” and “Prince” describe the same person? – </a:t>
            </a:r>
            <a:r>
              <a:rPr lang="en-US" b="0" i="0" baseline="0" dirty="0" smtClean="0"/>
              <a:t>of course!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Are there similarities between Prince of Tyre and King of Tyre? </a:t>
            </a:r>
            <a:r>
              <a:rPr lang="en-US" b="0" i="0" baseline="0" dirty="0" smtClean="0"/>
              <a:t>– Yes, they were both full of themselves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Are the Prince and the</a:t>
            </a:r>
            <a:r>
              <a:rPr lang="en-US" b="1" i="0" baseline="0" dirty="0" smtClean="0"/>
              <a:t> King the same person?</a:t>
            </a:r>
            <a:r>
              <a:rPr lang="en-US" b="0" i="0" baseline="0" dirty="0" smtClean="0"/>
              <a:t> – No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Ezekiel as “son of man” instructed to prophesy against:  </a:t>
            </a:r>
            <a:r>
              <a:rPr lang="en-US" b="0" i="0" u="sng" baseline="0" dirty="0" smtClean="0"/>
              <a:t>93 occs</a:t>
            </a:r>
            <a:r>
              <a:rPr lang="en-US" b="0" i="0" baseline="0" dirty="0" smtClean="0"/>
              <a:t>. in Eze., of which 74 pertain to Israel/Judah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Ammon – 21:19, 28; 25:2 	{3}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Tyre – 26:2; 27:2	{2}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Prince of Tyre – 28:2	{1}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King of Tyre – 28:12	{1}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Sidon – 28:21		{1}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Egypt &amp; Pharaoh – 29:2; 30:21	{2}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Egypt (Tyre implicated) – 29:18	{1}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Egypt, Ethiopia, Put, Lud, Arabia, Libya &amp; mixed company – 30:2	{1}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King of Egypt – 31:2; 32:2	{2}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Egypt – 32:18		{1}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Edom – 35:2		{1}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Gog (of Magog), prince of Rosh, Meshech &amp; Tubal – with Persia, Ethiopia, Put, Gomer, Bethtogarmah – 38:2, 14; 39:1	{3}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en-US" b="0" i="0" baseline="0" dirty="0" smtClean="0"/>
              <a:t>Of 20 refs. to “Babylon”, </a:t>
            </a:r>
            <a:r>
              <a:rPr lang="en-US" b="1" i="1" baseline="0" dirty="0" smtClean="0"/>
              <a:t>none</a:t>
            </a:r>
            <a:r>
              <a:rPr lang="en-US" b="0" i="0" baseline="0" dirty="0" smtClean="0"/>
              <a:t> are spoken in judgment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lphaLcParenR"/>
            </a:pPr>
            <a:endParaRPr lang="en-US" b="0" i="0" baseline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Show table – </a:t>
            </a:r>
            <a:r>
              <a:rPr lang="en-US" b="0" dirty="0" smtClean="0"/>
              <a:t>comparing</a:t>
            </a:r>
            <a:r>
              <a:rPr lang="en-US" b="0" baseline="0" dirty="0" smtClean="0"/>
              <a:t> the laments for Tyre and Babel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NB – </a:t>
            </a:r>
            <a:r>
              <a:rPr lang="en-US" b="0" baseline="0" dirty="0" smtClean="0"/>
              <a:t>prophecy about Tyre not being rebuilt (Eze.26:19-21) was not previously fulfilled – therefore, it </a:t>
            </a:r>
            <a:r>
              <a:rPr lang="en-US" b="0" baseline="0" smtClean="0"/>
              <a:t>must be future</a:t>
            </a:r>
            <a:r>
              <a:rPr lang="en-US" b="0" baseline="0" dirty="0" smtClean="0"/>
              <a:t>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Could these become </a:t>
            </a:r>
            <a:r>
              <a:rPr lang="en-US" b="0" baseline="0" dirty="0" smtClean="0"/>
              <a:t>a sort of Twin Cities of the Middle east?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Table – </a:t>
            </a:r>
            <a:r>
              <a:rPr lang="en-US" b="0" dirty="0" smtClean="0"/>
              <a:t>in file named </a:t>
            </a:r>
            <a:r>
              <a:rPr lang="en-US" b="0" dirty="0" err="1" smtClean="0"/>
              <a:t>xxxxx.yyy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Structure - </a:t>
            </a:r>
            <a:r>
              <a:rPr lang="en-US" b="0" dirty="0" smtClean="0"/>
              <a:t>in file named </a:t>
            </a:r>
            <a:r>
              <a:rPr lang="en-US" b="0" dirty="0" err="1" smtClean="0"/>
              <a:t>xxxxx.yyy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Rise and Fall – </a:t>
            </a:r>
            <a:r>
              <a:rPr lang="en-US" b="0" dirty="0" smtClean="0"/>
              <a:t>of the “king of Tyre”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No such division – </a:t>
            </a:r>
            <a:r>
              <a:rPr lang="en-US" b="0" dirty="0" smtClean="0"/>
              <a:t>for “prince of Tyre”, bad from the start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Cherub – </a:t>
            </a:r>
            <a:r>
              <a:rPr lang="en-US" b="0" i="0" dirty="0" smtClean="0"/>
              <a:t>1</a:t>
            </a:r>
            <a:r>
              <a:rPr lang="en-US" b="0" i="0" baseline="30000" dirty="0" smtClean="0"/>
              <a:t>st</a:t>
            </a:r>
            <a:r>
              <a:rPr lang="en-US" b="0" i="0" dirty="0" smtClean="0"/>
              <a:t> mentioned as</a:t>
            </a:r>
            <a:r>
              <a:rPr lang="en-US" b="0" i="0" baseline="0" dirty="0" smtClean="0"/>
              <a:t> guardians of Tree of Life – Gen.3:24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Cherub – </a:t>
            </a:r>
            <a:r>
              <a:rPr lang="en-US" b="0" i="0" dirty="0" smtClean="0"/>
              <a:t>fullest description in Ezekiel chs.1, 10 – esp. (Eze. – 31 of </a:t>
            </a:r>
            <a:r>
              <a:rPr lang="en-US" b="0" i="0" u="sng" dirty="0" smtClean="0"/>
              <a:t>93 occs</a:t>
            </a:r>
            <a:r>
              <a:rPr lang="en-US" b="0" i="0" dirty="0" smtClean="0"/>
              <a:t>.)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Anointing </a:t>
            </a:r>
            <a:r>
              <a:rPr lang="en-US" b="0" i="0" dirty="0" smtClean="0"/>
              <a:t>– pertains to priest, king, prophet (Isa.61:1)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Cherub who covers –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depicted in the sculpture over the “propitiatory” in Holy of Holies – Exo.37:9, 1 Ki.8:7 – but NOT the Millennial Temple described in Eze. ch.41, which will have only carvings of cherubs in doors and walls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“Mercy Seat” – </a:t>
            </a:r>
            <a:r>
              <a:rPr lang="en-US" b="0" dirty="0" smtClean="0"/>
              <a:t>itself a covering (</a:t>
            </a:r>
            <a:r>
              <a:rPr lang="en-US" b="0" i="1" dirty="0" smtClean="0"/>
              <a:t>kapp</a:t>
            </a:r>
            <a:r>
              <a:rPr lang="en-US" b="0" i="1" dirty="0" smtClean="0">
                <a:latin typeface="Tahoma"/>
                <a:ea typeface="Tahoma"/>
                <a:cs typeface="Tahoma"/>
              </a:rPr>
              <a:t>ô</a:t>
            </a:r>
            <a:r>
              <a:rPr lang="en-US" b="0" i="1" dirty="0" smtClean="0"/>
              <a:t>reth</a:t>
            </a:r>
            <a:r>
              <a:rPr lang="en-US" b="0" dirty="0" smtClean="0"/>
              <a:t>) of the Ark, which contained the Law</a:t>
            </a:r>
            <a:r>
              <a:rPr lang="en-US" b="0" baseline="0" dirty="0" smtClean="0"/>
              <a:t> Tablets – Exo.25:20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Why did the Law need covering? </a:t>
            </a:r>
            <a:r>
              <a:rPr lang="en-US" b="0" baseline="0" dirty="0" smtClean="0"/>
              <a:t>Some suggest as a covering for sin to appease God – because “the law works out wrath” (Rom.4:15) – this goes hand-in-hand with hell-and-brimstone preaching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Noah – </a:t>
            </a:r>
            <a:r>
              <a:rPr lang="en-US" b="0" baseline="0" dirty="0" smtClean="0"/>
              <a:t>he covered (</a:t>
            </a:r>
            <a:r>
              <a:rPr lang="en-US" b="0" i="1" baseline="0" dirty="0" smtClean="0"/>
              <a:t>kâphar</a:t>
            </a:r>
            <a:r>
              <a:rPr lang="en-US" b="0" baseline="0" dirty="0" smtClean="0"/>
              <a:t>) his Ark with pitch, to seal and preserve it (Gen.6:14 – 1</a:t>
            </a:r>
            <a:r>
              <a:rPr lang="en-US" b="0" baseline="30000" dirty="0" smtClean="0"/>
              <a:t>st</a:t>
            </a:r>
            <a:r>
              <a:rPr lang="en-US" b="0" baseline="0" dirty="0" smtClean="0"/>
              <a:t> 2 occs., he also covered it with rooms)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What else was in the Ark of the Testimony? – </a:t>
            </a:r>
            <a:r>
              <a:rPr lang="en-US" b="0" baseline="0" dirty="0" smtClean="0"/>
              <a:t>a pot of manna and Aaron’s rod that budded – these suggest a treasury, or chest of remembrance, beside being a hiding place (which may also be its meaning)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So “Cover” may mean “Protect”, as well as “Restrict Access” – </a:t>
            </a:r>
            <a:r>
              <a:rPr lang="en-US" b="0" baseline="0" dirty="0" smtClean="0"/>
              <a:t>both of which seem to be the function of the cherubs guarding the way of the Tree of Life (Gen.3:24)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Is there an Ark in the heavenly temple? – </a:t>
            </a:r>
            <a:r>
              <a:rPr lang="en-US" b="0" dirty="0" smtClean="0"/>
              <a:t>Rev.11:19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Is there a Holy of Holies? – </a:t>
            </a:r>
            <a:r>
              <a:rPr lang="en-US" b="0" dirty="0" smtClean="0"/>
              <a:t>Heb.9:12; Eph.1:18; 2:19; Col.1:12 confirm it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Was there a high priest who entered once in a cycle? – </a:t>
            </a:r>
            <a:r>
              <a:rPr lang="en-US" b="0" dirty="0" smtClean="0"/>
              <a:t>Heb.8:1-5 opens the possibility that there</a:t>
            </a:r>
            <a:r>
              <a:rPr lang="en-US" b="0" baseline="0" dirty="0" smtClean="0"/>
              <a:t> was a heavenly prelude to the high priesthood of Christ there (Who offered His own blood for mankind)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Anointed Cherub – </a:t>
            </a:r>
            <a:r>
              <a:rPr lang="en-US" b="0" dirty="0" smtClean="0"/>
              <a:t>a primeval high priest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Number in Scripture – </a:t>
            </a:r>
            <a:r>
              <a:rPr lang="en-US" b="0" dirty="0" smtClean="0"/>
              <a:t>any help there?</a:t>
            </a:r>
          </a:p>
          <a:p>
            <a:pPr marL="685800" lvl="1" indent="-2286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i="1" dirty="0" smtClean="0"/>
              <a:t>Anointed Cherub </a:t>
            </a:r>
            <a:r>
              <a:rPr lang="en-US" b="0" dirty="0" smtClean="0"/>
              <a:t>– 9 stones – 3</a:t>
            </a:r>
            <a:r>
              <a:rPr lang="en-US" b="0" baseline="0" dirty="0" smtClean="0"/>
              <a:t> x 3?</a:t>
            </a:r>
          </a:p>
          <a:p>
            <a:pPr marL="685800" lvl="1" indent="-2286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i="1" baseline="0" dirty="0" smtClean="0"/>
              <a:t>Aaron</a:t>
            </a:r>
            <a:r>
              <a:rPr lang="en-US" b="0" baseline="0" dirty="0" smtClean="0"/>
              <a:t> – 12 stones – 4 x 3 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Elohim’s holy mountain – </a:t>
            </a:r>
            <a:r>
              <a:rPr lang="en-US" b="0" dirty="0" smtClean="0"/>
              <a:t>a metaphor for His kingdom – e.g., see Dan.2:35, 45 – earthly counterpart is Zion (Dan.9:20)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King of Tyre’s profaning from the “holy mountain” </a:t>
            </a:r>
            <a:r>
              <a:rPr lang="en-US" b="0" dirty="0" smtClean="0"/>
              <a:t>– using an earthly interpretation, when was the king of Tyre ever in Jerusalem?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“Sanctuary” – </a:t>
            </a:r>
            <a:r>
              <a:rPr lang="en-US" b="0" i="1" dirty="0" smtClean="0"/>
              <a:t>miqdâsh</a:t>
            </a:r>
            <a:r>
              <a:rPr lang="en-US" b="0" dirty="0" smtClean="0"/>
              <a:t> relates to </a:t>
            </a:r>
            <a:r>
              <a:rPr lang="en-US" b="0" i="1" dirty="0" smtClean="0"/>
              <a:t>q</a:t>
            </a:r>
            <a:r>
              <a:rPr lang="en-US" b="0" i="1" dirty="0" smtClean="0">
                <a:latin typeface="Tahoma"/>
                <a:ea typeface="Tahoma"/>
                <a:cs typeface="Tahoma"/>
              </a:rPr>
              <a:t>ô</a:t>
            </a:r>
            <a:r>
              <a:rPr lang="en-US" b="0" i="1" dirty="0" smtClean="0"/>
              <a:t>desh</a:t>
            </a:r>
            <a:r>
              <a:rPr lang="en-US" b="0" dirty="0" smtClean="0"/>
              <a:t> mountain of Elohim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Cp. “Your sanctuaries” – </a:t>
            </a:r>
            <a:r>
              <a:rPr lang="en-US" b="0" dirty="0" smtClean="0"/>
              <a:t>Psa.68:36, and pl. “sanctuaries” applied to Temple in Eze.21:2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Cp. “prince of Tyre” </a:t>
            </a:r>
            <a:r>
              <a:rPr lang="en-US" b="0" dirty="0" smtClean="0"/>
              <a:t>– nothing</a:t>
            </a:r>
            <a:r>
              <a:rPr lang="en-US" b="0" baseline="0" dirty="0" smtClean="0"/>
              <a:t> </a:t>
            </a:r>
            <a:r>
              <a:rPr lang="en-US" b="1" i="1" baseline="0" dirty="0" smtClean="0"/>
              <a:t>holy</a:t>
            </a:r>
            <a:r>
              <a:rPr lang="en-US" b="0" baseline="0" dirty="0" smtClean="0"/>
              <a:t> distinguished his career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baseline="0" dirty="0" smtClean="0"/>
              <a:t>		</a:t>
            </a:r>
            <a:r>
              <a:rPr lang="en-US" b="0" dirty="0" smtClean="0"/>
              <a:t>– </a:t>
            </a:r>
            <a:r>
              <a:rPr lang="en-US" b="0" baseline="0" dirty="0" smtClean="0"/>
              <a:t>he did no profaning, but he will be profaned – Eze.28:7, 8, 9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4957-8ABC-4A2B-8303-BD8DDED11101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B323D-EDBA-49C1-8948-6F0067826E0E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173C7-9BB3-497D-BCB3-D337191A865D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8EB49-C267-4F07-B040-2B3FD970FACE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6EB5-9705-4DCD-85C6-5A55335B373E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0157-D84C-4EE1-A5C3-EEDAF581D5BF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CDAF5-9EEB-497B-8EDA-77548E7EAEF1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B8C0F-9D62-43CF-B1FA-5868005DD294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F710-5FCB-443E-B3FE-856AC5324287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9D8DE-1947-42AE-86D9-D190F929A70C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56A3E-2102-41F5-B20D-956CA9FD6A84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B90C38-D34D-4791-AB1E-CD7C04F68C3B}" type="datetime1">
              <a:rPr lang="en-US" smtClean="0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Ezekiel to take up 3 Dirges:</a:t>
            </a:r>
          </a:p>
          <a:p>
            <a:pPr marL="914400" indent="-914400" algn="l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5400" b="1" dirty="0" smtClean="0">
                <a:solidFill>
                  <a:schemeClr val="tx1"/>
                </a:solidFill>
              </a:rPr>
              <a:t>19:1-14 – Princes of Israel</a:t>
            </a:r>
          </a:p>
          <a:p>
            <a:pPr marL="914400" indent="-914400" algn="l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5400" b="1" dirty="0" smtClean="0">
                <a:solidFill>
                  <a:schemeClr val="tx1"/>
                </a:solidFill>
              </a:rPr>
              <a:t>about Tyre: city, prince, king</a:t>
            </a:r>
            <a:endParaRPr lang="en-US" sz="5000" b="1" dirty="0" smtClean="0">
              <a:solidFill>
                <a:schemeClr val="tx1"/>
              </a:solidFill>
            </a:endParaRPr>
          </a:p>
          <a:p>
            <a:pPr marL="914400" indent="-914400" algn="l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5400" b="1" dirty="0" smtClean="0">
                <a:solidFill>
                  <a:schemeClr val="tx1"/>
                </a:solidFill>
              </a:rPr>
              <a:t>32:2-16 – </a:t>
            </a:r>
            <a:r>
              <a:rPr lang="en-US" sz="5200" b="1" dirty="0" smtClean="0">
                <a:solidFill>
                  <a:schemeClr val="tx1"/>
                </a:solidFill>
              </a:rPr>
              <a:t>Pharaoh of Egypt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746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In Eden garden of Elohim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Phrase “in Eden” :</a:t>
            </a:r>
          </a:p>
          <a:p>
            <a:pPr marL="1028700" lvl="1" indent="-571500" algn="l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Char char="—"/>
            </a:pPr>
            <a:r>
              <a:rPr lang="en-US" sz="4400" b="1" dirty="0" smtClean="0">
                <a:solidFill>
                  <a:schemeClr val="tx1"/>
                </a:solidFill>
              </a:rPr>
              <a:t>“and Yahweh Elohim planted a garden </a:t>
            </a:r>
            <a:r>
              <a:rPr lang="en-US" sz="4400" b="1" u="sng" dirty="0" smtClean="0">
                <a:solidFill>
                  <a:schemeClr val="tx1"/>
                </a:solidFill>
              </a:rPr>
              <a:t>in Eden</a:t>
            </a:r>
            <a:r>
              <a:rPr lang="en-US" sz="4400" b="1" dirty="0" smtClean="0">
                <a:solidFill>
                  <a:schemeClr val="tx1"/>
                </a:solidFill>
              </a:rPr>
              <a:t>…” – Gen.2:8</a:t>
            </a:r>
          </a:p>
          <a:p>
            <a:pPr marL="1028700" lvl="1" indent="-571500" algn="l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Char char="—"/>
            </a:pPr>
            <a:r>
              <a:rPr lang="en-US" sz="4400" b="1" smtClean="0">
                <a:solidFill>
                  <a:schemeClr val="tx1"/>
                </a:solidFill>
              </a:rPr>
              <a:t>“You </a:t>
            </a:r>
            <a:r>
              <a:rPr lang="en-US" sz="4400" b="1" dirty="0" smtClean="0">
                <a:solidFill>
                  <a:schemeClr val="tx1"/>
                </a:solidFill>
              </a:rPr>
              <a:t>came to be </a:t>
            </a:r>
            <a:r>
              <a:rPr lang="en-US" sz="4400" b="1" u="sng" dirty="0" smtClean="0">
                <a:solidFill>
                  <a:schemeClr val="tx1"/>
                </a:solidFill>
              </a:rPr>
              <a:t>in Eden</a:t>
            </a:r>
            <a:r>
              <a:rPr lang="en-US" sz="4400" b="1" dirty="0" smtClean="0">
                <a:solidFill>
                  <a:schemeClr val="tx1"/>
                </a:solidFill>
              </a:rPr>
              <a:t> garden of Elohim.” – Eze.28:13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740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What sort of garden would grow in Tyre?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An island-city founded on a rock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Water &amp; firewood taken from mainland – cemeteries also on mainland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9048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5029200"/>
          </a:xfrm>
        </p:spPr>
        <p:txBody>
          <a:bodyPr/>
          <a:lstStyle/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“in the day of your creation”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Does not rule out procreation</a:t>
            </a:r>
          </a:p>
          <a:p>
            <a:pPr marL="1028700" lvl="1" indent="-571500" algn="l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Char char="—"/>
            </a:pPr>
            <a:r>
              <a:rPr lang="en-US" sz="4400" b="1" dirty="0" smtClean="0">
                <a:solidFill>
                  <a:schemeClr val="tx1"/>
                </a:solidFill>
              </a:rPr>
              <a:t>Psa.89:48; 102:18 for example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But phrase “day of creation” occurs only 4 places – Eze.28:13, 15;  Gen.5:1,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7635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the midst of stones of fire – 28:14, 16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1</a:t>
            </a:r>
            <a:r>
              <a:rPr lang="en-US" sz="4800" b="1" baseline="30000" dirty="0" smtClean="0">
                <a:solidFill>
                  <a:schemeClr val="tx1"/>
                </a:solidFill>
              </a:rPr>
              <a:t>st</a:t>
            </a:r>
            <a:r>
              <a:rPr lang="en-US" sz="4800" b="1" dirty="0" smtClean="0">
                <a:solidFill>
                  <a:schemeClr val="tx1"/>
                </a:solidFill>
              </a:rPr>
              <a:t> he walked about in…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then he was vanished (banished) from…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355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Turning point: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“</a:t>
            </a:r>
            <a:r>
              <a:rPr lang="en-US" sz="4800" b="1" dirty="0" smtClean="0">
                <a:solidFill>
                  <a:srgbClr val="00B050"/>
                </a:solidFill>
              </a:rPr>
              <a:t>You </a:t>
            </a:r>
            <a:r>
              <a:rPr lang="en-US" sz="4800" b="1" i="1" dirty="0" smtClean="0">
                <a:solidFill>
                  <a:srgbClr val="00B050"/>
                </a:solidFill>
              </a:rPr>
              <a:t>were</a:t>
            </a:r>
            <a:r>
              <a:rPr lang="en-US" sz="4800" b="1" dirty="0" smtClean="0">
                <a:solidFill>
                  <a:srgbClr val="00B050"/>
                </a:solidFill>
              </a:rPr>
              <a:t> blameless in your ways from </a:t>
            </a:r>
            <a:r>
              <a:rPr lang="en-US" sz="4800" b="1" i="1" dirty="0" smtClean="0">
                <a:solidFill>
                  <a:srgbClr val="00B050"/>
                </a:solidFill>
              </a:rPr>
              <a:t>the</a:t>
            </a:r>
            <a:r>
              <a:rPr lang="en-US" sz="4800" b="1" dirty="0" smtClean="0">
                <a:solidFill>
                  <a:srgbClr val="00B050"/>
                </a:solidFill>
              </a:rPr>
              <a:t> day of your creation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rgbClr val="FF0000"/>
                </a:solidFill>
              </a:rPr>
              <a:t>until injustice was found in you</a:t>
            </a:r>
            <a:r>
              <a:rPr lang="en-US" sz="4800" b="1" dirty="0" smtClean="0">
                <a:solidFill>
                  <a:schemeClr val="tx1"/>
                </a:solidFill>
              </a:rPr>
              <a:t>.” – Eze.28:15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355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6000" b="1" i="1" dirty="0" smtClean="0">
                <a:solidFill>
                  <a:schemeClr val="tx1"/>
                </a:solidFill>
              </a:rPr>
              <a:t>Traffic:</a:t>
            </a:r>
          </a:p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u="sng" dirty="0" smtClean="0">
                <a:solidFill>
                  <a:schemeClr val="tx1"/>
                </a:solidFill>
              </a:rPr>
              <a:t>Prince of Tyre</a:t>
            </a:r>
            <a:r>
              <a:rPr lang="en-US" sz="4800" b="1" dirty="0" smtClean="0">
                <a:solidFill>
                  <a:schemeClr val="tx1"/>
                </a:solidFill>
              </a:rPr>
              <a:t>: “by trafficking increased wealth”</a:t>
            </a:r>
          </a:p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u="sng" dirty="0" smtClean="0">
                <a:solidFill>
                  <a:schemeClr val="tx1"/>
                </a:solidFill>
              </a:rPr>
              <a:t>King of Tyre</a:t>
            </a:r>
            <a:r>
              <a:rPr lang="en-US" sz="4800" b="1" dirty="0" smtClean="0">
                <a:solidFill>
                  <a:schemeClr val="tx1"/>
                </a:solidFill>
              </a:rPr>
              <a:t>: “by trafficking filled with violence”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8060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6000" b="1" i="1" dirty="0" smtClean="0">
                <a:solidFill>
                  <a:schemeClr val="tx1"/>
                </a:solidFill>
              </a:rPr>
              <a:t>Pride:</a:t>
            </a:r>
          </a:p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u="sng" dirty="0" smtClean="0">
                <a:solidFill>
                  <a:schemeClr val="tx1"/>
                </a:solidFill>
              </a:rPr>
              <a:t>Prince of Tyre</a:t>
            </a:r>
            <a:r>
              <a:rPr lang="en-US" sz="4800" b="1" dirty="0" smtClean="0">
                <a:solidFill>
                  <a:schemeClr val="tx1"/>
                </a:solidFill>
              </a:rPr>
              <a:t>: “heart lifted up because of your riches”</a:t>
            </a:r>
          </a:p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u="sng" dirty="0" smtClean="0">
                <a:solidFill>
                  <a:schemeClr val="tx1"/>
                </a:solidFill>
              </a:rPr>
              <a:t>King of Tyre</a:t>
            </a:r>
            <a:r>
              <a:rPr lang="en-US" sz="4800" b="1" dirty="0" smtClean="0">
                <a:solidFill>
                  <a:schemeClr val="tx1"/>
                </a:solidFill>
              </a:rPr>
              <a:t>: “heart lifted up because of your beauty”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5701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6000" b="1" u="sng" dirty="0" smtClean="0">
                <a:solidFill>
                  <a:schemeClr val="tx1"/>
                </a:solidFill>
              </a:rPr>
              <a:t>Prince of Tyre’s end</a:t>
            </a:r>
            <a:r>
              <a:rPr lang="en-US" sz="6000" b="1" dirty="0" smtClean="0">
                <a:solidFill>
                  <a:schemeClr val="tx1"/>
                </a:solidFill>
              </a:rPr>
              <a:t>: “pit”, “death” (burial)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u="sng" dirty="0" smtClean="0">
                <a:solidFill>
                  <a:schemeClr val="tx1"/>
                </a:solidFill>
              </a:rPr>
              <a:t>King of Tyre’s end</a:t>
            </a:r>
            <a:r>
              <a:rPr lang="en-US" sz="6000" b="1" dirty="0" smtClean="0">
                <a:solidFill>
                  <a:schemeClr val="tx1"/>
                </a:solidFill>
              </a:rPr>
              <a:t>: “fire”, “ashes” (cremation)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355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8392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If this “king of Tyre” was a man, we have no other scriptures to explain his unique career. Why does this insertion pop up here?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0513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10600" cy="4495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Could the King be the spiritual father of the Prince?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35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Ezekiel’s middle Dirge:</a:t>
            </a:r>
          </a:p>
          <a:p>
            <a:pPr marL="914400" indent="-914400" algn="l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5400" b="1" dirty="0" smtClean="0">
                <a:solidFill>
                  <a:schemeClr val="tx1"/>
                </a:solidFill>
              </a:rPr>
              <a:t>about Tyre:</a:t>
            </a:r>
          </a:p>
          <a:p>
            <a:pPr marL="1371600" lvl="1" indent="-914400" algn="l"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sz="5000" b="1" dirty="0" smtClean="0">
                <a:solidFill>
                  <a:schemeClr val="tx1"/>
                </a:solidFill>
              </a:rPr>
              <a:t>27:2-32 – city of Tyre</a:t>
            </a:r>
          </a:p>
          <a:p>
            <a:pPr marL="1371600" lvl="1" indent="-914400" algn="l"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sz="5000" b="1" dirty="0" smtClean="0">
                <a:solidFill>
                  <a:schemeClr val="tx1"/>
                </a:solidFill>
              </a:rPr>
              <a:t>28:1-10 – prince of Tyre</a:t>
            </a:r>
          </a:p>
          <a:p>
            <a:pPr marL="1371600" lvl="1" indent="-914400" algn="l"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sz="5000" b="1" dirty="0" smtClean="0">
                <a:solidFill>
                  <a:schemeClr val="tx1"/>
                </a:solidFill>
              </a:rPr>
              <a:t>28:11-19 – king of Tyre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7469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Parallels with Isa.14:4-27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a proverb upon the king of Babel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Cedars of Lebanon rejoiced over his downfall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355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Isa.13 context: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Day of the Lord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Babel overthrown like Sodom &amp; Gomorrah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355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1771" y="1371600"/>
            <a:ext cx="8991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Isa. 14 (ctd):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“to shatter the Assyrian in My land” (v.25)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cp. parable on Pharaoh – like “Assyria, a cedar in Lebanon” – Eze.31:2-3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5961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90286" y="1371600"/>
            <a:ext cx="8839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i="1" dirty="0" smtClean="0">
                <a:solidFill>
                  <a:schemeClr val="tx1"/>
                </a:solidFill>
              </a:rPr>
              <a:t>Aspirations of divinity: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itchFamily="34" charset="0"/>
              <a:buChar char="•"/>
            </a:pPr>
            <a:r>
              <a:rPr lang="en-US" sz="4800" b="1" u="sng" dirty="0" smtClean="0">
                <a:solidFill>
                  <a:schemeClr val="tx1"/>
                </a:solidFill>
              </a:rPr>
              <a:t>prince of Tyre</a:t>
            </a:r>
            <a:r>
              <a:rPr lang="en-US" sz="4800" b="1" dirty="0" smtClean="0">
                <a:solidFill>
                  <a:schemeClr val="tx1"/>
                </a:solidFill>
              </a:rPr>
              <a:t> – “god am I; I </a:t>
            </a:r>
            <a:r>
              <a:rPr lang="en-US" sz="4800" b="1" dirty="0" smtClean="0">
                <a:solidFill>
                  <a:schemeClr val="tx1"/>
                </a:solidFill>
              </a:rPr>
              <a:t>dwell </a:t>
            </a:r>
            <a:r>
              <a:rPr lang="en-US" sz="4800" b="1" dirty="0" smtClean="0">
                <a:solidFill>
                  <a:schemeClr val="tx1"/>
                </a:solidFill>
              </a:rPr>
              <a:t>in </a:t>
            </a:r>
            <a:r>
              <a:rPr lang="en-US" sz="4800" b="1" i="1" dirty="0" smtClean="0">
                <a:solidFill>
                  <a:schemeClr val="tx1"/>
                </a:solidFill>
              </a:rPr>
              <a:t>the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dwelling </a:t>
            </a:r>
            <a:r>
              <a:rPr lang="en-US" sz="4800" b="1" dirty="0" smtClean="0">
                <a:solidFill>
                  <a:schemeClr val="tx1"/>
                </a:solidFill>
              </a:rPr>
              <a:t>of Elohim” </a:t>
            </a:r>
            <a:r>
              <a:rPr lang="en-US" sz="4000" b="1" dirty="0" smtClean="0">
                <a:solidFill>
                  <a:schemeClr val="tx1"/>
                </a:solidFill>
              </a:rPr>
              <a:t>(Eze.28:2)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u="sng" dirty="0" smtClean="0">
                <a:solidFill>
                  <a:schemeClr val="tx1"/>
                </a:solidFill>
              </a:rPr>
              <a:t>king of Babel</a:t>
            </a:r>
            <a:r>
              <a:rPr lang="en-US" sz="4800" b="1" dirty="0" smtClean="0">
                <a:solidFill>
                  <a:schemeClr val="tx1"/>
                </a:solidFill>
              </a:rPr>
              <a:t> – “I will make myself like unto Eloah” </a:t>
            </a:r>
            <a:r>
              <a:rPr lang="en-US" sz="4000" b="1" dirty="0" smtClean="0">
                <a:solidFill>
                  <a:schemeClr val="tx1"/>
                </a:solidFill>
              </a:rPr>
              <a:t>(Isa.14:14)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839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i="1" dirty="0" smtClean="0">
                <a:solidFill>
                  <a:schemeClr val="tx1"/>
                </a:solidFill>
              </a:rPr>
              <a:t>Aspirations of exalted throne: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itchFamily="34" charset="0"/>
              <a:buChar char="•"/>
            </a:pPr>
            <a:r>
              <a:rPr lang="en-US" sz="4800" b="1" u="sng" dirty="0" smtClean="0">
                <a:solidFill>
                  <a:schemeClr val="tx1"/>
                </a:solidFill>
              </a:rPr>
              <a:t>king of Tyre</a:t>
            </a:r>
            <a:r>
              <a:rPr lang="en-US" sz="4800" b="1" dirty="0" smtClean="0">
                <a:solidFill>
                  <a:schemeClr val="tx1"/>
                </a:solidFill>
              </a:rPr>
              <a:t> – “you came upon the holy mount of Elohim” </a:t>
            </a:r>
            <a:r>
              <a:rPr lang="en-US" sz="4000" b="1" dirty="0" smtClean="0">
                <a:solidFill>
                  <a:schemeClr val="tx1"/>
                </a:solidFill>
              </a:rPr>
              <a:t>(Eze.28:14)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u="sng" dirty="0" smtClean="0">
                <a:solidFill>
                  <a:schemeClr val="tx1"/>
                </a:solidFill>
              </a:rPr>
              <a:t>king of Babel</a:t>
            </a:r>
            <a:r>
              <a:rPr lang="en-US" sz="4800" b="1" dirty="0" smtClean="0">
                <a:solidFill>
                  <a:schemeClr val="tx1"/>
                </a:solidFill>
              </a:rPr>
              <a:t> – “I </a:t>
            </a:r>
            <a:r>
              <a:rPr lang="en-US" sz="4800" b="1" smtClean="0">
                <a:solidFill>
                  <a:schemeClr val="tx1"/>
                </a:solidFill>
              </a:rPr>
              <a:t>will </a:t>
            </a:r>
            <a:r>
              <a:rPr lang="en-US" sz="4800" b="1" smtClean="0">
                <a:solidFill>
                  <a:schemeClr val="tx1"/>
                </a:solidFill>
              </a:rPr>
              <a:t>dwell </a:t>
            </a:r>
            <a:r>
              <a:rPr lang="en-US" sz="4800" b="1" dirty="0" smtClean="0">
                <a:solidFill>
                  <a:schemeClr val="tx1"/>
                </a:solidFill>
              </a:rPr>
              <a:t>in the mount of meeting” </a:t>
            </a:r>
            <a:r>
              <a:rPr lang="en-US" sz="4000" b="1" dirty="0" smtClean="0">
                <a:solidFill>
                  <a:schemeClr val="tx1"/>
                </a:solidFill>
              </a:rPr>
              <a:t>(Isa.14:13)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5554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86657" y="1371600"/>
            <a:ext cx="8839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i="1" dirty="0" smtClean="0">
                <a:solidFill>
                  <a:schemeClr val="tx1"/>
                </a:solidFill>
              </a:rPr>
              <a:t>Associations of music: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itchFamily="34" charset="0"/>
              <a:buChar char="•"/>
            </a:pPr>
            <a:r>
              <a:rPr lang="en-US" sz="4800" b="1" u="sng" dirty="0" smtClean="0">
                <a:solidFill>
                  <a:schemeClr val="tx1"/>
                </a:solidFill>
              </a:rPr>
              <a:t>king of Tyre</a:t>
            </a:r>
            <a:r>
              <a:rPr lang="en-US" sz="4800" b="1" dirty="0" smtClean="0">
                <a:solidFill>
                  <a:schemeClr val="tx1"/>
                </a:solidFill>
              </a:rPr>
              <a:t> – “the work of your timbrels” </a:t>
            </a:r>
            <a:r>
              <a:rPr lang="en-US" sz="4000" b="1" dirty="0" smtClean="0">
                <a:solidFill>
                  <a:schemeClr val="tx1"/>
                </a:solidFill>
              </a:rPr>
              <a:t>(Eze.28:13)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u="sng" dirty="0" smtClean="0">
                <a:solidFill>
                  <a:schemeClr val="tx1"/>
                </a:solidFill>
              </a:rPr>
              <a:t>king of Babel</a:t>
            </a:r>
            <a:r>
              <a:rPr lang="en-US" sz="4800" b="1" dirty="0" smtClean="0">
                <a:solidFill>
                  <a:schemeClr val="tx1"/>
                </a:solidFill>
              </a:rPr>
              <a:t> – “music of your harps” </a:t>
            </a:r>
            <a:r>
              <a:rPr lang="en-US" sz="4000" b="1" dirty="0" smtClean="0">
                <a:solidFill>
                  <a:schemeClr val="tx1"/>
                </a:solidFill>
              </a:rPr>
              <a:t>(Isa.14:11)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5180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u="sng" dirty="0" smtClean="0">
                <a:solidFill>
                  <a:schemeClr val="tx1"/>
                </a:solidFill>
              </a:rPr>
              <a:t>prince of Tyre’s end: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“pit”, “die the deaths”, “die death of uncircumcised”</a:t>
            </a:r>
          </a:p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u="sng" dirty="0" smtClean="0">
                <a:solidFill>
                  <a:schemeClr val="tx1"/>
                </a:solidFill>
              </a:rPr>
              <a:t>king of Babel’s end</a:t>
            </a:r>
            <a:r>
              <a:rPr lang="en-US" sz="4800" b="1" dirty="0" smtClean="0">
                <a:solidFill>
                  <a:schemeClr val="tx1"/>
                </a:solidFill>
              </a:rPr>
              <a:t>: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“Sheol”, “pit”, “trampled corpse”, “maggots”, “worms”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Why has Isaiah 14 been interpreted of Satan?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likely the translation “Lucifer” has attained the authority of tradition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106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Could “how you have fallen from the heavens!” have both a literal and a metaphoric aspect?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literal for Satan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metaphorical for his 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600" b="1" dirty="0" smtClean="0">
                <a:solidFill>
                  <a:schemeClr val="tx1"/>
                </a:solidFill>
              </a:rPr>
              <a:t>Why the dual citizenship – Tyre and Babel?</a:t>
            </a:r>
          </a:p>
          <a:p>
            <a:pPr marL="347663" indent="-347663" algn="l">
              <a:spcBef>
                <a:spcPct val="0"/>
              </a:spcBef>
              <a:spcAft>
                <a:spcPts val="2400"/>
              </a:spcAft>
              <a:buFont typeface="Arial" pitchFamily="34" charset="0"/>
              <a:buChar char="•"/>
            </a:pPr>
            <a:r>
              <a:rPr lang="en-US" sz="4600" b="1" dirty="0" smtClean="0">
                <a:solidFill>
                  <a:schemeClr val="tx1"/>
                </a:solidFill>
              </a:rPr>
              <a:t>Could a “prince” from Lebanon eventually rule Chaldea as “king”?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4600" b="1" dirty="0" smtClean="0">
                <a:solidFill>
                  <a:schemeClr val="tx1"/>
                </a:solidFill>
              </a:rPr>
              <a:t>What about the death and apparent resurrection of the Beast?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Eze.28:11-19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Concerns “king of Tyre”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After a word to “prince of Tyre”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Are they the same person?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7405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Similar kingdoms – Tyre &amp; Babel: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Immense riches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Then utter destruction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Compare laments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10600" cy="4495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Compare what is said of Babel and its king.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Structure of Eze.28:11-19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60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His career depicted in two parts:</a:t>
            </a:r>
          </a:p>
          <a:p>
            <a:pPr marL="1143000" lvl="1" indent="-685800" algn="l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Char char="—"/>
            </a:pPr>
            <a:r>
              <a:rPr lang="en-US" sz="5000" b="1" dirty="0" smtClean="0">
                <a:solidFill>
                  <a:schemeClr val="tx1"/>
                </a:solidFill>
              </a:rPr>
              <a:t>vv.12 – 15a, good spoken</a:t>
            </a:r>
          </a:p>
          <a:p>
            <a:pPr marL="1143000" lvl="1" indent="-685800" algn="l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Char char="—"/>
            </a:pPr>
            <a:r>
              <a:rPr lang="en-US" sz="5000" b="1" dirty="0" smtClean="0">
                <a:solidFill>
                  <a:schemeClr val="tx1"/>
                </a:solidFill>
              </a:rPr>
              <a:t>vv.15b – 19, evil spoken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74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Unique things said:</a:t>
            </a:r>
          </a:p>
          <a:p>
            <a:pPr marL="1028700" lvl="1" indent="-571500" algn="l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800" b="1" dirty="0" smtClean="0">
                <a:solidFill>
                  <a:schemeClr val="tx1"/>
                </a:solidFill>
              </a:rPr>
              <a:t>“Anointed Cherub”</a:t>
            </a:r>
          </a:p>
          <a:p>
            <a:pPr marL="1028700" lvl="1" indent="-571500" algn="l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800" b="1" dirty="0" smtClean="0">
                <a:solidFill>
                  <a:schemeClr val="tx1"/>
                </a:solidFill>
              </a:rPr>
              <a:t>What is a cherub?</a:t>
            </a:r>
          </a:p>
          <a:p>
            <a:pPr marL="1028700" lvl="1" indent="-571500" algn="l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800" b="1" dirty="0" smtClean="0">
                <a:solidFill>
                  <a:schemeClr val="tx1"/>
                </a:solidFill>
              </a:rPr>
              <a:t>What was his anointing?</a:t>
            </a:r>
          </a:p>
          <a:p>
            <a:pPr marL="1028700" lvl="1" indent="-571500" algn="l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800" b="1" dirty="0" smtClean="0">
                <a:solidFill>
                  <a:schemeClr val="tx1"/>
                </a:solidFill>
              </a:rPr>
              <a:t>further – “Anointed Cherub </a:t>
            </a:r>
            <a:r>
              <a:rPr lang="en-US" sz="4800" b="1" dirty="0" smtClean="0">
                <a:solidFill>
                  <a:srgbClr val="C00000"/>
                </a:solidFill>
              </a:rPr>
              <a:t>who covers</a:t>
            </a:r>
            <a:r>
              <a:rPr lang="en-US" sz="4800" b="1" dirty="0" smtClean="0">
                <a:solidFill>
                  <a:schemeClr val="tx1"/>
                </a:solidFill>
              </a:rPr>
              <a:t>”?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297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4800600"/>
          </a:xfrm>
        </p:spPr>
        <p:txBody>
          <a:bodyPr/>
          <a:lstStyle/>
          <a:p>
            <a:pPr marL="406400" indent="-406400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Cherubs cover “mercy seat” in tent of meeting and Solomon’s Temple</a:t>
            </a:r>
          </a:p>
          <a:p>
            <a:pPr marL="1143000" lvl="1" indent="-685800" algn="l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Char char="—"/>
            </a:pPr>
            <a:r>
              <a:rPr lang="en-US" sz="4800" b="1" dirty="0" smtClean="0">
                <a:solidFill>
                  <a:schemeClr val="tx1"/>
                </a:solidFill>
              </a:rPr>
              <a:t>associated with religious service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74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991600" cy="4800600"/>
          </a:xfrm>
        </p:spPr>
        <p:txBody>
          <a:bodyPr/>
          <a:lstStyle/>
          <a:p>
            <a:pPr marL="406400" indent="-406400"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. </a:t>
            </a:r>
            <a:r>
              <a:rPr lang="en-US" sz="4800" b="1" dirty="0">
                <a:solidFill>
                  <a:schemeClr val="tx1"/>
                </a:solidFill>
              </a:rPr>
              <a:t>What do </a:t>
            </a:r>
            <a:r>
              <a:rPr lang="en-US" sz="4800" b="1" dirty="0" smtClean="0">
                <a:solidFill>
                  <a:schemeClr val="tx1"/>
                </a:solidFill>
              </a:rPr>
              <a:t>Cherubs cover in heavenly temple?</a:t>
            </a:r>
          </a:p>
          <a:p>
            <a:pPr marL="1027113" lvl="1" indent="-685800" algn="l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Char char="—"/>
            </a:pPr>
            <a:r>
              <a:rPr lang="en-US" sz="4800" b="1" dirty="0" smtClean="0">
                <a:solidFill>
                  <a:schemeClr val="tx1"/>
                </a:solidFill>
              </a:rPr>
              <a:t>The earthly was patterned after the heavenly – Heb.8:4-5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2419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4876800"/>
          </a:xfrm>
        </p:spPr>
        <p:txBody>
          <a:bodyPr/>
          <a:lstStyle/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The anointed cherub, himself covered with 9 precious stones &amp; gold – Eze.28:13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Aaron’s breastplate – same 9 stones plus 3 more &amp; gold 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74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Who Is the Anointed Cherub?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Yahweh’s appointment – “I set you </a:t>
            </a:r>
            <a:r>
              <a:rPr lang="en-US" sz="5400" b="1" i="1" dirty="0" smtClean="0">
                <a:solidFill>
                  <a:schemeClr val="tx1"/>
                </a:solidFill>
              </a:rPr>
              <a:t>so</a:t>
            </a:r>
            <a:r>
              <a:rPr lang="en-US" sz="5400" b="1" dirty="0" smtClean="0">
                <a:solidFill>
                  <a:schemeClr val="tx1"/>
                </a:solidFill>
              </a:rPr>
              <a:t>” – 28:14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On the </a:t>
            </a:r>
            <a:r>
              <a:rPr lang="en-US" sz="5400" b="1" dirty="0" smtClean="0">
                <a:solidFill>
                  <a:srgbClr val="C00000"/>
                </a:solidFill>
              </a:rPr>
              <a:t>holy</a:t>
            </a:r>
            <a:r>
              <a:rPr lang="en-US" sz="5400" b="1" dirty="0" smtClean="0">
                <a:solidFill>
                  <a:schemeClr val="tx1"/>
                </a:solidFill>
              </a:rPr>
              <a:t> mountain of Elohim – 28:14, then v.16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He profaned his </a:t>
            </a:r>
            <a:r>
              <a:rPr lang="en-US" sz="5400" b="1" dirty="0" smtClean="0">
                <a:solidFill>
                  <a:srgbClr val="C00000"/>
                </a:solidFill>
              </a:rPr>
              <a:t>sanctuaries</a:t>
            </a:r>
            <a:r>
              <a:rPr lang="en-US" sz="5400" b="1" dirty="0" smtClean="0">
                <a:solidFill>
                  <a:schemeClr val="tx1"/>
                </a:solidFill>
              </a:rPr>
              <a:t> (“</a:t>
            </a:r>
            <a:r>
              <a:rPr lang="en-US" sz="5400" b="1" dirty="0" smtClean="0">
                <a:solidFill>
                  <a:srgbClr val="C00000"/>
                </a:solidFill>
              </a:rPr>
              <a:t>holies</a:t>
            </a:r>
            <a:r>
              <a:rPr lang="en-US" sz="5400" b="1" dirty="0" smtClean="0">
                <a:solidFill>
                  <a:schemeClr val="tx1"/>
                </a:solidFill>
              </a:rPr>
              <a:t>”) – 28:18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74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13156</TotalTime>
  <Words>2392</Words>
  <Application>Microsoft Office PowerPoint</Application>
  <PresentationFormat>On-screen Show (4:3)</PresentationFormat>
  <Paragraphs>282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  <vt:lpstr>Who Is the Anointed Cherub?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1355</cp:revision>
  <dcterms:created xsi:type="dcterms:W3CDTF">2010-09-16T16:01:57Z</dcterms:created>
  <dcterms:modified xsi:type="dcterms:W3CDTF">2016-03-20T10:19:55Z</dcterms:modified>
</cp:coreProperties>
</file>