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1" r:id="rId14"/>
    <p:sldId id="277" r:id="rId15"/>
    <p:sldId id="267" r:id="rId16"/>
    <p:sldId id="274" r:id="rId17"/>
    <p:sldId id="275" r:id="rId18"/>
    <p:sldId id="276" r:id="rId19"/>
    <p:sldId id="273" r:id="rId20"/>
    <p:sldId id="278" r:id="rId21"/>
    <p:sldId id="268" r:id="rId22"/>
    <p:sldId id="279" r:id="rId23"/>
    <p:sldId id="282" r:id="rId24"/>
    <p:sldId id="280" r:id="rId25"/>
    <p:sldId id="284" r:id="rId26"/>
    <p:sldId id="283" r:id="rId27"/>
    <p:sldId id="281" r:id="rId28"/>
    <p:sldId id="269" r:id="rId29"/>
    <p:sldId id="270" r:id="rId30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88" autoAdjust="0"/>
  </p:normalViewPr>
  <p:slideViewPr>
    <p:cSldViewPr>
      <p:cViewPr varScale="1">
        <p:scale>
          <a:sx n="62" d="100"/>
          <a:sy n="6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08EA-D6D9-412A-A1AD-AA15B2040BDC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8"/>
            <a:ext cx="5661660" cy="402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79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79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BC04B-C034-44E0-B0AB-1E82DE56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Spirit preceded Water:  </a:t>
            </a:r>
            <a:r>
              <a:rPr lang="en-US" b="0" dirty="0" smtClean="0"/>
              <a:t>water was added by Peter, after</a:t>
            </a:r>
            <a:r>
              <a:rPr lang="en-US" b="0" baseline="0" dirty="0" smtClean="0"/>
              <a:t> the Greater Baptism had been given by the Holy Spirit.  The water was superfluous, ritualistic and unnecessary for Gentiles.  </a:t>
            </a:r>
            <a:r>
              <a:rPr lang="en-US" b="1" baseline="0" dirty="0" smtClean="0"/>
              <a:t>NB:</a:t>
            </a:r>
            <a:r>
              <a:rPr lang="en-US" b="0" baseline="0" dirty="0" smtClean="0"/>
              <a:t> It did NOT become part of the legal requirements laid upon believing Gentiles by the Acts 15 council – Ac.15:19-20.  </a:t>
            </a:r>
            <a:r>
              <a:rPr lang="en-US" b="1" baseline="0" dirty="0" smtClean="0"/>
              <a:t>Cp.</a:t>
            </a:r>
            <a:r>
              <a:rPr lang="en-US" b="0" baseline="0" dirty="0" smtClean="0"/>
              <a:t> Peter’s rush to add “hands and head” to the need to have his feet washed (Joh.13:9).  As far as we know, these were the ONLY Gentiles water-baptized during Acts.</a:t>
            </a:r>
            <a:endParaRPr lang="en-US" b="1" dirty="0" smtClean="0"/>
          </a:p>
          <a:p>
            <a:pPr marL="228600" indent="-228600">
              <a:buAutoNum type="arabicPeriod"/>
            </a:pPr>
            <a:r>
              <a:rPr lang="en-US" b="1" dirty="0" smtClean="0"/>
              <a:t>Identification</a:t>
            </a:r>
            <a:r>
              <a:rPr lang="en-US" dirty="0" smtClean="0"/>
              <a:t> – Spiritually “dyed” with the character of Christ by the agency of the Spirit.  Rom.6:3-8 - “into Christ Jesus” “into His death” “buried with Him” (Goal) – this was accompanied by the WATER during Acts – for Jews mainly!  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Identification</a:t>
            </a:r>
            <a:r>
              <a:rPr lang="en-US" dirty="0" smtClean="0"/>
              <a:t> - Gal.3:26-28 “into Christ” = “putting on Christ” as a garment dipped in His blood – cp. Rev.7:13-14.; 1:5.  NB: this includes Greeks, for whom water baptism was not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baseline="0" dirty="0" smtClean="0"/>
              <a:t>With Deu.34:9 </a:t>
            </a:r>
            <a:r>
              <a:rPr lang="en-US" baseline="0" dirty="0" smtClean="0"/>
              <a:t>– cp. Isa.11:1-5 and the “spirit of wisdom” – Messianic &amp; Millennial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baseline="0" dirty="0" smtClean="0"/>
              <a:t>Mat.9:18</a:t>
            </a:r>
            <a:r>
              <a:rPr lang="en-US" baseline="0" dirty="0" smtClean="0"/>
              <a:t> – note that it was the expectation of a “ruler” that Jesus’ hand laying would raise the dead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1 Tim.5:22 </a:t>
            </a:r>
            <a:r>
              <a:rPr lang="en-US" baseline="0" dirty="0" smtClean="0"/>
              <a:t>– note difference with Acts period – agency of the Holy Spirit - Acts 20:17,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1 Cor.12:12-13 </a:t>
            </a:r>
            <a:r>
              <a:rPr lang="en-US" dirty="0" smtClean="0"/>
              <a:t>– “Baptized by one spirit” (Agency) = “drink one spirit”.  “Into one body” (Goal).  Relates to 1 Cor.10:3-4 where Israel in the wilderness “all drank the same spiritual drink” – they were also treated by Yahweh as one body.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Heb.10:22 </a:t>
            </a:r>
            <a:r>
              <a:rPr lang="en-US" b="0" dirty="0" smtClean="0"/>
              <a:t>– “hearts sprinkled”, but body bathed (</a:t>
            </a:r>
            <a:r>
              <a:rPr lang="en-US" b="0" i="1" dirty="0" smtClean="0"/>
              <a:t>louō</a:t>
            </a:r>
            <a:r>
              <a:rPr lang="en-US" b="0" dirty="0" smtClean="0"/>
              <a:t>) “with pure water”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Fire </a:t>
            </a:r>
            <a:r>
              <a:rPr lang="en-US" b="0" dirty="0" smtClean="0"/>
              <a:t>– context of Mat.3:7-12 shows a fiery aspect of the premillennial judgment – the declaration of a spirit/fire baptism is ringed with fire,</a:t>
            </a:r>
            <a:r>
              <a:rPr lang="en-US" b="0" baseline="0" dirty="0" smtClean="0"/>
              <a:t> as it were</a:t>
            </a:r>
            <a:r>
              <a:rPr lang="en-US" b="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Mar.9:49 </a:t>
            </a:r>
            <a:r>
              <a:rPr lang="en-US" b="0" dirty="0" smtClean="0"/>
              <a:t>– fiery trial for the righteous (1 Pet.1:6-7); destruction for the wicked (Gehenna, furnace of fire, lake of fire, etc.). Read Mal.4:1-3 – </a:t>
            </a:r>
            <a:r>
              <a:rPr lang="en-US" b="1" dirty="0" smtClean="0"/>
              <a:t>NB:</a:t>
            </a:r>
            <a:r>
              <a:rPr lang="en-US" b="0" dirty="0" smtClean="0"/>
              <a:t> Acts was a foretaste; the greater fire is yet future.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Luk.12:49-50</a:t>
            </a:r>
            <a:r>
              <a:rPr lang="en-US" b="0" dirty="0" smtClean="0"/>
              <a:t> – Jesus’ baptism of fire – to be shared by James and John (Mar.10:35-40) – or was it postponed?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Great Commission </a:t>
            </a:r>
            <a:r>
              <a:rPr lang="en-US" b="0" dirty="0" smtClean="0"/>
              <a:t>– </a:t>
            </a:r>
            <a:r>
              <a:rPr lang="en-US" b="0" u="sng" dirty="0" smtClean="0"/>
              <a:t>Goal</a:t>
            </a:r>
            <a:r>
              <a:rPr lang="en-US" b="0" dirty="0" smtClean="0"/>
              <a:t>: “into the name of the Father and the Son and the Holy Spirit” to make disciples of the nations.  Postponed - fulfillment</a:t>
            </a:r>
            <a:r>
              <a:rPr lang="en-US" b="0" baseline="0" dirty="0" smtClean="0"/>
              <a:t> is yet future.</a:t>
            </a:r>
            <a:endParaRPr lang="en-US" b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baseline="0" dirty="0" smtClean="0"/>
              <a:t>Recall Joh.1:25 – </a:t>
            </a:r>
            <a:r>
              <a:rPr lang="en-US" baseline="0" dirty="0" smtClean="0"/>
              <a:t>“Why, then, do you baptize, if you are not the Christ, nor Elijah, nor the prophet?” – question from Pharisaic priests and Levites.  They appeared to understand the role of baptism exercised by one with proper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One Baptism </a:t>
            </a:r>
            <a:r>
              <a:rPr lang="en-US" dirty="0" smtClean="0"/>
              <a:t>– </a:t>
            </a:r>
            <a:r>
              <a:rPr lang="en-US" b="1" dirty="0" smtClean="0"/>
              <a:t>NB:</a:t>
            </a:r>
            <a:r>
              <a:rPr lang="en-US" baseline="0" dirty="0" smtClean="0"/>
              <a:t> we are to guard it as an aspect of the 7-fold “Unity of the Spirit”.  It fits another aspect – “one body” of which Christ is said to Head.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The Unity of the Spirit </a:t>
            </a:r>
            <a:r>
              <a:rPr lang="en-US" dirty="0" smtClean="0"/>
              <a:t>– in the structure “one spirit” parallels “one baptism”.  </a:t>
            </a:r>
            <a:r>
              <a:rPr lang="en-US" b="1" dirty="0" smtClean="0"/>
              <a:t>NB:</a:t>
            </a:r>
            <a:r>
              <a:rPr lang="en-US" dirty="0" smtClean="0"/>
              <a:t> it also includes “one body” – all three parts included in the spirit baptism of 1 Cor.12:12-13, but with no reference to “one” baptism.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C) </a:t>
            </a:r>
            <a:r>
              <a:rPr lang="en-US" dirty="0" smtClean="0"/>
              <a:t>– NB, no particular emphasis</a:t>
            </a:r>
            <a:r>
              <a:rPr lang="en-US" baseline="0" dirty="0" smtClean="0"/>
              <a:t> on headship of this body – a limited metaphor.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A) </a:t>
            </a:r>
            <a:r>
              <a:rPr lang="en-US" dirty="0" smtClean="0"/>
              <a:t>– </a:t>
            </a:r>
            <a:r>
              <a:rPr lang="en-US" i="1" dirty="0" smtClean="0"/>
              <a:t>apokatalassō</a:t>
            </a:r>
            <a:r>
              <a:rPr lang="en-US" dirty="0" smtClean="0"/>
              <a:t> – new word, coined for a new relationship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B) – </a:t>
            </a:r>
            <a:r>
              <a:rPr lang="en-US" i="1" dirty="0" smtClean="0"/>
              <a:t>sussōmos</a:t>
            </a:r>
            <a:r>
              <a:rPr lang="en-US" dirty="0" smtClean="0"/>
              <a:t> – new word, coined for a new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D)</a:t>
            </a:r>
            <a:r>
              <a:rPr lang="en-US" dirty="0" smtClean="0"/>
              <a:t> – </a:t>
            </a:r>
            <a:r>
              <a:rPr lang="en-US" i="1" dirty="0" smtClean="0"/>
              <a:t>summetochos</a:t>
            </a:r>
            <a:r>
              <a:rPr lang="en-US" dirty="0" smtClean="0"/>
              <a:t> – only here and Eph.5:7 in the Gk. Bible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Spiritual</a:t>
            </a:r>
            <a:r>
              <a:rPr lang="en-US" b="1" baseline="0" dirty="0" smtClean="0"/>
              <a:t> Wisdom – </a:t>
            </a:r>
            <a:r>
              <a:rPr lang="en-US" b="0" baseline="0" dirty="0" smtClean="0"/>
              <a:t>with it we may begin to perceive our spiritual blessings in the heavenlies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Definition</a:t>
            </a:r>
            <a:r>
              <a:rPr lang="en-US" dirty="0" smtClean="0"/>
              <a:t> - So </a:t>
            </a:r>
            <a:r>
              <a:rPr lang="en-US" u="sng" dirty="0" smtClean="0"/>
              <a:t>baptize</a:t>
            </a:r>
            <a:r>
              <a:rPr lang="en-US" dirty="0" smtClean="0"/>
              <a:t> can be seen as subjecting to a process of </a:t>
            </a:r>
            <a:r>
              <a:rPr lang="en-US" u="sng" dirty="0" smtClean="0"/>
              <a:t>dipping</a:t>
            </a:r>
            <a:r>
              <a:rPr lang="en-US" dirty="0" smtClean="0"/>
              <a:t> (</a:t>
            </a:r>
            <a:r>
              <a:rPr lang="en-US" u="sng" dirty="0" smtClean="0"/>
              <a:t>dyeing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Spiritual</a:t>
            </a:r>
            <a:r>
              <a:rPr lang="en-US" b="1" baseline="0" dirty="0" smtClean="0"/>
              <a:t> Wisdom – </a:t>
            </a:r>
            <a:r>
              <a:rPr lang="en-US" b="0" baseline="0" dirty="0" smtClean="0"/>
              <a:t>with it we may begin to perceive our spiritual blessings in the heavenlies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baseline="0" dirty="0" smtClean="0"/>
              <a:t>Sealed – </a:t>
            </a:r>
            <a:r>
              <a:rPr lang="en-US" b="0" baseline="0" dirty="0" smtClean="0"/>
              <a:t>in both cases the “sealing” with the spirit is also an “earnest” of the full promise</a:t>
            </a: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Col.2:11-12</a:t>
            </a:r>
            <a:r>
              <a:rPr lang="en-US" baseline="0" dirty="0" smtClean="0"/>
              <a:t> – shows our baptism to be one of spiritual identification with Christ (like Rom.6) – “buried together with Him” “raised together”.  </a:t>
            </a:r>
            <a:r>
              <a:rPr lang="en-US" b="1" baseline="0" dirty="0" smtClean="0"/>
              <a:t>NB: </a:t>
            </a:r>
            <a:r>
              <a:rPr lang="en-US" baseline="0" dirty="0" smtClean="0"/>
              <a:t>being “crucified with Him” is absent – but being “dead to sin” remains for us (Eph.2:1,5; Col.2:13; 3:3)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Col.2:11-12</a:t>
            </a:r>
            <a:r>
              <a:rPr lang="en-US" baseline="0" dirty="0" smtClean="0"/>
              <a:t> – a spiritual “circumcision of Christ” is mentioned only here, but cp. Phi.3:3 and Rom.2:26-29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Rom.6:2-8</a:t>
            </a:r>
            <a:r>
              <a:rPr lang="en-US" baseline="0" dirty="0" smtClean="0"/>
              <a:t> – “baptized into His death” = buried with and raised with Him. “Died with Christ” and “will live with Him.”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additionally “our old man crucified together.”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Eph.4:23-24 – </a:t>
            </a:r>
            <a:r>
              <a:rPr lang="en-US" b="0" baseline="0" dirty="0" smtClean="0"/>
              <a:t>“renewed by the spirit of your mind” = “put on the new man … created in righteousness and holiness of truth”.</a:t>
            </a: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Gal.3:27</a:t>
            </a:r>
            <a:r>
              <a:rPr lang="en-US" baseline="0" dirty="0" smtClean="0"/>
              <a:t> – “baptized into Christ” = “put on Christ”.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Suffer with –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 walk consequent upon baptism was to “</a:t>
            </a:r>
            <a:r>
              <a:rPr lang="en-US" b="0" u="sng" baseline="0" dirty="0" smtClean="0"/>
              <a:t>suffer with Him</a:t>
            </a:r>
            <a:r>
              <a:rPr lang="en-US" b="0" baseline="0" dirty="0" smtClean="0"/>
              <a:t>” (Rom.8:17-18). This has its analogy with Phi.3:10 – “the fellowship of His sufferings”.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Died with – </a:t>
            </a:r>
            <a:r>
              <a:rPr lang="en-US" b="0" baseline="0" dirty="0" smtClean="0"/>
              <a:t>synonymous with “planted together in likeness of His death…of His resurrection” (Rom.6:5) – cp. “conformed into His death” (</a:t>
            </a:r>
            <a:r>
              <a:rPr lang="en-US" b="0" i="1" baseline="0" dirty="0" smtClean="0"/>
              <a:t>summorphizō</a:t>
            </a:r>
            <a:r>
              <a:rPr lang="en-US" b="0" baseline="0" dirty="0" smtClean="0"/>
              <a:t> – Phi.3:21) 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Raised with </a:t>
            </a:r>
            <a:r>
              <a:rPr lang="en-US" dirty="0" smtClean="0"/>
              <a:t>– circumlocution in Rom.6:4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Superscript b</a:t>
            </a:r>
            <a:r>
              <a:rPr lang="en-US" dirty="0" smtClean="0"/>
              <a:t> –identifications explicitly</a:t>
            </a:r>
            <a:r>
              <a:rPr lang="en-US" baseline="0" dirty="0" smtClean="0"/>
              <a:t> derived from baptism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UNIQUE </a:t>
            </a:r>
            <a:r>
              <a:rPr lang="en-US" baseline="0" dirty="0" smtClean="0"/>
              <a:t>– Col.2:11 “the circumcision of the Christ” (hapax) – a bloody act identified (implied) with His cross – </a:t>
            </a:r>
            <a:r>
              <a:rPr lang="en-US" baseline="0" dirty="0" err="1" smtClean="0"/>
              <a:t>perh</a:t>
            </a:r>
            <a:r>
              <a:rPr lang="en-US" baseline="0" dirty="0" smtClean="0"/>
              <a:t>. OUR equivalent of an Acts believer being crucified with Christ – the WALK aspect in the “stripping” of 3:9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Better Spatial Display – </a:t>
            </a:r>
            <a:r>
              <a:rPr lang="en-US" b="0" dirty="0" smtClean="0"/>
              <a:t>degress &amp; progress of our identification with Christ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Live with - </a:t>
            </a:r>
            <a:r>
              <a:rPr lang="en-US" b="0" dirty="0" smtClean="0"/>
              <a:t>* indicates use of </a:t>
            </a:r>
            <a:r>
              <a:rPr lang="en-US" b="0" i="1" dirty="0" smtClean="0"/>
              <a:t>suzaō</a:t>
            </a:r>
            <a:r>
              <a:rPr lang="en-US" b="0" dirty="0" smtClean="0"/>
              <a:t> – wording in 1 Th.5:10 is “looser”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Arrows – </a:t>
            </a:r>
            <a:r>
              <a:rPr lang="en-US" b="0" dirty="0" smtClean="0"/>
              <a:t>represent analogies, not identities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Glorified with </a:t>
            </a:r>
            <a:r>
              <a:rPr lang="en-US" dirty="0" smtClean="0"/>
              <a:t>– invites comparison with Col.3:4 –</a:t>
            </a:r>
            <a:r>
              <a:rPr lang="en-US" baseline="0" dirty="0" smtClean="0"/>
              <a:t> “manifested (fut.) with (sun) Him in glory”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Conformed</a:t>
            </a:r>
            <a:r>
              <a:rPr lang="en-US" baseline="0" dirty="0" smtClean="0"/>
              <a:t> – this conformity is preceded by conformity with Christ’s death, in one’s walk (Phi.3:10)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Phi.3:21</a:t>
            </a:r>
            <a:r>
              <a:rPr lang="en-US" baseline="0" dirty="0" smtClean="0"/>
              <a:t> – lit. “the body of His glory”, but which glory? Heavenly and earthly glories must be distinguished – 1 Cor.15:40.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Morocco’s King Mohammed, his successor (son) and cabinet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NOTE</a:t>
            </a:r>
            <a:r>
              <a:rPr lang="en-US" dirty="0" smtClean="0"/>
              <a:t> – none are in the king’s face (direct line of vision) except his son – i.e., all those reigning with him are with, but behind (</a:t>
            </a:r>
            <a:r>
              <a:rPr lang="en-US" i="1" dirty="0" smtClean="0"/>
              <a:t>meta</a:t>
            </a:r>
            <a:r>
              <a:rPr lang="en-US" dirty="0" smtClean="0"/>
              <a:t>) him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NOTE</a:t>
            </a:r>
            <a:r>
              <a:rPr lang="en-US" dirty="0" smtClean="0"/>
              <a:t> – the cabinet perform their roles</a:t>
            </a:r>
            <a:r>
              <a:rPr lang="en-US" baseline="0" dirty="0" smtClean="0"/>
              <a:t> tucked away in government offices, while the king sits publicly on his throne. The cabinet are usually hidden away behind (</a:t>
            </a:r>
            <a:r>
              <a:rPr lang="en-US" i="1" baseline="0" dirty="0" smtClean="0"/>
              <a:t>meta</a:t>
            </a:r>
            <a:r>
              <a:rPr lang="en-US" baseline="0" dirty="0" smtClean="0"/>
              <a:t>)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Joint government </a:t>
            </a:r>
            <a:r>
              <a:rPr lang="en-US" dirty="0" smtClean="0"/>
              <a:t>– but this analogy is crude – never have I heard the cabinet referred to as “the body of Obama”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How many thrones (seats)? </a:t>
            </a:r>
            <a:r>
              <a:rPr lang="en-US" dirty="0" smtClean="0"/>
              <a:t>– Although Col.1:16 includes “thrones” being created by Him and for Him, our only throne (implied in Eph.2:6) may be </a:t>
            </a:r>
            <a:r>
              <a:rPr lang="en-US" u="dbl" baseline="0" dirty="0" smtClean="0"/>
              <a:t>one</a:t>
            </a:r>
            <a:r>
              <a:rPr lang="en-US" dirty="0" smtClean="0"/>
              <a:t> – 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Contrast </a:t>
            </a:r>
            <a:r>
              <a:rPr lang="en-US" dirty="0" smtClean="0"/>
              <a:t>– Our session with Christ has already begun!  Their thrones are on earth with their priesthood (Rev.20:4), but ours is His heavenly throne</a:t>
            </a:r>
            <a:r>
              <a:rPr lang="en-US" baseline="0" dirty="0" smtClean="0"/>
              <a:t> (sing.).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Gifts of the Holy Spirit </a:t>
            </a:r>
            <a:r>
              <a:rPr lang="en-US" b="0" dirty="0" smtClean="0"/>
              <a:t>– relate to the season(s) when Joel 2:28-29 are in effect, and are a direct result of spirit baptism.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Gifts of the Christ </a:t>
            </a:r>
            <a:r>
              <a:rPr lang="en-US" b="0" dirty="0" smtClean="0"/>
              <a:t>– relate to the dispensation</a:t>
            </a:r>
            <a:r>
              <a:rPr lang="en-US" b="0" baseline="0" dirty="0" smtClean="0"/>
              <a:t> of the grace of God and the “one baptism”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baseline="0" dirty="0" smtClean="0"/>
              <a:t>Power of Signs – </a:t>
            </a:r>
            <a:r>
              <a:rPr lang="en-US" b="0" baseline="0" dirty="0" smtClean="0"/>
              <a:t>remember what happened when Paul and Barnabas worked signs of power among the Lystrans? They nearly became objects of worship to the minds of the uninstructed (i.e., Gentiles) – Acts 14:6-18.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Purpose of signs </a:t>
            </a:r>
            <a:r>
              <a:rPr lang="en-US" b="0" baseline="0" dirty="0" smtClean="0"/>
              <a:t>– for the unbelieving Jews – 1 Cor.14:22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="1" baseline="0" dirty="0" smtClean="0"/>
              <a:t>NOTE – </a:t>
            </a:r>
            <a:r>
              <a:rPr lang="en-US" b="0" baseline="0" dirty="0" smtClean="0"/>
              <a:t>in </a:t>
            </a:r>
            <a:r>
              <a:rPr lang="en-US" b="1" baseline="0" dirty="0" smtClean="0"/>
              <a:t>dyeing</a:t>
            </a:r>
            <a:r>
              <a:rPr lang="en-US" b="0" baseline="0" dirty="0" smtClean="0"/>
              <a:t>, an object takes on a characteristic of the medium in which it is </a:t>
            </a:r>
            <a:r>
              <a:rPr lang="en-US" b="1" baseline="0" dirty="0" smtClean="0"/>
              <a:t>dipped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baseline="0" dirty="0" smtClean="0"/>
              <a:t>Moulton &amp; Milligan - </a:t>
            </a:r>
            <a:r>
              <a:rPr lang="en-US" baseline="0" dirty="0" smtClean="0"/>
              <a:t>make distinction that </a:t>
            </a:r>
            <a:r>
              <a:rPr lang="en-US" i="1" baseline="0" dirty="0" smtClean="0"/>
              <a:t>baptisma</a:t>
            </a:r>
            <a:r>
              <a:rPr lang="en-US" baseline="0" dirty="0" smtClean="0"/>
              <a:t> was coined by NT writers – distinguished from </a:t>
            </a:r>
            <a:r>
              <a:rPr lang="en-US" i="1" baseline="0" dirty="0" smtClean="0"/>
              <a:t>baptismos</a:t>
            </a:r>
            <a:r>
              <a:rPr lang="en-US" baseline="0" dirty="0" smtClean="0"/>
              <a:t> already in use (found in Josephus)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Hebrew Equivalent </a:t>
            </a:r>
            <a:r>
              <a:rPr lang="en-US" baseline="0" dirty="0" smtClean="0"/>
              <a:t>– </a:t>
            </a:r>
            <a:r>
              <a:rPr lang="en-US" i="1" baseline="0" dirty="0" smtClean="0"/>
              <a:t>tâbal</a:t>
            </a:r>
            <a:r>
              <a:rPr lang="en-US" baseline="0" dirty="0" smtClean="0"/>
              <a:t> – 16 occs. OT, but Gen.37:31 included, Lev.11:32 excluded (opp. LXX).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Nouns</a:t>
            </a:r>
            <a:r>
              <a:rPr lang="en-US" baseline="0" dirty="0" smtClean="0"/>
              <a:t> – not in OT.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Interesting –</a:t>
            </a:r>
            <a:r>
              <a:rPr lang="en-US" baseline="0" dirty="0" smtClean="0"/>
              <a:t> that the “one </a:t>
            </a:r>
            <a:r>
              <a:rPr lang="en-US" i="1" baseline="0" dirty="0" smtClean="0"/>
              <a:t>baptisma</a:t>
            </a:r>
            <a:r>
              <a:rPr lang="en-US" baseline="0" dirty="0" smtClean="0"/>
              <a:t>” of Eph.4:5 balances the “</a:t>
            </a:r>
            <a:r>
              <a:rPr lang="en-US" i="1" baseline="0" dirty="0" smtClean="0"/>
              <a:t>baptismos</a:t>
            </a:r>
            <a:r>
              <a:rPr lang="en-US" baseline="0" dirty="0" smtClean="0"/>
              <a:t>” of co-burial, co-rising in Col.2:12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Rev.19:11-13</a:t>
            </a:r>
            <a:r>
              <a:rPr lang="en-US" dirty="0" smtClean="0"/>
              <a:t> – Some interpret the blood as the blood of His enemies, but He is not pictured at the wine-press of Rev.14:19-20.  One must pull in Isa.63:1-5 “red garments of Bozrah” – but this treading of the wine-press yields a “polluted” or “defiled” garment. Is Jesus Christ returning in polluted garments? No, it is His</a:t>
            </a:r>
            <a:r>
              <a:rPr lang="en-US" baseline="0" dirty="0" smtClean="0"/>
              <a:t> own blood that makes this garment special – due to sacrificial dipping in blood, like the typology of Joseph’s coat of many colors.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Exo.12:22 –</a:t>
            </a:r>
            <a:r>
              <a:rPr lang="en-US" dirty="0" smtClean="0"/>
              <a:t> Passover, dipping hyssop in lamb’s blood and sprinkling lintel and side-posts – the sign of blood to avoid the 10</a:t>
            </a:r>
            <a:r>
              <a:rPr lang="en-US" baseline="30000" dirty="0" smtClean="0"/>
              <a:t>th</a:t>
            </a:r>
            <a:r>
              <a:rPr lang="en-US" dirty="0" smtClean="0"/>
              <a:t> plague: Death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Lev.9:9</a:t>
            </a:r>
            <a:r>
              <a:rPr lang="en-US" dirty="0" smtClean="0"/>
              <a:t> – Aaron dipped his finger in the blood of atonement (i.e., “covering”) and applied to the horns of the altar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Lev.14</a:t>
            </a:r>
            <a:r>
              <a:rPr lang="en-US" dirty="0" smtClean="0"/>
              <a:t> – “the Law of the Leprous” – its cleansing.  Leprosy as a</a:t>
            </a:r>
            <a:r>
              <a:rPr lang="en-US" baseline="0" dirty="0" smtClean="0"/>
              <a:t> metaphor for the spiritual state of being cut off from God’s congregation.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cleansing leprosy was 1 of the 6 signs that Jesus told John’s agents to report to him. Lepers/Leprosy are mentioned 13 times in the Gospels – 12 times relating to Jews/Samaritans, 1 a ref. back to Naaman the Syrian.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Num.19:18</a:t>
            </a:r>
            <a:r>
              <a:rPr lang="en-US" baseline="0" dirty="0" smtClean="0"/>
              <a:t> – cleansing a person, tent or open vessels from contact with a corpse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Heb. –</a:t>
            </a:r>
            <a:r>
              <a:rPr lang="en-US" baseline="0" dirty="0" smtClean="0"/>
              <a:t> a backward glance at these “regulations”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Mar.7:3-4 </a:t>
            </a:r>
            <a:r>
              <a:rPr lang="en-US" baseline="0" dirty="0" smtClean="0"/>
              <a:t>– OT washings exacerbated by “the elders”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Luk.11:37-39</a:t>
            </a:r>
            <a:r>
              <a:rPr lang="en-US" baseline="0" dirty="0" smtClean="0"/>
              <a:t> – “washed” = baptized (</a:t>
            </a:r>
            <a:r>
              <a:rPr lang="en-US" i="1" baseline="0" dirty="0" smtClean="0"/>
              <a:t>baptizō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Overthrow Baptism – </a:t>
            </a:r>
            <a:r>
              <a:rPr lang="en-US" b="0" u="sng" dirty="0" smtClean="0"/>
              <a:t>Goal</a:t>
            </a:r>
            <a:r>
              <a:rPr lang="en-US" b="0" dirty="0" smtClean="0"/>
              <a:t>: reclamation of earth for God’s plan – a creature made of earth; </a:t>
            </a:r>
            <a:r>
              <a:rPr lang="en-US" b="0" u="sng" dirty="0" smtClean="0"/>
              <a:t>Agency</a:t>
            </a:r>
            <a:r>
              <a:rPr lang="en-US" b="0" dirty="0" smtClean="0"/>
              <a:t>: a great flood of waters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Noah’s Baptism </a:t>
            </a:r>
            <a:r>
              <a:rPr lang="en-US" b="0" dirty="0" smtClean="0"/>
              <a:t>– </a:t>
            </a:r>
            <a:r>
              <a:rPr lang="en-US" b="0" u="sng" dirty="0" smtClean="0"/>
              <a:t>Goal</a:t>
            </a:r>
            <a:r>
              <a:rPr lang="en-US" b="0" dirty="0" smtClean="0"/>
              <a:t>: salvation of 8 righteous souls; </a:t>
            </a:r>
            <a:r>
              <a:rPr lang="en-US" b="0" u="sng" dirty="0" smtClean="0"/>
              <a:t>Agency</a:t>
            </a:r>
            <a:r>
              <a:rPr lang="en-US" b="0" dirty="0" smtClean="0"/>
              <a:t>:</a:t>
            </a:r>
            <a:r>
              <a:rPr lang="en-US" b="0" baseline="0" dirty="0" smtClean="0"/>
              <a:t> a great flood of waters. Noah typically died (in the Ark) and rose again when he stepped out onto dry ground.  The sign of Noahic covenant – God’s bow in the cloud.  The Antitype – </a:t>
            </a:r>
            <a:r>
              <a:rPr lang="en-US" b="0" u="sng" baseline="0" dirty="0" smtClean="0"/>
              <a:t>Goal</a:t>
            </a:r>
            <a:r>
              <a:rPr lang="en-US" b="0" baseline="0" dirty="0" smtClean="0"/>
              <a:t>: salvation &amp; answer of a good conscience to God; </a:t>
            </a:r>
            <a:r>
              <a:rPr lang="en-US" b="0" u="sng" baseline="0" dirty="0" smtClean="0"/>
              <a:t>Agency</a:t>
            </a:r>
            <a:r>
              <a:rPr lang="en-US" b="0" baseline="0" dirty="0" smtClean="0"/>
              <a:t>: the resurrection of Jesus Christ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baseline="0" dirty="0" smtClean="0"/>
              <a:t>2 Pet.3:5-7 </a:t>
            </a:r>
            <a:r>
              <a:rPr lang="en-US" b="0" baseline="0" dirty="0" smtClean="0"/>
              <a:t>– </a:t>
            </a:r>
            <a:r>
              <a:rPr lang="en-US" b="1" baseline="0" dirty="0" smtClean="0"/>
              <a:t>NB:</a:t>
            </a:r>
            <a:r>
              <a:rPr lang="en-US" b="0" baseline="0" dirty="0" smtClean="0"/>
              <a:t> 2 typical baptisms of the earth – 1</a:t>
            </a:r>
            <a:r>
              <a:rPr lang="en-US" b="0" baseline="30000" dirty="0" smtClean="0"/>
              <a:t>st</a:t>
            </a:r>
            <a:r>
              <a:rPr lang="en-US" b="0" baseline="0" dirty="0" smtClean="0"/>
              <a:t> with water,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with fire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Exodus &amp; Wilderness </a:t>
            </a:r>
            <a:r>
              <a:rPr lang="en-US" dirty="0" smtClean="0"/>
              <a:t>– </a:t>
            </a:r>
            <a:r>
              <a:rPr lang="en-US" u="sng" dirty="0" smtClean="0"/>
              <a:t>Goal</a:t>
            </a:r>
            <a:r>
              <a:rPr lang="en-US" dirty="0" smtClean="0"/>
              <a:t>: “into Moses” the deliverer-saviour; </a:t>
            </a:r>
            <a:r>
              <a:rPr lang="en-US" u="sng" dirty="0" smtClean="0"/>
              <a:t>Agency</a:t>
            </a:r>
            <a:r>
              <a:rPr lang="en-US" dirty="0" smtClean="0"/>
              <a:t>: by the cloud and the sea.  </a:t>
            </a:r>
            <a:r>
              <a:rPr lang="en-US" b="1" dirty="0" smtClean="0"/>
              <a:t>Psa.77:17</a:t>
            </a:r>
            <a:r>
              <a:rPr lang="en-US" dirty="0" smtClean="0"/>
              <a:t> – “dark clouds” were over the Red Sea crossing.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John’ Baptism </a:t>
            </a:r>
            <a:r>
              <a:rPr lang="en-US" dirty="0" smtClean="0"/>
              <a:t>– </a:t>
            </a:r>
            <a:r>
              <a:rPr lang="en-US" u="sng" dirty="0" smtClean="0"/>
              <a:t>Goal</a:t>
            </a:r>
            <a:r>
              <a:rPr lang="en-US" dirty="0" smtClean="0"/>
              <a:t>: “into the baptism of John” the great antitype of Elijah the converter of hearts (Mal.4:5-6)</a:t>
            </a:r>
            <a:r>
              <a:rPr lang="en-US" baseline="0" dirty="0" smtClean="0"/>
              <a:t>, for repentance; </a:t>
            </a:r>
            <a:r>
              <a:rPr lang="en-US" u="sng" baseline="0" dirty="0" smtClean="0"/>
              <a:t>Agency</a:t>
            </a:r>
            <a:r>
              <a:rPr lang="en-US" baseline="0" dirty="0" smtClean="0"/>
              <a:t>: waters of the Jordan.  </a:t>
            </a:r>
            <a:r>
              <a:rPr lang="en-US" b="1" baseline="0" dirty="0" smtClean="0"/>
              <a:t>NB (Mat.3:6):</a:t>
            </a:r>
            <a:r>
              <a:rPr lang="en-US" baseline="0" dirty="0" smtClean="0"/>
              <a:t> part of their conversion included “confessing their sins”. 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impact of John’s mission lasted years!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John’s Baptism </a:t>
            </a:r>
            <a:r>
              <a:rPr lang="en-US" baseline="0" dirty="0" smtClean="0"/>
              <a:t>– was also preparation for the Nation of Priests, per Exo.29:4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Joh.1:22-37</a:t>
            </a:r>
            <a:r>
              <a:rPr lang="en-US" baseline="0" dirty="0" smtClean="0"/>
              <a:t> – John explains WHY he baptized.  He may have “known Him not” until the manifestation, but he did know beforehand that One Mightier then he would come (Mat.3:11; Mar.1:7-8; Luk.3:16).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Eisodus</a:t>
            </a:r>
            <a:r>
              <a:rPr lang="en-US" baseline="0" dirty="0" smtClean="0"/>
              <a:t> - John came baptizing </a:t>
            </a:r>
            <a:r>
              <a:rPr lang="en-US" i="1" baseline="0" dirty="0" smtClean="0"/>
              <a:t>in the desert</a:t>
            </a:r>
            <a:r>
              <a:rPr lang="en-US" baseline="0" dirty="0" smtClean="0"/>
              <a:t> (Mar.1:4), like the priests with Ark of the Covenant – they dipped their feet in the flood waters of the Jordan, but stood on dry ground (Jos.3:15).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2 Baptisms of Israel - </a:t>
            </a:r>
            <a:r>
              <a:rPr lang="en-US" dirty="0" smtClean="0"/>
              <a:t>water vs. holy spirit and fire – old vs. new. 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Why Jesus? </a:t>
            </a:r>
            <a:r>
              <a:rPr lang="en-US" dirty="0" smtClean="0"/>
              <a:t>– He came not to destroy the old (Law), but to confirm</a:t>
            </a:r>
            <a:r>
              <a:rPr lang="en-US" baseline="0" dirty="0" smtClean="0"/>
              <a:t> it (Mat.5:17). 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He was baptized “into the Jordan” (Goal), identifying Him with crossing Jordan – as </a:t>
            </a:r>
            <a:r>
              <a:rPr lang="en-US" i="1" baseline="0" dirty="0" smtClean="0"/>
              <a:t>John/Moses</a:t>
            </a:r>
            <a:r>
              <a:rPr lang="en-US" baseline="0" dirty="0" smtClean="0"/>
              <a:t> so </a:t>
            </a:r>
            <a:r>
              <a:rPr lang="en-US" i="1" baseline="0" dirty="0" smtClean="0"/>
              <a:t>Jesus/Joshua</a:t>
            </a:r>
            <a:r>
              <a:rPr lang="en-US" baseline="0" dirty="0" smtClean="0"/>
              <a:t>. 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John baptized “beyond Jordan” (Joh.1:28; 3:26; 10:40).  After His baptism in water by John, the Spirit descended upon Him from the Father.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New Baptism </a:t>
            </a:r>
            <a:r>
              <a:rPr lang="en-US" baseline="0" dirty="0" smtClean="0"/>
              <a:t>– described simply in Joh.1:33 as “with holy spirit” and with greater detail as “with holy spirit and fire” (Mat.3:11; Luk.3:16). 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not “with holy spirit and with fire” – it’s one agency, not two.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Acts 2:38</a:t>
            </a:r>
            <a:r>
              <a:rPr lang="en-US" baseline="0" dirty="0" smtClean="0"/>
              <a:t> –it’s still a water (Agency) baptism of repentance, like John’s, but it’s now “upon (or into) the name of Jesus Christ unto forgiveness” (Goal).  This was a </a:t>
            </a:r>
            <a:r>
              <a:rPr lang="en-US" baseline="0" dirty="0" smtClean="0">
                <a:solidFill>
                  <a:srgbClr val="00B050"/>
                </a:solidFill>
              </a:rPr>
              <a:t>continuation</a:t>
            </a:r>
            <a:r>
              <a:rPr lang="en-US" baseline="0" dirty="0" smtClean="0"/>
              <a:t> of John’s baptism for “this side of Jordan”. 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it was REQUIRED of believing (i.e., repentant) Jews.  </a:t>
            </a:r>
            <a:r>
              <a:rPr lang="en-US" b="1" baseline="0" dirty="0" smtClean="0"/>
              <a:t>NB:</a:t>
            </a:r>
            <a:r>
              <a:rPr lang="en-US" baseline="0" dirty="0" smtClean="0"/>
              <a:t> it was a pre-condition to spirit baptism.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Why did water baptism continue?</a:t>
            </a:r>
            <a:r>
              <a:rPr lang="en-US" baseline="0" dirty="0" smtClean="0"/>
              <a:t> – a) “to fulfill all righteousness”; b) Old Covenant was vanishing away, but not gone yet (Heb.8:13).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BC04B-C034-44E0-B0AB-1E82DE5687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050F-793C-497B-9CD6-F29812DA8D8D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E83-0692-46B0-85E5-95278B18EE82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5AC3-0F88-4FEF-A02B-13887A2916A9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257E-F165-4BFC-BB07-8BCB411DB44B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1D19-C777-4E3B-A938-9B5DFC14D4DF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250F-6190-494F-8FD6-4967F41BAA82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98EE-3EB6-43F9-B106-8C603AAD67C0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44A0-909B-4F7D-AEE5-A7AD64475BE7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BD41-E936-423C-AE9F-6D573F604F9C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7556-3D59-4CB7-AC1F-83EFAADD0D18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60AA-C79F-4A51-91D3-14332FEFF585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CF04-B3BD-4F12-B951-06A1AE541632}" type="datetime1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4C3D-A47F-4989-8872-72D0A957B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adjectiv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ictionary.reference.com/browse/verbs" TargetMode="External"/><Relationship Id="rId4" Type="http://schemas.openxmlformats.org/officeDocument/2006/relationships/hyperlink" Target="http://dictionary.reference.com/browse/nou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96200" cy="4419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What does it mean?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</a:rPr>
              <a:t> Gk. </a:t>
            </a:r>
            <a:r>
              <a:rPr lang="en-US" sz="4400" b="1" i="1" dirty="0" smtClean="0">
                <a:solidFill>
                  <a:schemeClr val="tx1"/>
                </a:solidFill>
              </a:rPr>
              <a:t>baptizō</a:t>
            </a:r>
          </a:p>
          <a:p>
            <a:pPr algn="l">
              <a:buFontTx/>
              <a:buChar char="-"/>
            </a:pP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derived from Gk. </a:t>
            </a:r>
            <a:r>
              <a:rPr lang="en-US" sz="4400" b="1" i="1" dirty="0" smtClean="0">
                <a:solidFill>
                  <a:schemeClr val="tx1"/>
                </a:solidFill>
              </a:rPr>
              <a:t>baptō </a:t>
            </a:r>
            <a:r>
              <a:rPr lang="en-US" sz="4400" b="1" dirty="0" smtClean="0">
                <a:solidFill>
                  <a:schemeClr val="tx1"/>
                </a:solidFill>
              </a:rPr>
              <a:t>– to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  </a:t>
            </a:r>
            <a:r>
              <a:rPr lang="en-US" sz="4400" b="1" dirty="0" smtClean="0">
                <a:solidFill>
                  <a:srgbClr val="00B050"/>
                </a:solidFill>
              </a:rPr>
              <a:t>dip</a:t>
            </a:r>
            <a:r>
              <a:rPr lang="en-US" sz="4400" b="1" dirty="0" smtClean="0">
                <a:solidFill>
                  <a:schemeClr val="tx1"/>
                </a:solidFill>
              </a:rPr>
              <a:t> or </a:t>
            </a:r>
            <a:r>
              <a:rPr lang="en-US" sz="4400" b="1" dirty="0" smtClean="0">
                <a:solidFill>
                  <a:srgbClr val="00B050"/>
                </a:solidFill>
              </a:rPr>
              <a:t>dye</a:t>
            </a:r>
            <a:endParaRPr lang="en-US" sz="4400" b="1" dirty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- Thayer’s ‘Lexicon’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229600" cy="4876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Still 2 baptisms – Acts 8:14-17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Once the “spirit” preceded the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“water” – Acts 10:44-48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Higher significance – spiritual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    identification – Rom.6:2-8;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    Gal.3:26-28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839200" cy="556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Hand laying - 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Substitutionary sacrifice – Exo.29:10 </a:t>
            </a:r>
            <a:r>
              <a:rPr lang="en-US" sz="2400" b="1" dirty="0" smtClean="0">
                <a:solidFill>
                  <a:schemeClr val="tx1"/>
                </a:solidFill>
              </a:rPr>
              <a:t>(17 occs.)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Judgment – Lev.24:14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Identification and offering – Num.8:5-16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Transfer of authority – Num.27:15-23;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tx1"/>
                </a:solidFill>
              </a:rPr>
              <a:t>                                                                 Deu.34:9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Yahweh conferring strength - Psa.37:23-24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839200" cy="54102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Hand laying - 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Raising the dead - Mat.9:18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Healing – Mar.6:5; 8:23, 25 </a:t>
            </a:r>
            <a:r>
              <a:rPr lang="en-US" sz="2000" b="1" dirty="0" smtClean="0">
                <a:solidFill>
                  <a:schemeClr val="tx1"/>
                </a:solidFill>
              </a:rPr>
              <a:t>(double)</a:t>
            </a:r>
            <a:r>
              <a:rPr lang="en-US" sz="3600" b="1" dirty="0" smtClean="0">
                <a:solidFill>
                  <a:schemeClr val="tx1"/>
                </a:solidFill>
              </a:rPr>
              <a:t>;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Acts 28:8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Conferring blessing – Mat.19:15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Receipt of holy spirit - Acts 8:17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Commissioning Barnabas &amp; Saul – </a:t>
            </a:r>
            <a:r>
              <a:rPr lang="en-US" sz="2800" b="1" dirty="0" smtClean="0">
                <a:solidFill>
                  <a:schemeClr val="tx1"/>
                </a:solidFill>
              </a:rPr>
              <a:t>Acts 13:1-3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Appointing elders – 1 Tim.5:22,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839200" cy="4876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A “spirit” baptism – 1 Cor.12:12-13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Another spiritual analogy –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                        Heb.10:22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The significance of the “fire” –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Mar.9:49; Luk.12:49-50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The Great Commission </a:t>
            </a:r>
            <a:r>
              <a:rPr lang="en-US" sz="3600" b="1" dirty="0" smtClean="0">
                <a:solidFill>
                  <a:schemeClr val="tx1"/>
                </a:solidFill>
              </a:rPr>
              <a:t>– Mat.28:18-20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An OT Significance of Water Baptism: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Preparation of Aaronites for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priesthood – Exo.29:1-9; 40:12-16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The larger priesthood – Exo.19:3-14;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23:22 (LXX); Isa.61:1-9; 1 Pe.2:1-10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(1:1 – Peter addressed the “diaspora”);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Ro.15:16</a:t>
            </a:r>
            <a:r>
              <a:rPr lang="en-US" sz="4400" b="1" smtClean="0">
                <a:solidFill>
                  <a:schemeClr val="tx1"/>
                </a:solidFill>
              </a:rPr>
              <a:t>; Heb.10:19-22</a:t>
            </a:r>
            <a:r>
              <a:rPr lang="en-US" sz="4400" b="1" dirty="0" smtClean="0">
                <a:solidFill>
                  <a:schemeClr val="tx1"/>
                </a:solidFill>
              </a:rPr>
              <a:t>; Re.1:5-6;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5:6-10; 20:4-6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839200" cy="52578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What is the “one baptism”?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Eph.4:3-6 – “the </a:t>
            </a:r>
            <a:r>
              <a:rPr lang="en-US" sz="3600" b="1" i="1" dirty="0" smtClean="0">
                <a:solidFill>
                  <a:schemeClr val="tx1"/>
                </a:solidFill>
              </a:rPr>
              <a:t>unity</a:t>
            </a:r>
            <a:r>
              <a:rPr lang="en-US" sz="3600" b="1" dirty="0" smtClean="0">
                <a:solidFill>
                  <a:schemeClr val="tx1"/>
                </a:solidFill>
              </a:rPr>
              <a:t> of the Spirit”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r>
              <a:rPr lang="en-US" sz="3600" b="1" i="1" dirty="0" smtClean="0">
                <a:solidFill>
                  <a:schemeClr val="tx1"/>
                </a:solidFill>
              </a:rPr>
              <a:t>one body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3600" b="1" i="1" dirty="0" smtClean="0">
                <a:solidFill>
                  <a:srgbClr val="FF0000"/>
                </a:solidFill>
              </a:rPr>
              <a:t>one spirit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	</a:t>
            </a:r>
            <a:r>
              <a:rPr lang="en-US" sz="3600" b="1" i="1" dirty="0" smtClean="0">
                <a:solidFill>
                  <a:schemeClr val="tx1"/>
                </a:solidFill>
              </a:rPr>
              <a:t>one hope </a:t>
            </a:r>
            <a:r>
              <a:rPr lang="en-US" sz="3600" b="1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		</a:t>
            </a:r>
            <a:r>
              <a:rPr lang="en-US" sz="3600" b="1" i="1" dirty="0" smtClean="0">
                <a:solidFill>
                  <a:schemeClr val="tx1"/>
                </a:solidFill>
              </a:rPr>
              <a:t>one Lord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	</a:t>
            </a:r>
            <a:r>
              <a:rPr lang="en-US" sz="3600" b="1" i="1" dirty="0" smtClean="0">
                <a:solidFill>
                  <a:schemeClr val="tx1"/>
                </a:solidFill>
              </a:rPr>
              <a:t>one faith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3600" b="1" i="1" dirty="0" smtClean="0">
                <a:solidFill>
                  <a:srgbClr val="FF0000"/>
                </a:solidFill>
              </a:rPr>
              <a:t>one baptism </a:t>
            </a:r>
            <a:r>
              <a:rPr lang="en-US" sz="3600" b="1" i="1" dirty="0" smtClean="0">
                <a:solidFill>
                  <a:srgbClr val="00B0F0"/>
                </a:solidFill>
              </a:rPr>
              <a:t>(hapax)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r>
              <a:rPr lang="en-US" sz="3600" b="1" i="1" dirty="0" smtClean="0">
                <a:solidFill>
                  <a:schemeClr val="tx1"/>
                </a:solidFill>
              </a:rPr>
              <a:t>one God</a:t>
            </a:r>
            <a:r>
              <a:rPr lang="en-US" sz="3600" b="1" dirty="0" smtClean="0">
                <a:solidFill>
                  <a:schemeClr val="tx1"/>
                </a:solidFill>
              </a:rPr>
              <a:t> and Father of all 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839200" cy="5486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The Two “One Bodies”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1. 1 Cor.12:12-13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a) the Jew first, also the Greek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              Rom.1:16; 2:9-10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b) the Gentile graft contrary to nature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     Rom.11:11, 16-28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c) membership distinguished by spiritual	    gifts – evidential – 1 Cor.12:14-31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d) “a body of Christ” – 1 Cor.12:27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839200" cy="5257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The Two “One Bodies” (ctd.)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2. Eph.4:3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a) the both (Jew &amp; Greek) “super-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              reconciled” – Eph.2:13-19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b) a “joint-body” for the nations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     Eph.3:6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c) gifts for edifying “the body of the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             Christ” – non-evidential – Eph.4:11-12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915400" cy="52578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The Two “One Bodies” (ctd.)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2. Eph.4:3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d) membership as “joint-partners”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     – Eph.3:6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e) a further “super-reconciliation” – 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     the things “upon the earth and in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     the heavens” – Col.1:20-22</a:t>
            </a:r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f) Headship of Christ over this body (and 	  	    heavenly powers) emphatic – Eph.1:22-23;</a:t>
            </a:r>
          </a:p>
          <a:p>
            <a:pPr algn="l">
              <a:spcBef>
                <a:spcPts val="0"/>
              </a:spcBef>
            </a:pPr>
            <a:r>
              <a:rPr lang="en-US" sz="3600" b="1" smtClean="0">
                <a:solidFill>
                  <a:schemeClr val="tx1"/>
                </a:solidFill>
              </a:rPr>
              <a:t>	    Col.1:18; 2:10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839200" cy="5410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Character of OUR spirit baptism?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a pledge of our inheritance – </a:t>
            </a: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tx1"/>
                </a:solidFill>
              </a:rPr>
              <a:t>                                                Eph.1:13-14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wisdom &amp; revelation in </a:t>
            </a: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tx1"/>
                </a:solidFill>
              </a:rPr>
              <a:t>       acknowledgement of Christ – 1:17-18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Jew &amp; Greek – access to the Father –  </a:t>
            </a:r>
          </a:p>
          <a:p>
            <a:pPr algn="l">
              <a:spcBef>
                <a:spcPts val="0"/>
              </a:spcBef>
            </a:pPr>
            <a:r>
              <a:rPr lang="en-US" sz="4000" b="1" smtClean="0">
                <a:solidFill>
                  <a:schemeClr val="tx1"/>
                </a:solidFill>
              </a:rPr>
              <a:t>       joint-citizens – householders  2:18-19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unity, peace – 4:3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534400" cy="525780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9200" dirty="0" smtClean="0">
                <a:solidFill>
                  <a:schemeClr val="tx1"/>
                </a:solidFill>
              </a:rPr>
              <a:t>      In English, </a:t>
            </a:r>
            <a:r>
              <a:rPr lang="en-US" sz="9200" b="1" i="1" dirty="0" smtClean="0">
                <a:solidFill>
                  <a:srgbClr val="FF0000"/>
                </a:solidFill>
              </a:rPr>
              <a:t>-ize </a:t>
            </a:r>
            <a:r>
              <a:rPr lang="en-US" sz="9200" dirty="0" smtClean="0">
                <a:solidFill>
                  <a:schemeClr val="tx1"/>
                </a:solidFill>
              </a:rPr>
              <a:t>is added to </a:t>
            </a:r>
            <a:r>
              <a:rPr lang="en-US" sz="9200" dirty="0" smtClean="0">
                <a:solidFill>
                  <a:schemeClr val="tx1"/>
                </a:solidFill>
                <a:hlinkClick r:id="rId3" action="ppaction://hlinkfile"/>
              </a:rPr>
              <a:t>adjectives</a:t>
            </a:r>
            <a:r>
              <a:rPr lang="en-US" sz="9200" dirty="0" smtClean="0">
                <a:solidFill>
                  <a:schemeClr val="tx1"/>
                </a:solidFill>
              </a:rPr>
              <a:t> and </a:t>
            </a:r>
            <a:r>
              <a:rPr lang="en-US" sz="9200" dirty="0" smtClean="0">
                <a:solidFill>
                  <a:schemeClr val="tx1"/>
                </a:solidFill>
                <a:hlinkClick r:id="rId4" action="ppaction://hlinkfile"/>
              </a:rPr>
              <a:t>nouns</a:t>
            </a:r>
            <a:r>
              <a:rPr lang="en-US" sz="9200" dirty="0" smtClean="0">
                <a:solidFill>
                  <a:schemeClr val="tx1"/>
                </a:solidFill>
              </a:rPr>
              <a:t> to form transitive </a:t>
            </a:r>
            <a:r>
              <a:rPr lang="en-US" sz="9200" dirty="0" smtClean="0">
                <a:solidFill>
                  <a:schemeClr val="tx1"/>
                </a:solidFill>
                <a:hlinkClick r:id="rId5" action="ppaction://hlinkfile"/>
              </a:rPr>
              <a:t>verbs</a:t>
            </a:r>
            <a:r>
              <a:rPr lang="en-US" sz="9200" dirty="0" smtClean="0">
                <a:solidFill>
                  <a:schemeClr val="tx1"/>
                </a:solidFill>
              </a:rPr>
              <a:t> with the general senses “</a:t>
            </a:r>
            <a:r>
              <a:rPr lang="en-US" sz="9200" dirty="0" smtClean="0">
                <a:solidFill>
                  <a:srgbClr val="00B050"/>
                </a:solidFill>
              </a:rPr>
              <a:t>to render, make</a:t>
            </a:r>
            <a:r>
              <a:rPr lang="en-US" sz="9200" dirty="0" smtClean="0">
                <a:solidFill>
                  <a:schemeClr val="tx1"/>
                </a:solidFill>
              </a:rPr>
              <a:t>” (actualize; fossilize; sterilize; Americanize), “</a:t>
            </a:r>
            <a:r>
              <a:rPr lang="en-US" sz="9200" dirty="0" smtClean="0">
                <a:solidFill>
                  <a:srgbClr val="FF0000"/>
                </a:solidFill>
              </a:rPr>
              <a:t>to </a:t>
            </a:r>
            <a:r>
              <a:rPr lang="en-US" sz="9200" u="sng" dirty="0" smtClean="0">
                <a:solidFill>
                  <a:srgbClr val="FF0000"/>
                </a:solidFill>
              </a:rPr>
              <a:t>convert into</a:t>
            </a:r>
            <a:r>
              <a:rPr lang="en-US" sz="9200" dirty="0" smtClean="0">
                <a:solidFill>
                  <a:srgbClr val="FF0000"/>
                </a:solidFill>
              </a:rPr>
              <a:t>, give a specified character or form to</a:t>
            </a:r>
            <a:r>
              <a:rPr lang="en-US" sz="9200" dirty="0" smtClean="0">
                <a:solidFill>
                  <a:schemeClr val="tx1"/>
                </a:solidFill>
              </a:rPr>
              <a:t>” (computerize; dramatize; itemize; motorize), “</a:t>
            </a:r>
            <a:r>
              <a:rPr lang="en-US" sz="9200" dirty="0" smtClean="0">
                <a:solidFill>
                  <a:srgbClr val="FF0000"/>
                </a:solidFill>
              </a:rPr>
              <a:t>to </a:t>
            </a:r>
            <a:r>
              <a:rPr lang="en-US" sz="9200" u="sng" dirty="0" smtClean="0">
                <a:solidFill>
                  <a:srgbClr val="FF0000"/>
                </a:solidFill>
              </a:rPr>
              <a:t>subject to</a:t>
            </a:r>
            <a:r>
              <a:rPr lang="en-US" sz="9200" dirty="0" smtClean="0">
                <a:solidFill>
                  <a:srgbClr val="FF0000"/>
                </a:solidFill>
              </a:rPr>
              <a:t> </a:t>
            </a:r>
            <a:r>
              <a:rPr lang="en-US" sz="9200" dirty="0" smtClean="0">
                <a:solidFill>
                  <a:schemeClr val="tx1"/>
                </a:solidFill>
              </a:rPr>
              <a:t>(</a:t>
            </a:r>
            <a:r>
              <a:rPr lang="en-US" sz="9200" dirty="0" smtClean="0">
                <a:solidFill>
                  <a:srgbClr val="FF0000"/>
                </a:solidFill>
              </a:rPr>
              <a:t>as a process</a:t>
            </a:r>
            <a:r>
              <a:rPr lang="en-US" sz="9200" dirty="0" smtClean="0">
                <a:solidFill>
                  <a:schemeClr val="tx1"/>
                </a:solidFill>
              </a:rPr>
              <a:t>, sometimes named after its originator)” (hospitalize; terrorize; galvanize; oxidize; simonize; winterize). </a:t>
            </a:r>
          </a:p>
          <a:p>
            <a:pPr algn="l"/>
            <a:r>
              <a:rPr lang="en-US" sz="9200" dirty="0" smtClean="0">
                <a:solidFill>
                  <a:schemeClr val="tx1"/>
                </a:solidFill>
              </a:rPr>
              <a:t>         Also formed with </a:t>
            </a:r>
            <a:r>
              <a:rPr lang="en-US" sz="9200" b="1" i="1" dirty="0" smtClean="0">
                <a:solidFill>
                  <a:srgbClr val="FF0000"/>
                </a:solidFill>
              </a:rPr>
              <a:t>-ize </a:t>
            </a:r>
            <a:r>
              <a:rPr lang="en-US" sz="9200" dirty="0" smtClean="0">
                <a:solidFill>
                  <a:schemeClr val="tx1"/>
                </a:solidFill>
              </a:rPr>
              <a:t>are a more heterogeneous group of verbs, usually intransitive, denoting </a:t>
            </a:r>
            <a:r>
              <a:rPr lang="en-US" sz="9200" dirty="0" smtClean="0">
                <a:solidFill>
                  <a:srgbClr val="FF0000"/>
                </a:solidFill>
              </a:rPr>
              <a:t>a change of state </a:t>
            </a:r>
            <a:r>
              <a:rPr lang="en-US" sz="9200" dirty="0" smtClean="0">
                <a:solidFill>
                  <a:schemeClr val="tx1"/>
                </a:solidFill>
              </a:rPr>
              <a:t>(crystallize), </a:t>
            </a:r>
            <a:r>
              <a:rPr lang="en-US" sz="9200" dirty="0" smtClean="0">
                <a:solidFill>
                  <a:srgbClr val="00B050"/>
                </a:solidFill>
              </a:rPr>
              <a:t>kinds or instances of behavior </a:t>
            </a:r>
            <a:r>
              <a:rPr lang="en-US" sz="9200" dirty="0" smtClean="0">
                <a:solidFill>
                  <a:schemeClr val="tx1"/>
                </a:solidFill>
              </a:rPr>
              <a:t>(apologize; moralize; tyrannize), </a:t>
            </a:r>
            <a:r>
              <a:rPr lang="en-US" sz="9200" dirty="0" smtClean="0">
                <a:solidFill>
                  <a:srgbClr val="00B050"/>
                </a:solidFill>
              </a:rPr>
              <a:t>or activities </a:t>
            </a:r>
            <a:r>
              <a:rPr lang="en-US" sz="9200" dirty="0" smtClean="0">
                <a:solidFill>
                  <a:schemeClr val="tx1"/>
                </a:solidFill>
              </a:rPr>
              <a:t>(economize; philosophize; theorize).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4400" dirty="0" smtClean="0">
                <a:solidFill>
                  <a:schemeClr val="tx1"/>
                </a:solidFill>
              </a:rPr>
              <a:t>dictionary.reference.com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839200" cy="5410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Character of OUR spirit baptism?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renewal, new man – Eph.4:23-24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help – Phi.1:19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standing fast – 1:27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fellowship – 2:1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service to God – 3:3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love – Col.1:8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wisdom &amp; spiritual understanding – 1:9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839200" cy="5105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Parallels of spirit baptism: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Sealed by the Holy Spirit – Eph.1:13-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              14; 2 Cor.1:20-22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Merged into Christ – Col.2:11-12;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    Rom.6:2-6; Gal.3:27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Put on Christ – Eph.4:23-24; Gal.3:27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Baptism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chemeClr val="tx1"/>
                </a:solidFill>
              </a:rPr>
              <a:t>Steps of spiritual identification: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Crucified with </a:t>
            </a:r>
            <a:r>
              <a:rPr lang="en-US" sz="4400" b="1" dirty="0" smtClean="0">
                <a:solidFill>
                  <a:schemeClr val="tx1"/>
                </a:solidFill>
              </a:rPr>
              <a:t>– </a:t>
            </a:r>
            <a:r>
              <a:rPr lang="en-US" sz="4400" b="1" dirty="0" smtClean="0">
                <a:solidFill>
                  <a:srgbClr val="C00000"/>
                </a:solidFill>
              </a:rPr>
              <a:t>Rom.6:6; Gal.2:20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</a:rPr>
              <a:t>Suffer with – </a:t>
            </a:r>
            <a:r>
              <a:rPr lang="en-US" sz="4400" b="1" dirty="0" smtClean="0">
                <a:solidFill>
                  <a:srgbClr val="C00000"/>
                </a:solidFill>
              </a:rPr>
              <a:t>Rom.8:17-18</a:t>
            </a:r>
            <a:r>
              <a:rPr lang="en-US" sz="4400" b="1" dirty="0" smtClean="0">
                <a:solidFill>
                  <a:schemeClr val="tx1"/>
                </a:solidFill>
              </a:rPr>
              <a:t>; (</a:t>
            </a:r>
            <a:r>
              <a:rPr lang="en-US" sz="4400" b="1" dirty="0" smtClean="0">
                <a:solidFill>
                  <a:srgbClr val="0070C0"/>
                </a:solidFill>
              </a:rPr>
              <a:t>Phi.3:10</a:t>
            </a:r>
            <a:r>
              <a:rPr lang="en-US" sz="44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Died with – </a:t>
            </a:r>
            <a:r>
              <a:rPr lang="en-US" sz="3600" b="1" dirty="0" smtClean="0">
                <a:solidFill>
                  <a:srgbClr val="C00000"/>
                </a:solidFill>
              </a:rPr>
              <a:t>Rom.6:8</a:t>
            </a:r>
            <a:r>
              <a:rPr lang="en-US" sz="3600" b="1" dirty="0" smtClean="0">
                <a:solidFill>
                  <a:schemeClr val="tx1"/>
                </a:solidFill>
              </a:rPr>
              <a:t>; </a:t>
            </a:r>
            <a:r>
              <a:rPr lang="en-US" sz="3600" b="1" dirty="0" smtClean="0">
                <a:solidFill>
                  <a:srgbClr val="0070C0"/>
                </a:solidFill>
              </a:rPr>
              <a:t>Col.2:20; 2 Ti.2:11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tx1"/>
                </a:solidFill>
              </a:rPr>
              <a:t>        </a:t>
            </a:r>
            <a:r>
              <a:rPr lang="en-US" sz="4400" b="1" dirty="0" smtClean="0">
                <a:solidFill>
                  <a:schemeClr val="tx1"/>
                </a:solidFill>
              </a:rPr>
              <a:t>Buried with – </a:t>
            </a:r>
            <a:r>
              <a:rPr lang="en-US" sz="4400" b="1" dirty="0" smtClean="0">
                <a:solidFill>
                  <a:srgbClr val="C00000"/>
                </a:solidFill>
              </a:rPr>
              <a:t>Rom.6:4</a:t>
            </a:r>
            <a:r>
              <a:rPr lang="en-US" sz="4400" b="1" baseline="30000" dirty="0" smtClean="0">
                <a:solidFill>
                  <a:srgbClr val="7030A0"/>
                </a:solidFill>
              </a:rPr>
              <a:t>b</a:t>
            </a:r>
            <a:r>
              <a:rPr lang="en-US" sz="4400" b="1" dirty="0" smtClean="0">
                <a:solidFill>
                  <a:schemeClr val="tx1"/>
                </a:solidFill>
              </a:rPr>
              <a:t>; </a:t>
            </a:r>
            <a:r>
              <a:rPr lang="en-US" sz="4400" b="1" dirty="0" smtClean="0">
                <a:solidFill>
                  <a:srgbClr val="0070C0"/>
                </a:solidFill>
              </a:rPr>
              <a:t>Col.2:12</a:t>
            </a:r>
            <a:r>
              <a:rPr lang="en-US" sz="4400" b="1" baseline="30000" dirty="0" smtClean="0">
                <a:solidFill>
                  <a:srgbClr val="7030A0"/>
                </a:solidFill>
              </a:rPr>
              <a:t>b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rgbClr val="0070C0"/>
                </a:solidFill>
              </a:rPr>
              <a:t>          </a:t>
            </a:r>
            <a:r>
              <a:rPr lang="en-US" sz="4400" b="1" dirty="0" smtClean="0">
                <a:solidFill>
                  <a:schemeClr val="tx1"/>
                </a:solidFill>
              </a:rPr>
              <a:t>Made alive </a:t>
            </a:r>
            <a:r>
              <a:rPr lang="en-US" sz="4400" b="1" dirty="0" smtClean="0">
                <a:solidFill>
                  <a:srgbClr val="FF0000"/>
                </a:solidFill>
              </a:rPr>
              <a:t>with</a:t>
            </a:r>
            <a:r>
              <a:rPr lang="en-US" sz="44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70C0"/>
                </a:solidFill>
              </a:rPr>
              <a:t>Eph.2:5; Col.2:13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     Raised with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</a:rPr>
              <a:t>Eph.2:6; Col.2:12</a:t>
            </a:r>
            <a:r>
              <a:rPr lang="en-US" sz="3600" b="1" baseline="30000" dirty="0" smtClean="0">
                <a:solidFill>
                  <a:srgbClr val="7030A0"/>
                </a:solidFill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</a:rPr>
              <a:t>; 3:1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chemeClr val="tx1"/>
                </a:solidFill>
              </a:rPr>
              <a:t>Steps of spiritual identification: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</a:rPr>
              <a:t>Seated together </a:t>
            </a:r>
            <a:r>
              <a:rPr lang="en-US" sz="5400" b="1" dirty="0" smtClean="0">
                <a:solidFill>
                  <a:schemeClr val="tx1"/>
                </a:solidFill>
              </a:rPr>
              <a:t>– </a:t>
            </a:r>
            <a:r>
              <a:rPr lang="en-US" sz="5400" b="1" dirty="0" smtClean="0">
                <a:solidFill>
                  <a:srgbClr val="0070C0"/>
                </a:solidFill>
              </a:rPr>
              <a:t>Eph.2:6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5400" b="1" dirty="0" smtClean="0">
                <a:solidFill>
                  <a:schemeClr val="tx1"/>
                </a:solidFill>
              </a:rPr>
              <a:t>      (s</a:t>
            </a:r>
            <a:r>
              <a:rPr lang="en-US" sz="5400" b="1" i="1" dirty="0" smtClean="0">
                <a:solidFill>
                  <a:schemeClr val="tx1"/>
                </a:solidFill>
              </a:rPr>
              <a:t>unkathizō</a:t>
            </a:r>
            <a:r>
              <a:rPr lang="en-US" sz="54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54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3505201"/>
          <a:ext cx="914400" cy="914400"/>
        </p:xfrm>
        <a:graphic>
          <a:graphicData uri="http://schemas.openxmlformats.org/presentationml/2006/ole">
            <p:oleObj spid="_x0000_s6147" name="Acrobat Document" r:id="rId4" imgW="7542857" imgH="5830114" progId="AcroExch.Document.7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5867400"/>
          <a:ext cx="1281335" cy="990600"/>
        </p:xfrm>
        <a:graphic>
          <a:graphicData uri="http://schemas.openxmlformats.org/presentationml/2006/ole">
            <p:oleObj spid="_x0000_s6148" name="Acrobat Document" r:id="rId5" imgW="7542857" imgH="5830114" progId="AcroExch.Document.7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914400" y="4267200"/>
            <a:ext cx="31242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924800" y="3657600"/>
          <a:ext cx="911719" cy="704850"/>
        </p:xfrm>
        <a:graphic>
          <a:graphicData uri="http://schemas.openxmlformats.org/presentationml/2006/ole">
            <p:oleObj spid="_x0000_s6149" name="Acrobat Document" r:id="rId6" imgW="7542857" imgH="5830114" progId="AcroExch.Document.7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5029200" y="4343400"/>
            <a:ext cx="2667000" cy="17526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13500" b="1" dirty="0" smtClean="0">
                <a:solidFill>
                  <a:srgbClr val="00B050"/>
                </a:solidFill>
              </a:rPr>
              <a:t>Future</a:t>
            </a:r>
            <a:r>
              <a:rPr lang="en-US" sz="13500" b="1" dirty="0" smtClean="0">
                <a:solidFill>
                  <a:schemeClr val="tx1"/>
                </a:solidFill>
              </a:rPr>
              <a:t> step of identification: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9300" b="1" dirty="0" smtClean="0">
                <a:solidFill>
                  <a:schemeClr val="tx1"/>
                </a:solidFill>
              </a:rPr>
              <a:t>   </a:t>
            </a:r>
            <a:r>
              <a:rPr lang="en-US" sz="11000" b="1" dirty="0" smtClean="0">
                <a:solidFill>
                  <a:schemeClr val="tx1"/>
                </a:solidFill>
              </a:rPr>
              <a:t>Live with – </a:t>
            </a:r>
            <a:r>
              <a:rPr lang="en-US" sz="9000" b="1" dirty="0" smtClean="0">
                <a:solidFill>
                  <a:srgbClr val="C00000"/>
                </a:solidFill>
              </a:rPr>
              <a:t>Rom.6:8*; 1 Th.5:10</a:t>
            </a:r>
            <a:r>
              <a:rPr lang="en-US" sz="9000" b="1" dirty="0" smtClean="0">
                <a:solidFill>
                  <a:schemeClr val="tx1"/>
                </a:solidFill>
              </a:rPr>
              <a:t>; </a:t>
            </a:r>
            <a:r>
              <a:rPr lang="en-US" sz="9000" b="1" dirty="0" smtClean="0">
                <a:solidFill>
                  <a:srgbClr val="0070C0"/>
                </a:solidFill>
              </a:rPr>
              <a:t>2 Ti.2:11*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9300" b="1" dirty="0" smtClean="0">
                <a:solidFill>
                  <a:schemeClr val="tx1"/>
                </a:solidFill>
              </a:rPr>
              <a:t>   </a:t>
            </a:r>
            <a:r>
              <a:rPr lang="en-US" sz="11000" b="1" u="sng" dirty="0" smtClean="0">
                <a:solidFill>
                  <a:schemeClr val="tx1"/>
                </a:solidFill>
              </a:rPr>
              <a:t>Reign</a:t>
            </a:r>
            <a:r>
              <a:rPr lang="en-US" sz="11000" b="1" dirty="0" smtClean="0">
                <a:solidFill>
                  <a:schemeClr val="tx1"/>
                </a:solidFill>
              </a:rPr>
              <a:t> </a:t>
            </a:r>
            <a:r>
              <a:rPr lang="en-US" sz="11000" b="1" dirty="0" smtClean="0">
                <a:solidFill>
                  <a:srgbClr val="FF0000"/>
                </a:solidFill>
              </a:rPr>
              <a:t>with</a:t>
            </a:r>
            <a:r>
              <a:rPr lang="en-US" sz="11000" b="1" dirty="0" smtClean="0">
                <a:solidFill>
                  <a:schemeClr val="tx1"/>
                </a:solidFill>
              </a:rPr>
              <a:t> – </a:t>
            </a:r>
            <a:r>
              <a:rPr lang="en-US" sz="11000" b="1" dirty="0" smtClean="0">
                <a:solidFill>
                  <a:srgbClr val="C00000"/>
                </a:solidFill>
              </a:rPr>
              <a:t>Rev. 20:4-6 </a:t>
            </a:r>
            <a:r>
              <a:rPr lang="en-US" sz="9000" b="1" dirty="0" smtClean="0">
                <a:solidFill>
                  <a:schemeClr val="tx1"/>
                </a:solidFill>
              </a:rPr>
              <a:t>(</a:t>
            </a:r>
            <a:r>
              <a:rPr lang="en-US" sz="9000" b="1" i="1" dirty="0" smtClean="0">
                <a:solidFill>
                  <a:schemeClr val="tx1"/>
                </a:solidFill>
              </a:rPr>
              <a:t>basileuō meta</a:t>
            </a:r>
            <a:r>
              <a:rPr lang="en-US" sz="90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7300" b="1" dirty="0" smtClean="0">
                <a:solidFill>
                  <a:schemeClr val="tx1"/>
                </a:solidFill>
              </a:rPr>
              <a:t>    </a:t>
            </a:r>
            <a:r>
              <a:rPr lang="en-US" sz="11000" b="1" u="sng" dirty="0" smtClean="0">
                <a:solidFill>
                  <a:schemeClr val="tx1"/>
                </a:solidFill>
              </a:rPr>
              <a:t>Glorified</a:t>
            </a:r>
            <a:r>
              <a:rPr lang="en-US" sz="11000" b="1" dirty="0" smtClean="0">
                <a:solidFill>
                  <a:schemeClr val="tx1"/>
                </a:solidFill>
              </a:rPr>
              <a:t> with – </a:t>
            </a:r>
            <a:r>
              <a:rPr lang="en-US" sz="11000" b="1" dirty="0" smtClean="0">
                <a:solidFill>
                  <a:srgbClr val="C00000"/>
                </a:solidFill>
              </a:rPr>
              <a:t>Rom.8:17</a:t>
            </a:r>
          </a:p>
          <a:p>
            <a:pPr algn="l">
              <a:spcBef>
                <a:spcPts val="0"/>
              </a:spcBef>
            </a:pPr>
            <a:r>
              <a:rPr lang="en-US" sz="9300" b="1" dirty="0" smtClean="0">
                <a:solidFill>
                  <a:schemeClr val="tx1"/>
                </a:solidFill>
              </a:rPr>
              <a:t>       </a:t>
            </a:r>
            <a:r>
              <a:rPr lang="en-US" sz="11000" b="1" u="sng" dirty="0" smtClean="0">
                <a:solidFill>
                  <a:schemeClr val="tx1"/>
                </a:solidFill>
              </a:rPr>
              <a:t>Reign</a:t>
            </a:r>
            <a:r>
              <a:rPr lang="en-US" sz="11000" b="1" dirty="0" smtClean="0">
                <a:solidFill>
                  <a:schemeClr val="tx1"/>
                </a:solidFill>
              </a:rPr>
              <a:t> </a:t>
            </a:r>
            <a:r>
              <a:rPr lang="en-US" sz="11000" b="1" dirty="0" smtClean="0">
                <a:solidFill>
                  <a:srgbClr val="FF0000"/>
                </a:solidFill>
              </a:rPr>
              <a:t>together</a:t>
            </a:r>
            <a:r>
              <a:rPr lang="en-US" sz="11000" b="1" dirty="0" smtClean="0">
                <a:solidFill>
                  <a:schemeClr val="tx1"/>
                </a:solidFill>
              </a:rPr>
              <a:t> – </a:t>
            </a:r>
            <a:r>
              <a:rPr lang="en-US" sz="11000" b="1" dirty="0" smtClean="0">
                <a:solidFill>
                  <a:srgbClr val="0070C0"/>
                </a:solidFill>
              </a:rPr>
              <a:t>2 Ti.2:12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11000" b="1" dirty="0" smtClean="0">
                <a:solidFill>
                  <a:schemeClr val="tx1"/>
                </a:solidFill>
              </a:rPr>
              <a:t>                                          (</a:t>
            </a:r>
            <a:r>
              <a:rPr lang="en-US" sz="11000" b="1" i="1" dirty="0" smtClean="0">
                <a:solidFill>
                  <a:schemeClr val="tx1"/>
                </a:solidFill>
              </a:rPr>
              <a:t>sumbasileuō</a:t>
            </a:r>
            <a:r>
              <a:rPr lang="en-US" sz="110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en-US" sz="7300" b="1" dirty="0" smtClean="0">
                <a:solidFill>
                  <a:schemeClr val="tx1"/>
                </a:solidFill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</a:rPr>
              <a:t>        </a:t>
            </a:r>
            <a:r>
              <a:rPr lang="en-US" sz="11000" b="1" dirty="0" smtClean="0">
                <a:solidFill>
                  <a:schemeClr val="tx1"/>
                </a:solidFill>
              </a:rPr>
              <a:t>Conformed with His body of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11000" b="1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en-US" sz="11000" b="1" u="sng" dirty="0" smtClean="0">
                <a:solidFill>
                  <a:schemeClr val="tx1"/>
                </a:solidFill>
              </a:rPr>
              <a:t>glory</a:t>
            </a:r>
            <a:r>
              <a:rPr lang="en-US" sz="11000" b="1" dirty="0" smtClean="0">
                <a:solidFill>
                  <a:schemeClr val="tx1"/>
                </a:solidFill>
              </a:rPr>
              <a:t> – </a:t>
            </a:r>
            <a:r>
              <a:rPr lang="en-US" sz="11000" b="1" dirty="0" smtClean="0">
                <a:solidFill>
                  <a:srgbClr val="0070C0"/>
                </a:solidFill>
              </a:rPr>
              <a:t>Phi.3:21</a:t>
            </a:r>
            <a:endParaRPr lang="en-US" sz="11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0" y="2743200"/>
            <a:ext cx="381000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0" y="3505200"/>
            <a:ext cx="457200" cy="213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       Reign </a:t>
            </a:r>
            <a:r>
              <a:rPr lang="en-US" sz="3600" b="1" dirty="0" smtClean="0">
                <a:solidFill>
                  <a:srgbClr val="FF0000"/>
                </a:solidFill>
              </a:rPr>
              <a:t>with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C00000"/>
                </a:solidFill>
              </a:rPr>
              <a:t>Rev. 20:4-6 </a:t>
            </a:r>
            <a:r>
              <a:rPr lang="en-US" sz="3600" b="1" dirty="0" smtClean="0">
                <a:solidFill>
                  <a:schemeClr val="tx1"/>
                </a:solidFill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</a:rPr>
              <a:t>basileuō meta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7300" b="1" dirty="0" smtClean="0">
                <a:solidFill>
                  <a:schemeClr val="tx1"/>
                </a:solidFill>
              </a:rPr>
              <a:t>    </a:t>
            </a:r>
            <a:endParaRPr lang="en-US" sz="11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1447800"/>
          <a:ext cx="6362700" cy="4919005"/>
        </p:xfrm>
        <a:graphic>
          <a:graphicData uri="http://schemas.openxmlformats.org/presentationml/2006/ole">
            <p:oleObj spid="_x0000_s2050" name="Acrobat Document" r:id="rId4" imgW="7542857" imgH="583011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tx1"/>
                </a:solidFill>
              </a:rPr>
              <a:t>   Reign </a:t>
            </a:r>
            <a:r>
              <a:rPr lang="en-US" sz="4000" b="1" dirty="0" smtClean="0">
                <a:solidFill>
                  <a:srgbClr val="FF0000"/>
                </a:solidFill>
              </a:rPr>
              <a:t>together</a:t>
            </a:r>
            <a:r>
              <a:rPr lang="en-US" sz="4000" b="1" dirty="0" smtClean="0">
                <a:solidFill>
                  <a:schemeClr val="tx1"/>
                </a:solidFill>
              </a:rPr>
              <a:t> – </a:t>
            </a:r>
            <a:r>
              <a:rPr lang="en-US" sz="4000" b="1" dirty="0" smtClean="0">
                <a:solidFill>
                  <a:srgbClr val="0070C0"/>
                </a:solidFill>
              </a:rPr>
              <a:t>2 Ti.2:12</a:t>
            </a:r>
            <a:r>
              <a:rPr lang="en-US" sz="4000" b="1" dirty="0" smtClean="0">
                <a:solidFill>
                  <a:schemeClr val="tx1"/>
                </a:solidFill>
              </a:rPr>
              <a:t> (</a:t>
            </a:r>
            <a:r>
              <a:rPr lang="en-US" sz="4000" b="1" i="1" dirty="0" smtClean="0">
                <a:solidFill>
                  <a:schemeClr val="tx1"/>
                </a:solidFill>
              </a:rPr>
              <a:t>sumbasileuō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7300" b="1" dirty="0" smtClean="0">
                <a:solidFill>
                  <a:schemeClr val="tx1"/>
                </a:solidFill>
              </a:rPr>
              <a:t>    </a:t>
            </a:r>
            <a:endParaRPr lang="en-US" sz="11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1371600"/>
          <a:ext cx="6515099" cy="5036825"/>
        </p:xfrm>
        <a:graphic>
          <a:graphicData uri="http://schemas.openxmlformats.org/presentationml/2006/ole">
            <p:oleObj spid="_x0000_s1027" name="Acrobat Document" r:id="rId4" imgW="7542857" imgH="583011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800" b="1" dirty="0" smtClean="0">
                <a:solidFill>
                  <a:srgbClr val="00B050"/>
                </a:solidFill>
              </a:rPr>
              <a:t>Future</a:t>
            </a:r>
            <a:r>
              <a:rPr lang="en-US" sz="5800" b="1" dirty="0" smtClean="0">
                <a:solidFill>
                  <a:schemeClr val="tx1"/>
                </a:solidFill>
              </a:rPr>
              <a:t> step of identification: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5400" b="1" dirty="0" smtClean="0">
                <a:solidFill>
                  <a:srgbClr val="FF0000"/>
                </a:solidFill>
              </a:rPr>
              <a:t>Sit with </a:t>
            </a:r>
            <a:r>
              <a:rPr lang="en-US" sz="5400" b="1" dirty="0" smtClean="0">
                <a:solidFill>
                  <a:schemeClr val="tx1"/>
                </a:solidFill>
              </a:rPr>
              <a:t>–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Rev.3:21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5400" b="1" dirty="0" smtClean="0">
                <a:solidFill>
                  <a:schemeClr val="tx1"/>
                </a:solidFill>
              </a:rPr>
              <a:t>(</a:t>
            </a:r>
            <a:r>
              <a:rPr lang="en-US" sz="5400" b="1" i="1" dirty="0" smtClean="0">
                <a:solidFill>
                  <a:schemeClr val="tx1"/>
                </a:solidFill>
              </a:rPr>
              <a:t>kathizō meta</a:t>
            </a:r>
            <a:r>
              <a:rPr lang="en-US" sz="54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rgbClr val="FF0000"/>
                </a:solidFill>
              </a:rPr>
              <a:t>Manifest together </a:t>
            </a:r>
            <a:r>
              <a:rPr lang="en-US" sz="5400" b="1" dirty="0" smtClean="0">
                <a:solidFill>
                  <a:schemeClr val="tx1"/>
                </a:solidFill>
              </a:rPr>
              <a:t>– </a:t>
            </a:r>
            <a:r>
              <a:rPr lang="en-US" sz="5400" b="1" dirty="0" smtClean="0">
                <a:solidFill>
                  <a:srgbClr val="0070C0"/>
                </a:solidFill>
              </a:rPr>
              <a:t>Col.3:4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839200" cy="51054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Gifts (rightly divided):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of the Holy Spirit – Acts 2:38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            (16-18); 10:44-46; Heb.6:4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of the Christ - Eph.4:7-13</a:t>
            </a:r>
          </a:p>
          <a:p>
            <a:pPr lvl="1" algn="l">
              <a:spcBef>
                <a:spcPts val="0"/>
              </a:spcBef>
              <a:buFont typeface="Calibri" pitchFamily="34" charset="0"/>
              <a:buChar char="–"/>
            </a:pP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of the grace of God – Eph.3:7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839200" cy="5638800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200" b="1" dirty="0" smtClean="0">
                <a:solidFill>
                  <a:schemeClr val="tx1"/>
                </a:solidFill>
              </a:rPr>
              <a:t>Conclusion: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5200" b="1" dirty="0" smtClean="0">
                <a:solidFill>
                  <a:schemeClr val="tx1"/>
                </a:solidFill>
              </a:rPr>
              <a:t>Today - a spirit baptism (only)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5200" b="1" dirty="0" smtClean="0">
                <a:solidFill>
                  <a:schemeClr val="tx1"/>
                </a:solidFill>
              </a:rPr>
              <a:t>Today – all the </a:t>
            </a:r>
            <a:r>
              <a:rPr lang="en-US" sz="5200" b="1" dirty="0" smtClean="0">
                <a:solidFill>
                  <a:schemeClr val="tx1"/>
                </a:solidFill>
              </a:rPr>
              <a:t>fullness </a:t>
            </a:r>
            <a:r>
              <a:rPr lang="en-US" sz="5200" b="1" dirty="0" smtClean="0">
                <a:solidFill>
                  <a:schemeClr val="tx1"/>
                </a:solidFill>
              </a:rPr>
              <a:t>of Christ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5200" b="1" dirty="0" smtClean="0">
                <a:solidFill>
                  <a:schemeClr val="tx1"/>
                </a:solidFill>
              </a:rPr>
              <a:t>                   indwelling us – </a:t>
            </a:r>
            <a:r>
              <a:rPr lang="en-US" sz="5200" b="1" dirty="0" smtClean="0">
                <a:solidFill>
                  <a:schemeClr val="tx1"/>
                </a:solidFill>
              </a:rPr>
              <a:t>Col.2:9-10;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200" b="1" dirty="0" smtClean="0">
                <a:solidFill>
                  <a:schemeClr val="tx1"/>
                </a:solidFill>
              </a:rPr>
              <a:t> </a:t>
            </a:r>
            <a:r>
              <a:rPr lang="en-US" sz="5200" b="1" dirty="0" smtClean="0">
                <a:solidFill>
                  <a:schemeClr val="tx1"/>
                </a:solidFill>
              </a:rPr>
              <a:t>                                             Eph.3:16-17</a:t>
            </a:r>
            <a:endParaRPr lang="en-US" sz="52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</a:rPr>
              <a:t>Today – no evidential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5600" b="1" dirty="0" smtClean="0">
                <a:solidFill>
                  <a:schemeClr val="tx1"/>
                </a:solidFill>
              </a:rPr>
              <a:t>                    manifestations (signs)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696200" cy="45720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yeing clo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371600"/>
            <a:ext cx="5118152" cy="5029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696200" cy="510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Where is it found?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</a:rPr>
              <a:t> verb </a:t>
            </a:r>
            <a:r>
              <a:rPr lang="en-US" sz="4400" b="1" i="1" dirty="0" smtClean="0">
                <a:solidFill>
                  <a:schemeClr val="tx1"/>
                </a:solidFill>
              </a:rPr>
              <a:t>baptizō </a:t>
            </a:r>
            <a:r>
              <a:rPr lang="en-US" sz="4400" b="1" dirty="0" smtClean="0">
                <a:solidFill>
                  <a:schemeClr val="tx1"/>
                </a:solidFill>
              </a:rPr>
              <a:t>– 2 OT, </a:t>
            </a:r>
            <a:r>
              <a:rPr lang="en-US" sz="4400" b="1" dirty="0" smtClean="0">
                <a:solidFill>
                  <a:srgbClr val="00B050"/>
                </a:solidFill>
              </a:rPr>
              <a:t>77 NT</a:t>
            </a:r>
          </a:p>
          <a:p>
            <a:pPr algn="l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</a:rPr>
              <a:t> verb </a:t>
            </a:r>
            <a:r>
              <a:rPr lang="en-US" sz="4400" b="1" i="1" dirty="0" smtClean="0">
                <a:solidFill>
                  <a:schemeClr val="tx1"/>
                </a:solidFill>
              </a:rPr>
              <a:t>baptō </a:t>
            </a:r>
            <a:r>
              <a:rPr lang="en-US" sz="4400" b="1" dirty="0" smtClean="0">
                <a:solidFill>
                  <a:schemeClr val="tx1"/>
                </a:solidFill>
              </a:rPr>
              <a:t>– </a:t>
            </a:r>
            <a:r>
              <a:rPr lang="en-US" sz="4400" b="1" dirty="0" smtClean="0">
                <a:solidFill>
                  <a:srgbClr val="00B050"/>
                </a:solidFill>
              </a:rPr>
              <a:t>16 OT</a:t>
            </a:r>
            <a:r>
              <a:rPr lang="en-US" sz="4400" b="1" dirty="0" smtClean="0">
                <a:solidFill>
                  <a:schemeClr val="tx1"/>
                </a:solidFill>
              </a:rPr>
              <a:t>, 6 NT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embaptō</a:t>
            </a:r>
            <a:r>
              <a:rPr lang="en-US" b="1" dirty="0" smtClean="0">
                <a:solidFill>
                  <a:schemeClr val="tx1"/>
                </a:solidFill>
              </a:rPr>
              <a:t> -2)</a:t>
            </a:r>
          </a:p>
          <a:p>
            <a:pPr algn="l">
              <a:spcBef>
                <a:spcPts val="0"/>
              </a:spcBef>
              <a:buFont typeface="Calibri" pitchFamily="34" charset="0"/>
              <a:buChar char="–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noun </a:t>
            </a:r>
            <a:r>
              <a:rPr lang="en-US" sz="4400" b="1" i="1" dirty="0" smtClean="0">
                <a:solidFill>
                  <a:schemeClr val="tx1"/>
                </a:solidFill>
              </a:rPr>
              <a:t>baptismos</a:t>
            </a:r>
            <a:r>
              <a:rPr lang="en-US" sz="4400" b="1" dirty="0" smtClean="0">
                <a:solidFill>
                  <a:schemeClr val="tx1"/>
                </a:solidFill>
              </a:rPr>
              <a:t> – 4 NT</a:t>
            </a:r>
          </a:p>
          <a:p>
            <a:pPr algn="l">
              <a:spcBef>
                <a:spcPts val="0"/>
              </a:spcBef>
              <a:buFont typeface="Calibri" pitchFamily="34" charset="0"/>
              <a:buChar char="–"/>
            </a:pPr>
            <a:r>
              <a:rPr lang="en-US" sz="4400" b="1" dirty="0" smtClean="0">
                <a:solidFill>
                  <a:schemeClr val="tx1"/>
                </a:solidFill>
              </a:rPr>
              <a:t> noun </a:t>
            </a:r>
            <a:r>
              <a:rPr lang="en-US" sz="4400" b="1" i="1" dirty="0" smtClean="0">
                <a:solidFill>
                  <a:schemeClr val="tx1"/>
                </a:solidFill>
              </a:rPr>
              <a:t>baptisma</a:t>
            </a:r>
            <a:r>
              <a:rPr lang="en-US" sz="4400" b="1" dirty="0" smtClean="0">
                <a:solidFill>
                  <a:schemeClr val="tx1"/>
                </a:solidFill>
              </a:rPr>
              <a:t> – 19 NT</a:t>
            </a:r>
          </a:p>
          <a:p>
            <a:pPr algn="l">
              <a:spcBef>
                <a:spcPts val="0"/>
              </a:spcBef>
              <a:buFont typeface="Calibri" pitchFamily="34" charset="0"/>
              <a:buChar char="–"/>
            </a:pPr>
            <a:r>
              <a:rPr lang="en-US" sz="4400" b="1" dirty="0" smtClean="0">
                <a:solidFill>
                  <a:schemeClr val="tx1"/>
                </a:solidFill>
              </a:rPr>
              <a:t> noun </a:t>
            </a:r>
            <a:r>
              <a:rPr lang="en-US" sz="4400" b="1" i="1" dirty="0" smtClean="0">
                <a:solidFill>
                  <a:schemeClr val="tx1"/>
                </a:solidFill>
              </a:rPr>
              <a:t>baptistēs</a:t>
            </a:r>
            <a:r>
              <a:rPr lang="en-US" sz="4400" b="1" dirty="0" smtClean="0">
                <a:solidFill>
                  <a:schemeClr val="tx1"/>
                </a:solidFill>
              </a:rPr>
              <a:t> – 12 NT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696200" cy="4572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1</a:t>
            </a:r>
            <a:r>
              <a:rPr lang="en-US" sz="48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4800" b="1" dirty="0" smtClean="0">
                <a:solidFill>
                  <a:schemeClr val="tx1"/>
                </a:solidFill>
              </a:rPr>
              <a:t> instance of “dipping” – </a:t>
            </a:r>
          </a:p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                Gen.37:31</a:t>
            </a:r>
          </a:p>
          <a:p>
            <a:pPr algn="l">
              <a:spcBef>
                <a:spcPts val="0"/>
              </a:spcBef>
            </a:pPr>
            <a:endParaRPr lang="en-US" sz="44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Last instance – Rev.19:11-13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696200" cy="48768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More OT dippings –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Exo.12:22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Lev.9:9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Lev.14:1-7, 49-51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Num.19:18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Heb.6:1-2; 9:9-10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 Mar.7:1-5; Luk.11:37-39</a:t>
            </a:r>
          </a:p>
          <a:p>
            <a:pPr algn="l">
              <a:spcBef>
                <a:spcPts val="0"/>
              </a:spcBef>
            </a:pP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696200" cy="4572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Best viewed as having – </a:t>
            </a: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marL="742950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A Goal (into what?)</a:t>
            </a:r>
          </a:p>
          <a:p>
            <a:pPr marL="742950" indent="-742950" algn="l"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marL="742950" indent="-742950"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2.  An Agency (in or with what?)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077200" cy="4953000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A typical baptism – 1 Pet.3:20-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 21; 2 Pet.2:5; 3:5-7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A “parabolic” baptism – 1 Cor.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                                          10:1-4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Baptism of John – Mat.3:5-6;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Joh.1:22-37; Acts 19:1-6; Joh.4:1-2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Cp. Eisodus – Jos.3:15-17</a:t>
            </a:r>
          </a:p>
          <a:p>
            <a:pPr algn="l">
              <a:spcBef>
                <a:spcPts val="0"/>
              </a:spcBef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334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Contrast 2 baptisms – Mat.3:10-12                                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Why Jesus? – Mar.1:9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The New Baptism – the mightier 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baptism – Acts 1:5; 2:1-4, 16-21,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    37-38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 Why did water baptism continue</a:t>
            </a: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</a:rPr>
              <a:t>    into Acts?</a:t>
            </a:r>
          </a:p>
          <a:p>
            <a:pPr algn="l">
              <a:spcBef>
                <a:spcPts val="0"/>
              </a:spcBef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4C3D-A47F-4989-8872-72D0A957B9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3210</Words>
  <Application>Microsoft Office PowerPoint</Application>
  <PresentationFormat>On-screen Show (4:3)</PresentationFormat>
  <Paragraphs>340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  <vt:lpstr>Baptism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</dc:title>
  <dc:creator>gburch</dc:creator>
  <cp:lastModifiedBy>gburch</cp:lastModifiedBy>
  <cp:revision>278</cp:revision>
  <dcterms:created xsi:type="dcterms:W3CDTF">2012-08-23T12:54:22Z</dcterms:created>
  <dcterms:modified xsi:type="dcterms:W3CDTF">2013-03-03T11:26:32Z</dcterms:modified>
</cp:coreProperties>
</file>