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5" r:id="rId3"/>
    <p:sldId id="274" r:id="rId4"/>
    <p:sldId id="273" r:id="rId5"/>
    <p:sldId id="276" r:id="rId6"/>
    <p:sldId id="277" r:id="rId7"/>
    <p:sldId id="278" r:id="rId8"/>
    <p:sldId id="272" r:id="rId9"/>
    <p:sldId id="263" r:id="rId10"/>
    <p:sldId id="264" r:id="rId11"/>
    <p:sldId id="261" r:id="rId12"/>
    <p:sldId id="268" r:id="rId13"/>
    <p:sldId id="270" r:id="rId14"/>
    <p:sldId id="269" r:id="rId15"/>
    <p:sldId id="257" r:id="rId16"/>
    <p:sldId id="258" r:id="rId17"/>
    <p:sldId id="280" r:id="rId18"/>
    <p:sldId id="281" r:id="rId19"/>
    <p:sldId id="265" r:id="rId20"/>
    <p:sldId id="266" r:id="rId21"/>
    <p:sldId id="267" r:id="rId22"/>
    <p:sldId id="259" r:id="rId23"/>
    <p:sldId id="260" r:id="rId24"/>
    <p:sldId id="262" r:id="rId25"/>
    <p:sldId id="271" r:id="rId26"/>
    <p:sldId id="279" r:id="rId27"/>
  </p:sldIdLst>
  <p:sldSz cx="9144000" cy="6858000" type="screen4x3"/>
  <p:notesSz cx="7077075" cy="895508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02" autoAdjust="0"/>
  </p:normalViewPr>
  <p:slideViewPr>
    <p:cSldViewPr>
      <p:cViewPr varScale="1">
        <p:scale>
          <a:sx n="65" d="100"/>
          <a:sy n="65" d="100"/>
        </p:scale>
        <p:origin x="-990"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9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705" y="0"/>
            <a:ext cx="3066733" cy="4479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5FA82B8-4FC8-43C2-9338-44A2ADF5571E}" type="datetimeFigureOut">
              <a:rPr lang="en-US"/>
              <a:pPr>
                <a:defRPr/>
              </a:pPr>
              <a:t>4/7/2013</a:t>
            </a:fld>
            <a:endParaRPr lang="en-US"/>
          </a:p>
        </p:txBody>
      </p:sp>
      <p:sp>
        <p:nvSpPr>
          <p:cNvPr id="4" name="Slide Image Placeholder 3"/>
          <p:cNvSpPr>
            <a:spLocks noGrp="1" noRot="1" noChangeAspect="1"/>
          </p:cNvSpPr>
          <p:nvPr>
            <p:ph type="sldImg" idx="2"/>
          </p:nvPr>
        </p:nvSpPr>
        <p:spPr>
          <a:xfrm>
            <a:off x="1300163" y="671513"/>
            <a:ext cx="4476750" cy="335756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7708" y="4253589"/>
            <a:ext cx="5661660" cy="402963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505612"/>
            <a:ext cx="3066733" cy="4479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705" y="8505612"/>
            <a:ext cx="3066733" cy="4479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21AA483-810C-4F2D-8978-C8D52D1A5A6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dirty="0" smtClean="0"/>
              <a:t>Exceptions</a:t>
            </a:r>
            <a:r>
              <a:rPr lang="en-US" dirty="0" smtClean="0"/>
              <a:t> – 1 &amp; 2 Thessalonians and Hebrews, the last of which gives neither the author, nor his credentials</a:t>
            </a:r>
          </a:p>
          <a:p>
            <a:pPr marL="228600" indent="-228600" eaLnBrk="1" hangingPunct="1">
              <a:spcBef>
                <a:spcPct val="0"/>
              </a:spcBef>
              <a:buFontTx/>
              <a:buAutoNum type="arabicPeriod"/>
            </a:pPr>
            <a:r>
              <a:rPr lang="en-US" b="1" dirty="0" smtClean="0"/>
              <a:t>“Paul, apostle of Christ Jesus”</a:t>
            </a:r>
            <a:r>
              <a:rPr lang="en-US" dirty="0" smtClean="0"/>
              <a:t> – 2 Cor., Eph., Col., 1 Ti.,</a:t>
            </a:r>
            <a:r>
              <a:rPr lang="en-US" baseline="0" dirty="0" smtClean="0"/>
              <a:t> 2 Ti. (5 occs.) – there are 8 different credential statements in the Paulines; the one found in Eph. is far the most frequent</a:t>
            </a:r>
          </a:p>
          <a:p>
            <a:pPr marL="228600" indent="-228600" eaLnBrk="1" hangingPunct="1">
              <a:spcBef>
                <a:spcPct val="0"/>
              </a:spcBef>
              <a:buFontTx/>
              <a:buAutoNum type="arabicPeriod"/>
            </a:pPr>
            <a:r>
              <a:rPr lang="en-US" b="1" baseline="0" dirty="0" smtClean="0"/>
              <a:t>Which commission? </a:t>
            </a:r>
            <a:r>
              <a:rPr lang="en-US" baseline="0" dirty="0" smtClean="0"/>
              <a:t>– different commissions for differing dispensations</a:t>
            </a:r>
            <a:endParaRPr lang="en-US"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dirty="0" smtClean="0"/>
              <a:t>Photo – </a:t>
            </a:r>
            <a:r>
              <a:rPr lang="en-US" b="0" dirty="0" smtClean="0"/>
              <a:t>column 4, line 4, left margin – note scribal insertion “</a:t>
            </a:r>
            <a:r>
              <a:rPr lang="en-US" b="0" i="1" dirty="0" smtClean="0"/>
              <a:t>en Ephesō</a:t>
            </a:r>
            <a:r>
              <a:rPr lang="en-US" b="0" dirty="0" smtClean="0"/>
              <a:t>”</a:t>
            </a: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dirty="0" smtClean="0"/>
              <a:t>Where were Ephesus, Laodicea and Colosse</a:t>
            </a:r>
            <a:r>
              <a:rPr lang="en-US" b="0" dirty="0" smtClean="0"/>
              <a:t>? – Laodicea is the location of another Pauline epistle, per Col.4:16 – also mentioned at 4:13, 15.</a:t>
            </a:r>
          </a:p>
          <a:p>
            <a:pPr marL="228600" indent="-228600" eaLnBrk="1" hangingPunct="1">
              <a:spcBef>
                <a:spcPct val="0"/>
              </a:spcBef>
              <a:buFontTx/>
              <a:buAutoNum type="arabicPeriod"/>
            </a:pPr>
            <a:r>
              <a:rPr lang="en-US" b="1" dirty="0" smtClean="0"/>
              <a:t>Distance</a:t>
            </a:r>
            <a:r>
              <a:rPr lang="en-US" b="0" dirty="0" smtClean="0"/>
              <a:t> – Ephesus to Colosse was about 100 mi.</a:t>
            </a:r>
          </a:p>
          <a:p>
            <a:pPr marL="228600" indent="-228600" eaLnBrk="1" hangingPunct="1">
              <a:spcBef>
                <a:spcPct val="0"/>
              </a:spcBef>
              <a:buFontTx/>
              <a:buAutoNum type="arabicPeriod"/>
            </a:pPr>
            <a:r>
              <a:rPr lang="en-US" b="1" dirty="0" smtClean="0"/>
              <a:t>NOTE -  </a:t>
            </a:r>
            <a:r>
              <a:rPr lang="en-US" b="0" dirty="0" smtClean="0"/>
              <a:t>Hierapolis mentioned in Col.4:13.  Epaphras, himself a Colossian, had labored painfully for the Colossian, Laodicean and Hierapolitan saints.</a:t>
            </a: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dirty="0" smtClean="0"/>
              <a:t>Round Trip </a:t>
            </a:r>
            <a:r>
              <a:rPr lang="en-US" b="0" dirty="0" smtClean="0"/>
              <a:t>– Rome-Colosse-Rome</a:t>
            </a:r>
            <a:r>
              <a:rPr lang="en-US" b="0" baseline="0" dirty="0" smtClean="0"/>
              <a:t> was about 2,000 miles by land and sea, requiring perhaps 4 months.</a:t>
            </a:r>
          </a:p>
          <a:p>
            <a:pPr marL="228600" indent="-228600" eaLnBrk="1" hangingPunct="1">
              <a:spcBef>
                <a:spcPct val="0"/>
              </a:spcBef>
              <a:buFontTx/>
              <a:buAutoNum type="arabicPeriod"/>
            </a:pPr>
            <a:r>
              <a:rPr lang="en-US" b="1" baseline="0" dirty="0" smtClean="0"/>
              <a:t>State of “Ephesian” saints? </a:t>
            </a:r>
            <a:r>
              <a:rPr lang="en-US" b="0" baseline="0" dirty="0" smtClean="0"/>
              <a:t>– “having made known unto us the mystery of His will” (Eph.1:9) and other texts indicate that the Ephesian epistle was a follow-up to the initial preaching to these holy </a:t>
            </a:r>
            <a:r>
              <a:rPr lang="en-US" b="0" i="1" baseline="0" dirty="0" smtClean="0"/>
              <a:t>ones</a:t>
            </a:r>
            <a:r>
              <a:rPr lang="en-US" b="0" baseline="0" dirty="0" smtClean="0"/>
              <a:t>.</a:t>
            </a:r>
          </a:p>
          <a:p>
            <a:pPr marL="228600" indent="-228600" eaLnBrk="1" hangingPunct="1">
              <a:spcBef>
                <a:spcPct val="0"/>
              </a:spcBef>
              <a:buFontTx/>
              <a:buAutoNum type="arabicPeriod"/>
            </a:pPr>
            <a:r>
              <a:rPr lang="en-US" b="1" baseline="0" dirty="0" smtClean="0"/>
              <a:t>Reason for Colossians? </a:t>
            </a:r>
            <a:r>
              <a:rPr lang="en-US" b="0" baseline="0" dirty="0" smtClean="0"/>
              <a:t>– to address errors of teaching, as reported back to Paul by Epaphras – likely after their having accepted “Ephesians” doctrine, as delivered by Epaphras (1:3-10).</a:t>
            </a:r>
          </a:p>
          <a:p>
            <a:pPr marL="228600" indent="-228600" eaLnBrk="1" hangingPunct="1">
              <a:spcBef>
                <a:spcPct val="0"/>
              </a:spcBef>
              <a:buFontTx/>
              <a:buAutoNum type="arabicPeriod"/>
            </a:pPr>
            <a:r>
              <a:rPr lang="en-US" b="1" baseline="0" dirty="0" smtClean="0"/>
              <a:t>So what was the Laodicean Epistle? (Col.4:16)</a:t>
            </a:r>
            <a:r>
              <a:rPr lang="en-US" b="0" baseline="0" dirty="0" smtClean="0"/>
              <a:t> – most likely this unnamed epistle was Ephesians, or Philippians. “Philemon” was co-delivered with the Colossian Epistle  -  both went with Onesimus, and both refer to Archippus on the other side.</a:t>
            </a:r>
            <a:endParaRPr lang="en-US" b="0"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dirty="0" smtClean="0"/>
              <a:t>Paul alone </a:t>
            </a:r>
            <a:r>
              <a:rPr lang="en-US" b="0" dirty="0" smtClean="0"/>
              <a:t>– what main feature do Romans &amp; Ephesians have in common? They both contain critical lessons to help their readers understand the “peculiarness” of their dispensations!   Both deal with fundamental secrets that applied to each. </a:t>
            </a:r>
          </a:p>
          <a:p>
            <a:pPr marL="228600" indent="-228600" eaLnBrk="1" hangingPunct="1">
              <a:spcBef>
                <a:spcPct val="0"/>
              </a:spcBef>
              <a:buFontTx/>
              <a:buAutoNum type="arabicPeriod"/>
            </a:pPr>
            <a:r>
              <a:rPr lang="en-US" b="1" i="1" dirty="0" smtClean="0"/>
              <a:t>Pastorals</a:t>
            </a:r>
            <a:r>
              <a:rPr lang="en-US" b="1" dirty="0" smtClean="0"/>
              <a:t> </a:t>
            </a:r>
            <a:r>
              <a:rPr lang="en-US" b="0" dirty="0" smtClean="0"/>
              <a:t> - are different in that they were instructions (at least initially) of a personal nature.</a:t>
            </a:r>
          </a:p>
          <a:p>
            <a:pPr marL="228600" indent="-228600" eaLnBrk="1" hangingPunct="1">
              <a:spcBef>
                <a:spcPct val="0"/>
              </a:spcBef>
              <a:buFontTx/>
              <a:buAutoNum type="arabicPeriod"/>
            </a:pPr>
            <a:r>
              <a:rPr lang="en-US" b="1" dirty="0" smtClean="0"/>
              <a:t>Unique to Ephesians </a:t>
            </a:r>
            <a:r>
              <a:rPr lang="en-US" b="0" dirty="0" smtClean="0"/>
              <a:t>– while Romans</a:t>
            </a:r>
            <a:r>
              <a:rPr lang="en-US" b="0" baseline="0" dirty="0" smtClean="0"/>
              <a:t> names 34 individuals in its closing, Ephesians names only 1, the bearer of the Epistle!</a:t>
            </a:r>
          </a:p>
          <a:p>
            <a:pPr marL="228600" indent="-228600" eaLnBrk="1" hangingPunct="1">
              <a:spcBef>
                <a:spcPct val="0"/>
              </a:spcBef>
              <a:buFontTx/>
              <a:buAutoNum type="arabicPeriod"/>
            </a:pPr>
            <a:r>
              <a:rPr lang="en-US" b="1" baseline="0" dirty="0" smtClean="0"/>
              <a:t>Apparently </a:t>
            </a:r>
            <a:r>
              <a:rPr lang="en-US" b="0" baseline="0" dirty="0" smtClean="0"/>
              <a:t>– Ephesians was addressed to all the churches – too vast an area to address individual saints.</a:t>
            </a:r>
            <a:endParaRPr lang="en-US" b="0"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endParaRPr lang="en-US"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dirty="0" smtClean="0"/>
              <a:t>Holy </a:t>
            </a:r>
            <a:r>
              <a:rPr lang="en-US" b="1" i="1" dirty="0" smtClean="0"/>
              <a:t>Ones</a:t>
            </a:r>
            <a:r>
              <a:rPr lang="en-US" b="1" dirty="0" smtClean="0"/>
              <a:t> – </a:t>
            </a:r>
            <a:r>
              <a:rPr lang="en-US" b="0" dirty="0" smtClean="0"/>
              <a:t>I have chosen this translation, rather than “saints”, so that we can note the correspondence between “Holy </a:t>
            </a:r>
            <a:r>
              <a:rPr lang="en-US" b="0" i="1" dirty="0" smtClean="0"/>
              <a:t>Ones</a:t>
            </a:r>
            <a:r>
              <a:rPr lang="en-US" b="0" dirty="0" smtClean="0"/>
              <a:t>” with “Holy </a:t>
            </a:r>
            <a:r>
              <a:rPr lang="en-US" b="0" i="1" u="none" dirty="0" smtClean="0"/>
              <a:t>Places</a:t>
            </a:r>
            <a:r>
              <a:rPr lang="en-US" b="0" dirty="0" smtClean="0"/>
              <a:t>”. The Greek in both instances is simply “Holies”, and the meaning must often come from the context.</a:t>
            </a:r>
          </a:p>
          <a:p>
            <a:pPr marL="228600" indent="-228600" eaLnBrk="1" hangingPunct="1">
              <a:spcBef>
                <a:spcPct val="0"/>
              </a:spcBef>
              <a:buFontTx/>
              <a:buAutoNum type="arabicPeriod"/>
            </a:pPr>
            <a:r>
              <a:rPr lang="en-US" b="1" dirty="0" smtClean="0"/>
              <a:t>Greetings to the Faithful </a:t>
            </a:r>
            <a:r>
              <a:rPr lang="en-US" dirty="0" smtClean="0"/>
              <a:t>– here and Col.1:2 (slide 22) – nowhere else does Paul either </a:t>
            </a:r>
            <a:r>
              <a:rPr lang="en-US" b="1" i="0" u="sng" dirty="0" smtClean="0"/>
              <a:t>address</a:t>
            </a:r>
            <a:r>
              <a:rPr lang="en-US" baseline="0" dirty="0" smtClean="0"/>
              <a:t> or </a:t>
            </a:r>
            <a:r>
              <a:rPr lang="en-US" b="1" u="sng" baseline="0" dirty="0" smtClean="0"/>
              <a:t>describe</a:t>
            </a:r>
            <a:r>
              <a:rPr lang="en-US" baseline="0" dirty="0" smtClean="0"/>
              <a:t> a body of believers as already being “faithful”.  Of course, he </a:t>
            </a:r>
            <a:r>
              <a:rPr lang="en-US" u="sng" baseline="0" dirty="0" smtClean="0"/>
              <a:t>encouraged</a:t>
            </a:r>
            <a:r>
              <a:rPr lang="en-US" baseline="0" dirty="0" smtClean="0"/>
              <a:t> faithfulness to ALL.</a:t>
            </a:r>
            <a:endParaRPr lang="en-US"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dirty="0" smtClean="0"/>
              <a:t>The Great Commandment – </a:t>
            </a:r>
            <a:r>
              <a:rPr lang="en-US" b="0" dirty="0" smtClean="0"/>
              <a:t>Mat.22:36-40</a:t>
            </a:r>
            <a:endParaRPr lang="en-US" b="1" dirty="0" smtClean="0"/>
          </a:p>
          <a:p>
            <a:pPr marL="228600" indent="-228600" eaLnBrk="1" hangingPunct="1">
              <a:spcBef>
                <a:spcPct val="0"/>
              </a:spcBef>
              <a:buFontTx/>
              <a:buAutoNum type="arabicPeriod"/>
            </a:pPr>
            <a:r>
              <a:rPr lang="en-US" b="1" dirty="0" smtClean="0"/>
              <a:t>The Greatest</a:t>
            </a:r>
            <a:r>
              <a:rPr lang="en-US" b="1" baseline="0" dirty="0" smtClean="0"/>
              <a:t> of These is Love  </a:t>
            </a:r>
            <a:r>
              <a:rPr lang="en-US" b="0" baseline="0" dirty="0" smtClean="0"/>
              <a:t>- </a:t>
            </a:r>
            <a:r>
              <a:rPr lang="en-US" b="0" i="0" baseline="0" dirty="0" smtClean="0"/>
              <a:t>1 Cor.13:13 – literally “the greater of these…”</a:t>
            </a:r>
          </a:p>
          <a:p>
            <a:pPr marL="228600" indent="-228600" eaLnBrk="1" hangingPunct="1">
              <a:spcBef>
                <a:spcPct val="0"/>
              </a:spcBef>
              <a:buFontTx/>
              <a:buAutoNum type="arabicPeriod"/>
            </a:pPr>
            <a:r>
              <a:rPr lang="en-US" b="1" i="0" baseline="0" dirty="0" smtClean="0"/>
              <a:t>If I have all the faith…but have not love </a:t>
            </a:r>
            <a:r>
              <a:rPr lang="en-US" b="0" i="0" baseline="0" dirty="0" smtClean="0"/>
              <a:t>– 1 Cor.13:2</a:t>
            </a:r>
          </a:p>
          <a:p>
            <a:pPr marL="228600" indent="-228600" eaLnBrk="1" hangingPunct="1">
              <a:spcBef>
                <a:spcPct val="0"/>
              </a:spcBef>
              <a:buFontTx/>
              <a:buAutoNum type="arabicPeriod"/>
            </a:pPr>
            <a:r>
              <a:rPr lang="en-US" b="1" i="0" baseline="0" dirty="0" smtClean="0"/>
              <a:t>Relationship - </a:t>
            </a:r>
            <a:r>
              <a:rPr lang="en-US" b="0" i="0" baseline="0" dirty="0" smtClean="0"/>
              <a:t>love believes, hopes – 1 Cor.13:4,7</a:t>
            </a:r>
          </a:p>
          <a:p>
            <a:pPr marL="228600" indent="-228600" eaLnBrk="1" hangingPunct="1">
              <a:spcBef>
                <a:spcPct val="0"/>
              </a:spcBef>
              <a:buFontTx/>
              <a:buAutoNum type="arabicPeriod"/>
            </a:pPr>
            <a:r>
              <a:rPr lang="en-US" b="1" i="0" baseline="0" dirty="0" smtClean="0"/>
              <a:t>Goal</a:t>
            </a:r>
            <a:r>
              <a:rPr lang="en-US" b="0" i="0" baseline="0" dirty="0" smtClean="0"/>
              <a:t> – “faith energized by love” – Gal.5:6</a:t>
            </a:r>
          </a:p>
          <a:p>
            <a:pPr marL="228600" indent="-228600" eaLnBrk="1" hangingPunct="1">
              <a:spcBef>
                <a:spcPct val="0"/>
              </a:spcBef>
              <a:buFontTx/>
              <a:buAutoNum type="arabicPeriod"/>
            </a:pPr>
            <a:r>
              <a:rPr lang="en-US" b="1" i="0" baseline="0" dirty="0" smtClean="0"/>
              <a:t>Remembrance</a:t>
            </a:r>
            <a:r>
              <a:rPr lang="en-US" b="0" i="0" baseline="0" dirty="0" smtClean="0"/>
              <a:t> – your 1) work of faith, 2) labor of love, 3) perseverance of hope – 1 Th.1:3</a:t>
            </a:r>
          </a:p>
          <a:p>
            <a:pPr marL="228600" indent="-228600" eaLnBrk="1" hangingPunct="1">
              <a:spcBef>
                <a:spcPct val="0"/>
              </a:spcBef>
              <a:buFontTx/>
              <a:buAutoNum type="arabicPeriod"/>
            </a:pPr>
            <a:r>
              <a:rPr lang="en-US" b="1" i="0" baseline="0" dirty="0" smtClean="0"/>
              <a:t>Even God!</a:t>
            </a:r>
            <a:r>
              <a:rPr lang="en-US" b="0" i="0" baseline="0" dirty="0" smtClean="0"/>
              <a:t> – “love with faith from God the Father and the Lord Jesus Christ” – Eph.6:23 (cp. 1 Ti.1:14; 2 Ti.1:13)</a:t>
            </a:r>
            <a:endParaRPr lang="en-US" i="0"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endParaRPr lang="en-US" i="0"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i="0" dirty="0" smtClean="0"/>
              <a:t>Concentrated –</a:t>
            </a:r>
            <a:r>
              <a:rPr lang="en-US" i="0" dirty="0" smtClean="0"/>
              <a:t> repetition of an idea within a short space – exx. 1 Cor.13; Eph.1:3</a:t>
            </a:r>
          </a:p>
          <a:p>
            <a:pPr marL="228600" indent="-228600" eaLnBrk="1" hangingPunct="1">
              <a:spcBef>
                <a:spcPct val="0"/>
              </a:spcBef>
              <a:buFontTx/>
              <a:buAutoNum type="arabicPeriod"/>
            </a:pPr>
            <a:r>
              <a:rPr lang="en-US" b="1" i="0" dirty="0" smtClean="0"/>
              <a:t>Contextual (Structural) –</a:t>
            </a:r>
            <a:r>
              <a:rPr lang="en-US" i="0" dirty="0" smtClean="0"/>
              <a:t> repetition of a thought within a context – ex. opening mention in Eph. &amp; Col. of Holy</a:t>
            </a:r>
            <a:r>
              <a:rPr lang="en-US" i="0" baseline="0" dirty="0" smtClean="0"/>
              <a:t> Ones being “faithful”</a:t>
            </a:r>
            <a:endParaRPr lang="en-US" i="0" dirty="0" smtClean="0"/>
          </a:p>
          <a:p>
            <a:pPr marL="228600" indent="-228600" eaLnBrk="1" hangingPunct="1">
              <a:spcBef>
                <a:spcPct val="0"/>
              </a:spcBef>
              <a:buFontTx/>
              <a:buAutoNum type="arabicPeriod"/>
            </a:pPr>
            <a:r>
              <a:rPr lang="en-US" b="1" i="0" dirty="0" smtClean="0"/>
              <a:t>Emphatic</a:t>
            </a:r>
            <a:r>
              <a:rPr lang="en-US" b="1" i="0" baseline="0" dirty="0" smtClean="0"/>
              <a:t> verbiage – </a:t>
            </a:r>
            <a:r>
              <a:rPr lang="en-US" i="0" baseline="0" dirty="0" smtClean="0"/>
              <a:t>figures of speech, definite articles, unusual constructions, compound coinages</a:t>
            </a:r>
          </a:p>
          <a:p>
            <a:pPr marL="228600" indent="-228600" eaLnBrk="1" hangingPunct="1">
              <a:spcBef>
                <a:spcPct val="0"/>
              </a:spcBef>
              <a:buFontTx/>
              <a:buAutoNum type="arabicPeriod"/>
            </a:pPr>
            <a:r>
              <a:rPr lang="en-US" b="1" i="0" baseline="0" dirty="0" smtClean="0"/>
              <a:t>Word infrequency – </a:t>
            </a:r>
            <a:r>
              <a:rPr lang="en-US" i="0" baseline="0" dirty="0" smtClean="0"/>
              <a:t>a single (</a:t>
            </a:r>
            <a:r>
              <a:rPr lang="en-US" i="0" baseline="0" smtClean="0"/>
              <a:t>or few) mention(s) </a:t>
            </a:r>
            <a:r>
              <a:rPr lang="en-US" i="0" baseline="0" dirty="0" smtClean="0"/>
              <a:t>of a word or phrase in a given book</a:t>
            </a:r>
            <a:endParaRPr lang="en-US" i="0"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i="0" dirty="0" smtClean="0"/>
              <a:t>Joh.1:1 literally </a:t>
            </a:r>
            <a:r>
              <a:rPr lang="en-US" i="0" dirty="0" smtClean="0"/>
              <a:t>– “In</a:t>
            </a:r>
            <a:r>
              <a:rPr lang="en-US" i="0" baseline="0" dirty="0" smtClean="0"/>
              <a:t> </a:t>
            </a:r>
            <a:r>
              <a:rPr lang="en-US" i="1" baseline="0" dirty="0" smtClean="0"/>
              <a:t>the</a:t>
            </a:r>
            <a:r>
              <a:rPr lang="en-US" i="0" baseline="0" dirty="0" smtClean="0"/>
              <a:t> </a:t>
            </a:r>
            <a:r>
              <a:rPr lang="en-US" b="1" i="0" u="none" baseline="0" dirty="0" smtClean="0"/>
              <a:t>beginning</a:t>
            </a:r>
            <a:r>
              <a:rPr lang="en-US" i="0" baseline="0" dirty="0" smtClean="0"/>
              <a:t> was the Word, and </a:t>
            </a:r>
            <a:r>
              <a:rPr lang="en-US" b="1" i="0" baseline="0" dirty="0" smtClean="0"/>
              <a:t>the Word</a:t>
            </a:r>
            <a:r>
              <a:rPr lang="en-US" i="0" baseline="0" dirty="0" smtClean="0"/>
              <a:t> was with ‘the’ God, and </a:t>
            </a:r>
            <a:r>
              <a:rPr lang="en-US" b="1" i="0" baseline="0" dirty="0" smtClean="0"/>
              <a:t>God</a:t>
            </a:r>
            <a:r>
              <a:rPr lang="en-US" i="0" baseline="0" dirty="0" smtClean="0"/>
              <a:t> was the Word.”</a:t>
            </a:r>
          </a:p>
          <a:p>
            <a:pPr marL="228600" indent="-228600" eaLnBrk="1" hangingPunct="1">
              <a:spcBef>
                <a:spcPct val="0"/>
              </a:spcBef>
              <a:buFontTx/>
              <a:buAutoNum type="arabicPeriod"/>
            </a:pPr>
            <a:r>
              <a:rPr lang="en-US" b="1" i="0" baseline="0" dirty="0" smtClean="0"/>
              <a:t>Note on JW Interpretation </a:t>
            </a:r>
            <a:r>
              <a:rPr lang="en-US" i="0" baseline="0" dirty="0" smtClean="0"/>
              <a:t>– The definite article in Gk. was often used with proper nouns.  Ergo, there is no essential distinction between “the God” and “a god”, as the JWs draw it. In the last clause “the Word” retains the article to show that it is the subject of the sentence, while God drops the article to make it clear it is the predicate. </a:t>
            </a:r>
            <a:endParaRPr lang="en-US" i="0"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endParaRPr lang="en-US"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i="0" dirty="0" smtClean="0"/>
              <a:t>Faith before Love</a:t>
            </a:r>
            <a:r>
              <a:rPr lang="en-US" i="0" dirty="0" smtClean="0"/>
              <a:t> – excludes 1 Cor.13:2,</a:t>
            </a:r>
            <a:r>
              <a:rPr lang="en-US" i="0" baseline="0" dirty="0" smtClean="0"/>
              <a:t> which has the words in separate clauses.</a:t>
            </a:r>
          </a:p>
          <a:p>
            <a:pPr marL="228600" indent="-228600" eaLnBrk="1" hangingPunct="1">
              <a:spcBef>
                <a:spcPct val="0"/>
              </a:spcBef>
              <a:buFontTx/>
              <a:buAutoNum type="arabicPeriod"/>
            </a:pPr>
            <a:r>
              <a:rPr lang="en-US" b="1" i="0" baseline="0" dirty="0" smtClean="0"/>
              <a:t>Ratios</a:t>
            </a:r>
            <a:r>
              <a:rPr lang="en-US" i="0" baseline="0" dirty="0" smtClean="0"/>
              <a:t> – Faith 1</a:t>
            </a:r>
            <a:r>
              <a:rPr lang="en-US" i="0" baseline="30000" dirty="0" smtClean="0"/>
              <a:t>st</a:t>
            </a:r>
            <a:r>
              <a:rPr lang="en-US" i="0" baseline="0" dirty="0" smtClean="0"/>
              <a:t>/Love 1</a:t>
            </a:r>
            <a:r>
              <a:rPr lang="en-US" i="0" baseline="30000" dirty="0" smtClean="0"/>
              <a:t>st</a:t>
            </a:r>
            <a:r>
              <a:rPr lang="en-US" i="0" baseline="0" dirty="0" smtClean="0"/>
              <a:t> – </a:t>
            </a:r>
            <a:r>
              <a:rPr lang="en-US" b="1" i="0" baseline="0" dirty="0" smtClean="0"/>
              <a:t>1.5</a:t>
            </a:r>
            <a:r>
              <a:rPr lang="en-US" i="0" baseline="0" dirty="0" smtClean="0"/>
              <a:t> for Acts – </a:t>
            </a:r>
            <a:r>
              <a:rPr lang="en-US" b="1" i="0" baseline="0" dirty="0" smtClean="0"/>
              <a:t>2.5</a:t>
            </a:r>
            <a:r>
              <a:rPr lang="en-US" i="0" baseline="0" dirty="0" smtClean="0"/>
              <a:t> for post-Acts – greater emphasis upon </a:t>
            </a:r>
            <a:r>
              <a:rPr lang="en-US" b="1" i="0" baseline="0" dirty="0" smtClean="0"/>
              <a:t>FAITH</a:t>
            </a:r>
            <a:r>
              <a:rPr lang="en-US" i="0" baseline="0" dirty="0" smtClean="0"/>
              <a:t> post-Acts</a:t>
            </a:r>
          </a:p>
          <a:p>
            <a:pPr marL="228600" indent="-228600" eaLnBrk="1" hangingPunct="1">
              <a:spcBef>
                <a:spcPct val="0"/>
              </a:spcBef>
              <a:buFontTx/>
              <a:buAutoNum type="arabicPeriod"/>
            </a:pPr>
            <a:r>
              <a:rPr lang="en-US" b="1" i="0" baseline="0" dirty="0" smtClean="0"/>
              <a:t>Why the Emphasis on Faith? </a:t>
            </a:r>
            <a:r>
              <a:rPr lang="en-US" i="0" baseline="0" dirty="0" smtClean="0"/>
              <a:t>– because of the new challenge to put aside the earthly things of the former faith</a:t>
            </a:r>
            <a:endParaRPr lang="en-US" i="0"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i="0" dirty="0" smtClean="0"/>
              <a:t>Love Words </a:t>
            </a:r>
            <a:r>
              <a:rPr lang="en-US" b="0" i="0" dirty="0" smtClean="0"/>
              <a:t>– exclude </a:t>
            </a:r>
            <a:r>
              <a:rPr lang="en-US" b="0" i="1" dirty="0" smtClean="0"/>
              <a:t>phile</a:t>
            </a:r>
            <a:r>
              <a:rPr lang="en-US" i="1" baseline="0" dirty="0" smtClean="0"/>
              <a:t>ō</a:t>
            </a:r>
            <a:r>
              <a:rPr lang="en-US" b="0" i="0" dirty="0" smtClean="0"/>
              <a:t> and</a:t>
            </a:r>
            <a:r>
              <a:rPr lang="en-US" b="0" i="0" baseline="0" dirty="0" smtClean="0"/>
              <a:t> its cognates</a:t>
            </a: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r>
              <a:rPr lang="en-US" b="1" i="0" dirty="0" smtClean="0"/>
              <a:t>“Bad Love” </a:t>
            </a:r>
            <a:r>
              <a:rPr lang="en-US" i="0" dirty="0" smtClean="0"/>
              <a:t>– where Paul said that Demas “loved the now age” –</a:t>
            </a:r>
            <a:r>
              <a:rPr lang="en-US" i="0" baseline="0" dirty="0" smtClean="0"/>
              <a:t> </a:t>
            </a:r>
            <a:r>
              <a:rPr lang="en-US" b="1" i="0" baseline="0" dirty="0" smtClean="0"/>
              <a:t>NOTE:</a:t>
            </a:r>
            <a:r>
              <a:rPr lang="en-US" i="0" baseline="0" dirty="0" smtClean="0"/>
              <a:t> he purposely loved it!</a:t>
            </a: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r>
              <a:rPr lang="en-US" b="1" i="0" baseline="0" dirty="0" smtClean="0"/>
              <a:t>Absolute Numbers </a:t>
            </a:r>
            <a:r>
              <a:rPr lang="en-US" i="0" baseline="0" dirty="0" smtClean="0"/>
              <a:t>– Romans seems to be the premier “love” epistle (of Paul)</a:t>
            </a:r>
          </a:p>
          <a:p>
            <a:pPr marL="228600" indent="-228600" eaLnBrk="1" hangingPunct="1">
              <a:spcBef>
                <a:spcPct val="0"/>
              </a:spcBef>
              <a:buFontTx/>
              <a:buAutoNum type="arabicPeriod"/>
            </a:pPr>
            <a:r>
              <a:rPr lang="en-US" b="1" i="0" baseline="0" dirty="0" smtClean="0"/>
              <a:t>Relative Numbers </a:t>
            </a:r>
            <a:r>
              <a:rPr lang="en-US" i="0" baseline="0" dirty="0" smtClean="0"/>
              <a:t>–</a:t>
            </a:r>
            <a:r>
              <a:rPr lang="en-US" b="1" i="0" baseline="0" dirty="0" smtClean="0"/>
              <a:t> Love</a:t>
            </a:r>
            <a:r>
              <a:rPr lang="en-US" b="0" i="0" baseline="0" dirty="0" smtClean="0"/>
              <a:t> is an emphatic subject in Eph., Col. &amp; Phm.</a:t>
            </a:r>
          </a:p>
          <a:p>
            <a:pPr marL="228600" indent="-228600" eaLnBrk="1" hangingPunct="1">
              <a:spcBef>
                <a:spcPct val="0"/>
              </a:spcBef>
              <a:buFontTx/>
              <a:buAutoNum type="arabicPeriod"/>
            </a:pPr>
            <a:r>
              <a:rPr lang="en-US" b="1" i="0" baseline="0" dirty="0" smtClean="0"/>
              <a:t>1 Cor. </a:t>
            </a:r>
            <a:r>
              <a:rPr lang="en-US" b="0" i="0" baseline="0" dirty="0" smtClean="0"/>
              <a:t>- Even with its Love chapter, 1 Cor. is only in 11th place among the Paulines.</a:t>
            </a:r>
            <a:endParaRPr lang="en-US" b="0" i="0" dirty="0" smtClean="0"/>
          </a:p>
          <a:p>
            <a:pPr marL="228600" indent="-228600" eaLnBrk="1" hangingPunct="1">
              <a:spcBef>
                <a:spcPct val="0"/>
              </a:spcBef>
              <a:buFontTx/>
              <a:buAutoNum type="arabicPeriod"/>
            </a:pPr>
            <a:r>
              <a:rPr lang="en-US" b="1" i="0" baseline="0" dirty="0" smtClean="0"/>
              <a:t>Faith Words </a:t>
            </a:r>
            <a:r>
              <a:rPr lang="en-US" i="0" baseline="0" dirty="0" smtClean="0"/>
              <a:t>– exclude </a:t>
            </a:r>
            <a:r>
              <a:rPr lang="en-US" i="1" baseline="0" dirty="0" smtClean="0"/>
              <a:t>apisteō</a:t>
            </a:r>
            <a:r>
              <a:rPr lang="en-US" i="0" baseline="0" dirty="0" smtClean="0"/>
              <a:t>, </a:t>
            </a:r>
            <a:r>
              <a:rPr lang="en-US" i="1" baseline="0" dirty="0" smtClean="0"/>
              <a:t>apistia</a:t>
            </a:r>
          </a:p>
          <a:p>
            <a:pPr marL="228600" indent="-228600" eaLnBrk="1" hangingPunct="1">
              <a:spcBef>
                <a:spcPct val="0"/>
              </a:spcBef>
              <a:buFontTx/>
              <a:buAutoNum type="arabicPeriod"/>
            </a:pPr>
            <a:r>
              <a:rPr lang="en-US" b="1" i="0" baseline="0" dirty="0" smtClean="0"/>
              <a:t>Relative Numbers </a:t>
            </a:r>
            <a:r>
              <a:rPr lang="en-US" i="0" baseline="0" dirty="0" smtClean="0"/>
              <a:t>–</a:t>
            </a:r>
            <a:r>
              <a:rPr lang="en-US" b="1" i="0" baseline="0" dirty="0" smtClean="0"/>
              <a:t> Faith </a:t>
            </a:r>
            <a:r>
              <a:rPr lang="en-US" i="0" baseline="0" dirty="0" smtClean="0"/>
              <a:t>is an emphatic subject in the early Pastorals, and Gal.</a:t>
            </a:r>
          </a:p>
          <a:p>
            <a:pPr marL="228600" indent="-228600" eaLnBrk="1" hangingPunct="1">
              <a:spcBef>
                <a:spcPct val="0"/>
              </a:spcBef>
              <a:buFontTx/>
              <a:buAutoNum type="arabicPeriod"/>
            </a:pPr>
            <a:r>
              <a:rPr lang="en-US" b="1" i="0" baseline="0" dirty="0" smtClean="0"/>
              <a:t>Emphasis on Faith </a:t>
            </a:r>
            <a:r>
              <a:rPr lang="en-US" i="0" baseline="0" dirty="0" smtClean="0"/>
              <a:t>– in proportion to the conflict opposing the faith.   In early Pastorals, conflict was brewing that led “all in Asia” to turn from Paul.   In Gal., conflict with the Judaizers had boiled over – Paul repeatedly defended his apostleship.</a:t>
            </a:r>
            <a:endParaRPr lang="en-US" i="0"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dirty="0" smtClean="0"/>
              <a:t>Structure </a:t>
            </a:r>
            <a:r>
              <a:rPr lang="en-US" b="0" dirty="0" smtClean="0"/>
              <a:t>– comparing Openings and Closings.</a:t>
            </a:r>
          </a:p>
          <a:p>
            <a:pPr marL="228600" indent="-228600" eaLnBrk="1" hangingPunct="1">
              <a:spcBef>
                <a:spcPct val="0"/>
              </a:spcBef>
              <a:buFontTx/>
              <a:buAutoNum type="arabicPeriod"/>
            </a:pPr>
            <a:r>
              <a:rPr lang="en-US" b="1" i="0" baseline="0" dirty="0" smtClean="0"/>
              <a:t>Greek </a:t>
            </a:r>
            <a:r>
              <a:rPr lang="en-US" b="1" i="1" baseline="0" dirty="0" smtClean="0"/>
              <a:t>kai</a:t>
            </a:r>
            <a:r>
              <a:rPr lang="en-US" b="0" i="0" baseline="0" dirty="0" smtClean="0"/>
              <a:t> – conjunction with a range of meanings: ‘and’ (correlative), ‘but’ (adversative), ‘even’ (appositive), ‘also’ (additive).</a:t>
            </a: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r>
              <a:rPr lang="en-US" b="1" dirty="0" smtClean="0"/>
              <a:t>Correspondence</a:t>
            </a:r>
            <a:r>
              <a:rPr lang="en-US" b="1" baseline="0" dirty="0" smtClean="0"/>
              <a:t>  </a:t>
            </a:r>
            <a:r>
              <a:rPr lang="en-US" b="0" baseline="0" dirty="0" smtClean="0"/>
              <a:t>- </a:t>
            </a:r>
            <a:r>
              <a:rPr lang="en-US" b="0" i="0" baseline="0" dirty="0" smtClean="0"/>
              <a:t>as Tychicus is one person, so the “holy…even faithful” are one group.</a:t>
            </a:r>
          </a:p>
          <a:p>
            <a:pPr marL="228600" indent="-228600" eaLnBrk="1" hangingPunct="1">
              <a:spcBef>
                <a:spcPct val="0"/>
              </a:spcBef>
              <a:buFontTx/>
              <a:buAutoNum type="arabicPeriod"/>
            </a:pPr>
            <a:endParaRPr lang="en-US" i="0"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dirty="0" smtClean="0"/>
              <a:t>Correspondence</a:t>
            </a:r>
            <a:r>
              <a:rPr lang="en-US" b="1" baseline="0" dirty="0" smtClean="0"/>
              <a:t>  </a:t>
            </a:r>
            <a:r>
              <a:rPr lang="en-US" b="0" baseline="0" dirty="0" smtClean="0"/>
              <a:t>- just </a:t>
            </a:r>
            <a:r>
              <a:rPr lang="en-US" b="0" i="0" baseline="0" dirty="0" smtClean="0"/>
              <a:t>as Epaphras is one person, so the “holy…even faithful” are one group.</a:t>
            </a:r>
            <a:endParaRPr lang="en-US" i="0"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dirty="0" smtClean="0"/>
              <a:t>Correspondence</a:t>
            </a:r>
            <a:r>
              <a:rPr lang="en-US" b="1" baseline="0" dirty="0" smtClean="0"/>
              <a:t>  </a:t>
            </a:r>
            <a:r>
              <a:rPr lang="en-US" b="0" baseline="0" dirty="0" smtClean="0"/>
              <a:t>- just </a:t>
            </a:r>
            <a:r>
              <a:rPr lang="en-US" b="0" i="0" baseline="0" dirty="0" smtClean="0"/>
              <a:t>as Tychicus and Onesimus were each one person, so the “holy…even faithful” in the opening are one group.</a:t>
            </a:r>
          </a:p>
          <a:p>
            <a:pPr marL="228600" indent="-228600" eaLnBrk="1" hangingPunct="1">
              <a:spcBef>
                <a:spcPct val="0"/>
              </a:spcBef>
              <a:buFontTx/>
              <a:buAutoNum type="arabicPeriod"/>
            </a:pPr>
            <a:r>
              <a:rPr lang="en-US" b="1" i="0" baseline="0" dirty="0" smtClean="0"/>
              <a:t>Emphasis on “Faithful” in Eph.-Col.</a:t>
            </a:r>
            <a:r>
              <a:rPr lang="en-US" b="0" i="0" baseline="0" dirty="0" smtClean="0"/>
              <a:t> – also in 1 Cor.4:17 – “Timothy…my beloved child and faithful in the Lord”; and 1 Tim.1:2 – “Timothy, genuine child in faith”; Ti.3:15 – “Greet those who love us in faith”; lacking: 1 Thess.3:2 – “Timothy our brother and joint-worker in the gospel of the Christ”</a:t>
            </a:r>
            <a:endParaRPr lang="en-US" i="0"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i="0" dirty="0" smtClean="0"/>
              <a:t>Why?</a:t>
            </a:r>
            <a:r>
              <a:rPr lang="en-US" i="0" dirty="0" smtClean="0"/>
              <a:t> – because </a:t>
            </a:r>
            <a:r>
              <a:rPr lang="en-US" b="1" i="0" dirty="0" smtClean="0"/>
              <a:t>NOW</a:t>
            </a:r>
            <a:r>
              <a:rPr lang="en-US" i="0" dirty="0" smtClean="0"/>
              <a:t> they must learn to </a:t>
            </a:r>
            <a:r>
              <a:rPr lang="en-US" b="1" i="0" dirty="0" smtClean="0"/>
              <a:t>rightly divide</a:t>
            </a:r>
            <a:r>
              <a:rPr lang="en-US" b="1" i="0" baseline="0" dirty="0" smtClean="0"/>
              <a:t> </a:t>
            </a:r>
            <a:r>
              <a:rPr lang="en-US" i="0" baseline="0" dirty="0" smtClean="0"/>
              <a:t>the old from the new.</a:t>
            </a:r>
            <a:endParaRPr lang="en-US" i="0"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dirty="0" smtClean="0"/>
              <a:t>[brackets] – </a:t>
            </a:r>
            <a:r>
              <a:rPr lang="en-US" b="0" dirty="0" smtClean="0"/>
              <a:t>some critical texts (notably</a:t>
            </a:r>
            <a:r>
              <a:rPr lang="en-US" b="0" baseline="0" dirty="0" smtClean="0"/>
              <a:t> NA27 and GNT3) omit one or more of the bracketed words, but they are found in the majority text</a:t>
            </a:r>
          </a:p>
          <a:p>
            <a:pPr marL="228600" indent="-228600" eaLnBrk="1" hangingPunct="1">
              <a:spcBef>
                <a:spcPct val="0"/>
              </a:spcBef>
              <a:buFontTx/>
              <a:buAutoNum type="arabicPeriod"/>
            </a:pPr>
            <a:r>
              <a:rPr lang="en-US" b="1" baseline="0" dirty="0" smtClean="0"/>
              <a:t>Lord Jesus Christ </a:t>
            </a:r>
            <a:r>
              <a:rPr lang="en-US" b="0" baseline="0" dirty="0" smtClean="0"/>
              <a:t>– no article before; ergo, </a:t>
            </a:r>
            <a:r>
              <a:rPr lang="en-US" b="1" baseline="0" dirty="0" smtClean="0"/>
              <a:t>“Lord</a:t>
            </a:r>
            <a:r>
              <a:rPr lang="en-US" b="0" baseline="0" dirty="0" smtClean="0"/>
              <a:t>” is treated less as a title, more as a name (equivalent to </a:t>
            </a:r>
            <a:r>
              <a:rPr lang="en-US" b="1" baseline="0" dirty="0" smtClean="0"/>
              <a:t>“Yahweh”)</a:t>
            </a:r>
            <a:endParaRPr lang="en-US" b="1" dirty="0" smtClean="0"/>
          </a:p>
          <a:p>
            <a:pPr marL="228600" indent="-228600" eaLnBrk="1" hangingPunct="1">
              <a:spcBef>
                <a:spcPct val="0"/>
              </a:spcBef>
              <a:buFontTx/>
              <a:buAutoNum type="arabicPeriod"/>
            </a:pPr>
            <a:r>
              <a:rPr lang="en-US" b="1" dirty="0" smtClean="0"/>
              <a:t>Pastorals</a:t>
            </a:r>
            <a:r>
              <a:rPr lang="en-US" b="0" dirty="0" smtClean="0"/>
              <a:t> – 1 &amp; 2 Tim.</a:t>
            </a:r>
            <a:r>
              <a:rPr lang="en-US" b="0" baseline="0" dirty="0" smtClean="0"/>
              <a:t> </a:t>
            </a:r>
            <a:r>
              <a:rPr lang="en-US" b="0" baseline="0" smtClean="0"/>
              <a:t>and </a:t>
            </a:r>
            <a:r>
              <a:rPr lang="en-US" b="0" baseline="0" dirty="0" smtClean="0"/>
              <a:t>Titus – these all add “mercy” to “grace and peace”.</a:t>
            </a:r>
            <a:endParaRPr lang="en-US" b="0"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dirty="0" smtClean="0"/>
              <a:t>Why a New Commission?</a:t>
            </a:r>
          </a:p>
          <a:p>
            <a:pPr marL="228600" indent="-228600" eaLnBrk="1" hangingPunct="1">
              <a:spcBef>
                <a:spcPct val="0"/>
              </a:spcBef>
              <a:buFontTx/>
              <a:buAutoNum type="arabicPeriod"/>
            </a:pPr>
            <a:r>
              <a:rPr lang="en-US" b="1" dirty="0" smtClean="0"/>
              <a:t>Progression</a:t>
            </a:r>
            <a:r>
              <a:rPr lang="en-US" b="1" baseline="0" dirty="0" smtClean="0"/>
              <a:t> </a:t>
            </a:r>
            <a:r>
              <a:rPr lang="en-US" dirty="0" smtClean="0"/>
              <a:t>– New Temple requires a New</a:t>
            </a:r>
            <a:r>
              <a:rPr lang="en-US" baseline="0" dirty="0" smtClean="0"/>
              <a:t> Foundation = New Calling of Apostles &amp; Prophets</a:t>
            </a:r>
            <a:endParaRPr lang="en-US"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i="1" dirty="0" smtClean="0"/>
              <a:t>Boulē</a:t>
            </a:r>
            <a:r>
              <a:rPr lang="en-US" dirty="0" smtClean="0"/>
              <a:t> – typically translated “counsel” in KJV</a:t>
            </a: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dirty="0" smtClean="0"/>
              <a:t>We Might Distinguish – </a:t>
            </a:r>
            <a:r>
              <a:rPr lang="en-US" b="0" dirty="0" smtClean="0"/>
              <a:t>as the determinate and indeterminate wills of God</a:t>
            </a:r>
          </a:p>
          <a:p>
            <a:pPr marL="228600" indent="-228600" eaLnBrk="1" hangingPunct="1">
              <a:spcBef>
                <a:spcPct val="0"/>
              </a:spcBef>
              <a:buFontTx/>
              <a:buAutoNum type="arabicPeriod"/>
            </a:pPr>
            <a:r>
              <a:rPr lang="en-US" b="1" dirty="0" smtClean="0"/>
              <a:t>Many Called, Few Chosen</a:t>
            </a:r>
            <a:r>
              <a:rPr lang="en-US" dirty="0" smtClean="0"/>
              <a:t> – Paul was a called apostle (Rom., 1 Cor.), but also Jesus’ “chosen vessel” (Acts 9:15).   Same principle  of God’s choice applied to the Twelve (Joh.6:70; 15:16).    Judas,</a:t>
            </a:r>
            <a:r>
              <a:rPr lang="en-US" baseline="0" dirty="0" smtClean="0"/>
              <a:t> although both “called” and “chosen”, fell from his position.  </a:t>
            </a:r>
            <a:r>
              <a:rPr lang="en-US" dirty="0" smtClean="0"/>
              <a:t>1 Cor.9:16-17 indicates Paul was not free to reject the call (same as Jonah).</a:t>
            </a:r>
          </a:p>
          <a:p>
            <a:pPr marL="228600" indent="-228600" eaLnBrk="1" hangingPunct="1">
              <a:spcBef>
                <a:spcPct val="0"/>
              </a:spcBef>
              <a:buFontTx/>
              <a:buAutoNum type="arabicPeriod"/>
            </a:pPr>
            <a:r>
              <a:rPr lang="en-US" b="1" dirty="0" smtClean="0"/>
              <a:t>Despite Paul’s Compulsory Service</a:t>
            </a:r>
            <a:r>
              <a:rPr lang="en-US" dirty="0" smtClean="0"/>
              <a:t> – emphasis on God’s </a:t>
            </a:r>
            <a:r>
              <a:rPr lang="en-US" b="1" dirty="0" smtClean="0"/>
              <a:t>desire</a:t>
            </a:r>
            <a:r>
              <a:rPr lang="en-US" dirty="0" smtClean="0"/>
              <a:t> for Him to serve (a gracious token).</a:t>
            </a:r>
          </a:p>
          <a:p>
            <a:pPr marL="228600" indent="-228600" eaLnBrk="1" hangingPunct="1">
              <a:spcBef>
                <a:spcPct val="0"/>
              </a:spcBef>
              <a:buFontTx/>
              <a:buAutoNum type="arabicPeriod"/>
            </a:pPr>
            <a:endParaRPr lang="en-US"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dirty="0" smtClean="0"/>
              <a:t>Desire BEFORE</a:t>
            </a:r>
            <a:r>
              <a:rPr lang="en-US" b="1" baseline="0" dirty="0" smtClean="0"/>
              <a:t> Intention</a:t>
            </a:r>
            <a:r>
              <a:rPr lang="en-US" dirty="0" smtClean="0"/>
              <a:t> – is often the sequence with human will.  But God’s “will” is not time-bound, as ours is.</a:t>
            </a:r>
          </a:p>
          <a:p>
            <a:pPr marL="228600" indent="-228600" eaLnBrk="1" hangingPunct="1">
              <a:spcBef>
                <a:spcPct val="0"/>
              </a:spcBef>
              <a:buFontTx/>
              <a:buAutoNum type="arabicPeriod"/>
            </a:pPr>
            <a:endParaRPr lang="en-US"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dirty="0" smtClean="0"/>
              <a:t>But also – </a:t>
            </a:r>
            <a:r>
              <a:rPr lang="en-US" b="0" dirty="0" smtClean="0"/>
              <a:t>it was </a:t>
            </a:r>
            <a:r>
              <a:rPr lang="en-US" b="1" dirty="0" smtClean="0"/>
              <a:t>His intention </a:t>
            </a:r>
            <a:r>
              <a:rPr lang="en-US" b="0" dirty="0" smtClean="0"/>
              <a:t>to have Paul on His side in the next (heavenly) phase of the conflict with Satan.</a:t>
            </a: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dirty="0" smtClean="0"/>
              <a:t>P</a:t>
            </a:r>
            <a:r>
              <a:rPr lang="en-US" b="1" baseline="30000" dirty="0" smtClean="0"/>
              <a:t>46</a:t>
            </a:r>
            <a:r>
              <a:rPr lang="en-US" dirty="0" smtClean="0"/>
              <a:t> – ca. 200 AD (per Inst. for NT Textual Research) – if true, it was copied about as many years after Paul wrote the epistle, as today is after the Gettysburg Address.  U. Mich. says merely 3</a:t>
            </a:r>
            <a:r>
              <a:rPr lang="en-US" baseline="30000" dirty="0" smtClean="0"/>
              <a:t>rd</a:t>
            </a:r>
            <a:r>
              <a:rPr lang="en-US" dirty="0" smtClean="0"/>
              <a:t> cent. AD.   P</a:t>
            </a:r>
            <a:r>
              <a:rPr lang="en-US" baseline="30000" dirty="0" smtClean="0"/>
              <a:t>46</a:t>
            </a:r>
            <a:r>
              <a:rPr lang="en-US" dirty="0" smtClean="0"/>
              <a:t> book order – Rom., Heb., 1 &amp; 2 Cor., Eph., Gal., Phi., Col., 1 &amp; 2 Th., uncertain (only 86 of 104 leaves survive).</a:t>
            </a:r>
          </a:p>
          <a:p>
            <a:pPr marL="228600" indent="-228600" eaLnBrk="1" hangingPunct="1">
              <a:spcBef>
                <a:spcPct val="0"/>
              </a:spcBef>
              <a:buFontTx/>
              <a:buAutoNum type="arabicPeriod"/>
            </a:pPr>
            <a:r>
              <a:rPr lang="en-US" b="1" dirty="0" smtClean="0"/>
              <a:t>Aleph*</a:t>
            </a:r>
            <a:r>
              <a:rPr lang="en-US" dirty="0" smtClean="0"/>
              <a:t> – original hand of Codex Sinaiticus,</a:t>
            </a:r>
            <a:r>
              <a:rPr lang="en-US" baseline="0" dirty="0" smtClean="0"/>
              <a:t> 4</a:t>
            </a:r>
            <a:r>
              <a:rPr lang="en-US" baseline="30000" dirty="0" smtClean="0"/>
              <a:t>th</a:t>
            </a:r>
            <a:r>
              <a:rPr lang="en-US" baseline="0" dirty="0" smtClean="0"/>
              <a:t> Cent. AD – also first hand of Codex Vaticanus, 4</a:t>
            </a:r>
            <a:r>
              <a:rPr lang="en-US" baseline="30000" dirty="0" smtClean="0"/>
              <a:t>th</a:t>
            </a:r>
            <a:r>
              <a:rPr lang="en-US" baseline="0" dirty="0" smtClean="0"/>
              <a:t> cent. AD</a:t>
            </a: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b="1" dirty="0" smtClean="0"/>
              <a:t>Photo </a:t>
            </a:r>
            <a:r>
              <a:rPr lang="en-US" b="0" dirty="0" smtClean="0"/>
              <a:t>– Codex Sinaiticus, portion now in the British Museum</a:t>
            </a: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D142B-9805-42BB-92EB-22C01837B8DB}"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86C51FB-EF2B-4FF4-9C3C-1C390D938E7F}" type="datetime1">
              <a:rPr lang="en-US" smtClean="0"/>
              <a:t>4/7/2013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Part 1, ver.1.0</a:t>
            </a:r>
            <a:endParaRPr lang="en-US"/>
          </a:p>
        </p:txBody>
      </p:sp>
      <p:sp>
        <p:nvSpPr>
          <p:cNvPr id="6" name="Slide Number Placeholder 5"/>
          <p:cNvSpPr>
            <a:spLocks noGrp="1"/>
          </p:cNvSpPr>
          <p:nvPr>
            <p:ph type="sldNum" sz="quarter" idx="12"/>
          </p:nvPr>
        </p:nvSpPr>
        <p:spPr/>
        <p:txBody>
          <a:bodyPr/>
          <a:lstStyle>
            <a:lvl1pPr>
              <a:defRPr/>
            </a:lvl1pPr>
          </a:lstStyle>
          <a:p>
            <a:pPr>
              <a:defRPr/>
            </a:pPr>
            <a:fld id="{BA683230-7C4F-4A22-BE8F-ECECD4855BC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72E2ED-AC59-42AE-A561-AE2B89C652F4}" type="datetime1">
              <a:rPr lang="en-US" smtClean="0"/>
              <a:t>4/7/2013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Part 1, ver.1.0</a:t>
            </a:r>
            <a:endParaRPr lang="en-US"/>
          </a:p>
        </p:txBody>
      </p:sp>
      <p:sp>
        <p:nvSpPr>
          <p:cNvPr id="6" name="Slide Number Placeholder 5"/>
          <p:cNvSpPr>
            <a:spLocks noGrp="1"/>
          </p:cNvSpPr>
          <p:nvPr>
            <p:ph type="sldNum" sz="quarter" idx="12"/>
          </p:nvPr>
        </p:nvSpPr>
        <p:spPr/>
        <p:txBody>
          <a:bodyPr/>
          <a:lstStyle>
            <a:lvl1pPr>
              <a:defRPr/>
            </a:lvl1pPr>
          </a:lstStyle>
          <a:p>
            <a:pPr>
              <a:defRPr/>
            </a:pPr>
            <a:fld id="{B22EC369-65B2-4F82-890B-D6B750A6FA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EC407C-1A31-43B8-B95B-4F130B1FC8C4}" type="datetime1">
              <a:rPr lang="en-US" smtClean="0"/>
              <a:t>4/7/2013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Part 1, ver.1.0</a:t>
            </a:r>
            <a:endParaRPr lang="en-US"/>
          </a:p>
        </p:txBody>
      </p:sp>
      <p:sp>
        <p:nvSpPr>
          <p:cNvPr id="6" name="Slide Number Placeholder 5"/>
          <p:cNvSpPr>
            <a:spLocks noGrp="1"/>
          </p:cNvSpPr>
          <p:nvPr>
            <p:ph type="sldNum" sz="quarter" idx="12"/>
          </p:nvPr>
        </p:nvSpPr>
        <p:spPr/>
        <p:txBody>
          <a:bodyPr/>
          <a:lstStyle>
            <a:lvl1pPr>
              <a:defRPr/>
            </a:lvl1pPr>
          </a:lstStyle>
          <a:p>
            <a:pPr>
              <a:defRPr/>
            </a:pPr>
            <a:fld id="{D70B4960-A368-464E-8C31-A0F87BB091F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198181-1974-4EE1-8EEB-3A93DA5D48C1}" type="datetime1">
              <a:rPr lang="en-US" smtClean="0"/>
              <a:t>4/7/2013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Part 1, ver.1.0</a:t>
            </a:r>
            <a:endParaRPr lang="en-US"/>
          </a:p>
        </p:txBody>
      </p:sp>
      <p:sp>
        <p:nvSpPr>
          <p:cNvPr id="6" name="Slide Number Placeholder 5"/>
          <p:cNvSpPr>
            <a:spLocks noGrp="1"/>
          </p:cNvSpPr>
          <p:nvPr>
            <p:ph type="sldNum" sz="quarter" idx="12"/>
          </p:nvPr>
        </p:nvSpPr>
        <p:spPr/>
        <p:txBody>
          <a:bodyPr/>
          <a:lstStyle>
            <a:lvl1pPr>
              <a:defRPr/>
            </a:lvl1pPr>
          </a:lstStyle>
          <a:p>
            <a:pPr>
              <a:defRPr/>
            </a:pPr>
            <a:fld id="{A9399F34-E933-4C54-A5D1-3DA31D56BA9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20E21B1-F91C-460F-966B-3E0A4EB021A2}" type="datetime1">
              <a:rPr lang="en-US" smtClean="0"/>
              <a:t>4/7/2013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Part 1, ver.1.0</a:t>
            </a:r>
            <a:endParaRPr lang="en-US"/>
          </a:p>
        </p:txBody>
      </p:sp>
      <p:sp>
        <p:nvSpPr>
          <p:cNvPr id="6" name="Slide Number Placeholder 5"/>
          <p:cNvSpPr>
            <a:spLocks noGrp="1"/>
          </p:cNvSpPr>
          <p:nvPr>
            <p:ph type="sldNum" sz="quarter" idx="12"/>
          </p:nvPr>
        </p:nvSpPr>
        <p:spPr/>
        <p:txBody>
          <a:bodyPr/>
          <a:lstStyle>
            <a:lvl1pPr>
              <a:defRPr/>
            </a:lvl1pPr>
          </a:lstStyle>
          <a:p>
            <a:pPr>
              <a:defRPr/>
            </a:pPr>
            <a:fld id="{34D1207F-16F6-493C-AC3A-7A09CDB1A00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6BFF4F-C055-4DB9-80E7-487A4DC4693C}" type="datetime1">
              <a:rPr lang="en-US" smtClean="0"/>
              <a:t>4/7/2013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Part 1, ver.1.0</a:t>
            </a:r>
            <a:endParaRPr lang="en-US"/>
          </a:p>
        </p:txBody>
      </p:sp>
      <p:sp>
        <p:nvSpPr>
          <p:cNvPr id="7" name="Slide Number Placeholder 5"/>
          <p:cNvSpPr>
            <a:spLocks noGrp="1"/>
          </p:cNvSpPr>
          <p:nvPr>
            <p:ph type="sldNum" sz="quarter" idx="12"/>
          </p:nvPr>
        </p:nvSpPr>
        <p:spPr/>
        <p:txBody>
          <a:bodyPr/>
          <a:lstStyle>
            <a:lvl1pPr>
              <a:defRPr/>
            </a:lvl1pPr>
          </a:lstStyle>
          <a:p>
            <a:pPr>
              <a:defRPr/>
            </a:pPr>
            <a:fld id="{3EF48255-F7F0-499F-B637-C41B1A007E2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E3CAE6-C3A8-4D52-BEDE-CEF66819EF11}" type="datetime1">
              <a:rPr lang="en-US" smtClean="0"/>
              <a:t>4/7/2013</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Part 1, ver.1.0</a:t>
            </a:r>
            <a:endParaRPr lang="en-US"/>
          </a:p>
        </p:txBody>
      </p:sp>
      <p:sp>
        <p:nvSpPr>
          <p:cNvPr id="9" name="Slide Number Placeholder 5"/>
          <p:cNvSpPr>
            <a:spLocks noGrp="1"/>
          </p:cNvSpPr>
          <p:nvPr>
            <p:ph type="sldNum" sz="quarter" idx="12"/>
          </p:nvPr>
        </p:nvSpPr>
        <p:spPr/>
        <p:txBody>
          <a:bodyPr/>
          <a:lstStyle>
            <a:lvl1pPr>
              <a:defRPr/>
            </a:lvl1pPr>
          </a:lstStyle>
          <a:p>
            <a:pPr>
              <a:defRPr/>
            </a:pPr>
            <a:fld id="{8D003E1C-7616-4FB9-B0B5-81BD2F96C53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5256AC-227D-400A-A19A-623529DA8BA2}" type="datetime1">
              <a:rPr lang="en-US" smtClean="0"/>
              <a:t>4/7/2013</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Part 1, ver.1.0</a:t>
            </a:r>
            <a:endParaRPr lang="en-US"/>
          </a:p>
        </p:txBody>
      </p:sp>
      <p:sp>
        <p:nvSpPr>
          <p:cNvPr id="5" name="Slide Number Placeholder 5"/>
          <p:cNvSpPr>
            <a:spLocks noGrp="1"/>
          </p:cNvSpPr>
          <p:nvPr>
            <p:ph type="sldNum" sz="quarter" idx="12"/>
          </p:nvPr>
        </p:nvSpPr>
        <p:spPr/>
        <p:txBody>
          <a:bodyPr/>
          <a:lstStyle>
            <a:lvl1pPr>
              <a:defRPr/>
            </a:lvl1pPr>
          </a:lstStyle>
          <a:p>
            <a:pPr>
              <a:defRPr/>
            </a:pPr>
            <a:fld id="{C18A1C5A-9266-4BFC-8FFA-8FFAE3A0E1A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8CF1B1-D081-437C-81C4-67A939734C95}" type="datetime1">
              <a:rPr lang="en-US" smtClean="0"/>
              <a:t>4/7/2013</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Part 1, ver.1.0</a:t>
            </a:r>
            <a:endParaRPr lang="en-US"/>
          </a:p>
        </p:txBody>
      </p:sp>
      <p:sp>
        <p:nvSpPr>
          <p:cNvPr id="4" name="Slide Number Placeholder 5"/>
          <p:cNvSpPr>
            <a:spLocks noGrp="1"/>
          </p:cNvSpPr>
          <p:nvPr>
            <p:ph type="sldNum" sz="quarter" idx="12"/>
          </p:nvPr>
        </p:nvSpPr>
        <p:spPr/>
        <p:txBody>
          <a:bodyPr/>
          <a:lstStyle>
            <a:lvl1pPr>
              <a:defRPr/>
            </a:lvl1pPr>
          </a:lstStyle>
          <a:p>
            <a:pPr>
              <a:defRPr/>
            </a:pPr>
            <a:fld id="{0131AB00-8EDF-4ED5-A7B7-04AD4C0432E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DF79CB-3134-416C-A64F-5281A21B67B0}" type="datetime1">
              <a:rPr lang="en-US" smtClean="0"/>
              <a:t>4/7/2013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Part 1, ver.1.0</a:t>
            </a:r>
            <a:endParaRPr lang="en-US"/>
          </a:p>
        </p:txBody>
      </p:sp>
      <p:sp>
        <p:nvSpPr>
          <p:cNvPr id="7" name="Slide Number Placeholder 5"/>
          <p:cNvSpPr>
            <a:spLocks noGrp="1"/>
          </p:cNvSpPr>
          <p:nvPr>
            <p:ph type="sldNum" sz="quarter" idx="12"/>
          </p:nvPr>
        </p:nvSpPr>
        <p:spPr/>
        <p:txBody>
          <a:bodyPr/>
          <a:lstStyle>
            <a:lvl1pPr>
              <a:defRPr/>
            </a:lvl1pPr>
          </a:lstStyle>
          <a:p>
            <a:pPr>
              <a:defRPr/>
            </a:pPr>
            <a:fld id="{AFBCB00D-5040-4EE8-A5A2-482AD9BCB9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F4D510-94FF-4EB6-AE36-59E61FCA2778}" type="datetime1">
              <a:rPr lang="en-US" smtClean="0"/>
              <a:t>4/7/2013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Part 1, ver.1.0</a:t>
            </a:r>
            <a:endParaRPr lang="en-US"/>
          </a:p>
        </p:txBody>
      </p:sp>
      <p:sp>
        <p:nvSpPr>
          <p:cNvPr id="7" name="Slide Number Placeholder 5"/>
          <p:cNvSpPr>
            <a:spLocks noGrp="1"/>
          </p:cNvSpPr>
          <p:nvPr>
            <p:ph type="sldNum" sz="quarter" idx="12"/>
          </p:nvPr>
        </p:nvSpPr>
        <p:spPr/>
        <p:txBody>
          <a:bodyPr/>
          <a:lstStyle>
            <a:lvl1pPr>
              <a:defRPr/>
            </a:lvl1pPr>
          </a:lstStyle>
          <a:p>
            <a:pPr>
              <a:defRPr/>
            </a:pPr>
            <a:fld id="{43AD9EA9-6E4A-43E7-BC77-59F1A42E12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757F310-CE29-4E64-8C6D-654D67B0E4E9}" type="datetime1">
              <a:rPr lang="en-US" smtClean="0"/>
              <a:t>4/7/2013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Part 1, ver.1.0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400B757-26E5-4ED8-BC78-74CAC91823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package" Target="../embeddings/Microsoft_Office_Excel_Worksheet1.xlsx"/></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810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304800" y="1447800"/>
            <a:ext cx="8534400" cy="4724400"/>
          </a:xfrm>
        </p:spPr>
        <p:txBody>
          <a:bodyPr/>
          <a:lstStyle/>
          <a:p>
            <a:pPr algn="l">
              <a:spcBef>
                <a:spcPct val="0"/>
              </a:spcBef>
              <a:spcAft>
                <a:spcPts val="1800"/>
              </a:spcAft>
            </a:pPr>
            <a:r>
              <a:rPr lang="en-US" sz="5400" b="1" dirty="0" smtClean="0">
                <a:solidFill>
                  <a:schemeClr val="tx1"/>
                </a:solidFill>
              </a:rPr>
              <a:t>Opening Salute</a:t>
            </a:r>
          </a:p>
          <a:p>
            <a:pPr lvl="1" algn="l">
              <a:spcBef>
                <a:spcPct val="0"/>
              </a:spcBef>
              <a:buFont typeface="Arial" pitchFamily="34" charset="0"/>
              <a:buChar char="•"/>
            </a:pPr>
            <a:r>
              <a:rPr lang="en-US" sz="3600" b="1" dirty="0" smtClean="0">
                <a:solidFill>
                  <a:schemeClr val="tx1"/>
                </a:solidFill>
              </a:rPr>
              <a:t> </a:t>
            </a:r>
            <a:r>
              <a:rPr lang="en-US" sz="4800" b="1" dirty="0" smtClean="0">
                <a:solidFill>
                  <a:schemeClr val="tx1"/>
                </a:solidFill>
              </a:rPr>
              <a:t>as usual, Paul presents his </a:t>
            </a:r>
          </a:p>
          <a:p>
            <a:pPr lvl="1" algn="l">
              <a:spcBef>
                <a:spcPct val="0"/>
              </a:spcBef>
              <a:spcAft>
                <a:spcPts val="1800"/>
              </a:spcAft>
            </a:pPr>
            <a:r>
              <a:rPr lang="en-US" sz="4800" b="1" dirty="0" smtClean="0">
                <a:solidFill>
                  <a:schemeClr val="tx1"/>
                </a:solidFill>
              </a:rPr>
              <a:t>     credentials</a:t>
            </a:r>
          </a:p>
          <a:p>
            <a:pPr lvl="1" algn="l">
              <a:spcBef>
                <a:spcPct val="0"/>
              </a:spcBef>
              <a:spcAft>
                <a:spcPts val="1800"/>
              </a:spcAft>
              <a:buFont typeface="Arial" pitchFamily="34" charset="0"/>
              <a:buChar char="•"/>
            </a:pPr>
            <a:r>
              <a:rPr lang="en-US" sz="4800" b="1" dirty="0" smtClean="0">
                <a:solidFill>
                  <a:schemeClr val="tx1"/>
                </a:solidFill>
              </a:rPr>
              <a:t> “Paul, apostle of Christ Jesus”</a:t>
            </a:r>
          </a:p>
          <a:p>
            <a:pPr lvl="1" algn="l">
              <a:spcBef>
                <a:spcPct val="0"/>
              </a:spcBef>
              <a:buFont typeface="Arial" pitchFamily="34" charset="0"/>
              <a:buChar char="•"/>
            </a:pPr>
            <a:r>
              <a:rPr lang="en-US" sz="4800" b="1" dirty="0" smtClean="0">
                <a:solidFill>
                  <a:schemeClr val="tx1"/>
                </a:solidFill>
              </a:rPr>
              <a:t> but which commission?</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1</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304800" y="1295400"/>
            <a:ext cx="8534400" cy="5029200"/>
          </a:xfrm>
        </p:spPr>
        <p:txBody>
          <a:bodyPr/>
          <a:lstStyle/>
          <a:p>
            <a:pPr algn="l">
              <a:spcBef>
                <a:spcPct val="0"/>
              </a:spcBef>
            </a:pPr>
            <a:r>
              <a:rPr lang="en-US" sz="4800" b="1" dirty="0" smtClean="0">
                <a:solidFill>
                  <a:schemeClr val="tx1"/>
                </a:solidFill>
              </a:rPr>
              <a:t> </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10</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
        <p:nvSpPr>
          <p:cNvPr id="3074" name="Title 1"/>
          <p:cNvSpPr>
            <a:spLocks noGrp="1"/>
          </p:cNvSpPr>
          <p:nvPr>
            <p:ph type="ctrTitle"/>
          </p:nvPr>
        </p:nvSpPr>
        <p:spPr>
          <a:xfrm>
            <a:off x="685800" y="381000"/>
            <a:ext cx="7772400" cy="762000"/>
          </a:xfrm>
        </p:spPr>
        <p:txBody>
          <a:bodyPr/>
          <a:lstStyle/>
          <a:p>
            <a:pPr eaLnBrk="1" hangingPunct="1"/>
            <a:r>
              <a:rPr lang="en-US" sz="5400" b="1" dirty="0" smtClean="0">
                <a:solidFill>
                  <a:srgbClr val="00B050"/>
                </a:solidFill>
              </a:rPr>
              <a:t> </a:t>
            </a:r>
          </a:p>
        </p:txBody>
      </p:sp>
      <p:graphicFrame>
        <p:nvGraphicFramePr>
          <p:cNvPr id="8" name="Object 7"/>
          <p:cNvGraphicFramePr>
            <a:graphicFrameLocks noChangeAspect="1"/>
          </p:cNvGraphicFramePr>
          <p:nvPr/>
        </p:nvGraphicFramePr>
        <p:xfrm>
          <a:off x="0" y="652463"/>
          <a:ext cx="9144000" cy="5551487"/>
        </p:xfrm>
        <a:graphic>
          <a:graphicData uri="http://schemas.openxmlformats.org/presentationml/2006/ole">
            <p:oleObj spid="_x0000_s18436" name="Acrobat Document" r:id="rId4" imgW="9600000" imgH="5830114" progId="AcroExch.Document.7">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819400" y="3429000"/>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67200" y="3276600"/>
            <a:ext cx="2133600" cy="990600"/>
          </a:xfrm>
          <a:prstGeom prst="rect">
            <a:avLst/>
          </a:prstGeom>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nvGraphicFramePr>
        <p:xfrm>
          <a:off x="800100" y="512763"/>
          <a:ext cx="7542213" cy="5830887"/>
        </p:xfrm>
        <a:graphic>
          <a:graphicData uri="http://schemas.openxmlformats.org/presentationml/2006/ole">
            <p:oleObj spid="_x0000_s1028" name="Acrobat Document" r:id="rId4" imgW="7542857" imgH="5830114" progId="AcroExch.Document.7">
              <p:embed/>
            </p:oleObj>
          </a:graphicData>
        </a:graphic>
      </p:graphicFrame>
      <p:sp>
        <p:nvSpPr>
          <p:cNvPr id="3075" name="Subtitle 2"/>
          <p:cNvSpPr>
            <a:spLocks noGrp="1"/>
          </p:cNvSpPr>
          <p:nvPr>
            <p:ph type="subTitle" idx="1"/>
          </p:nvPr>
        </p:nvSpPr>
        <p:spPr>
          <a:xfrm>
            <a:off x="304800" y="1295400"/>
            <a:ext cx="8534400" cy="5029200"/>
          </a:xfrm>
        </p:spPr>
        <p:txBody>
          <a:bodyPr/>
          <a:lstStyle/>
          <a:p>
            <a:pPr algn="l">
              <a:spcBef>
                <a:spcPct val="0"/>
              </a:spcBef>
            </a:pPr>
            <a:r>
              <a:rPr lang="en-US" sz="4800" b="1" dirty="0" smtClean="0">
                <a:solidFill>
                  <a:schemeClr val="tx1"/>
                </a:solidFill>
              </a:rPr>
              <a:t> </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11</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cxnSp>
        <p:nvCxnSpPr>
          <p:cNvPr id="14" name="Straight Connector 13"/>
          <p:cNvCxnSpPr/>
          <p:nvPr/>
        </p:nvCxnSpPr>
        <p:spPr>
          <a:xfrm>
            <a:off x="2971800" y="3810000"/>
            <a:ext cx="10668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p:nvCxnSpPr>
        <p:spPr>
          <a:xfrm>
            <a:off x="5105400" y="3581400"/>
            <a:ext cx="10668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a:xfrm>
            <a:off x="4953000" y="3810000"/>
            <a:ext cx="10668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a:xfrm>
            <a:off x="4267200" y="4114800"/>
            <a:ext cx="1066800" cy="0"/>
          </a:xfrm>
          <a:prstGeom prst="line">
            <a:avLst/>
          </a:prstGeom>
        </p:spPr>
        <p:style>
          <a:lnRef idx="2">
            <a:schemeClr val="accent6"/>
          </a:lnRef>
          <a:fillRef idx="0">
            <a:schemeClr val="accent6"/>
          </a:fillRef>
          <a:effectRef idx="1">
            <a:schemeClr val="accent6"/>
          </a:effectRef>
          <a:fontRef idx="minor">
            <a:schemeClr val="tx1"/>
          </a:fontRef>
        </p:style>
      </p:cxnSp>
      <p:sp>
        <p:nvSpPr>
          <p:cNvPr id="3074" name="Title 1"/>
          <p:cNvSpPr>
            <a:spLocks noGrp="1"/>
          </p:cNvSpPr>
          <p:nvPr>
            <p:ph type="ctrTitle"/>
          </p:nvPr>
        </p:nvSpPr>
        <p:spPr>
          <a:xfrm>
            <a:off x="685800" y="381000"/>
            <a:ext cx="7772400" cy="762000"/>
          </a:xfrm>
        </p:spPr>
        <p:txBody>
          <a:bodyPr/>
          <a:lstStyle/>
          <a:p>
            <a:pPr eaLnBrk="1" hangingPunct="1"/>
            <a:r>
              <a:rPr lang="en-US" sz="5400" b="1" dirty="0" smtClean="0">
                <a:solidFill>
                  <a:srgbClr val="00B050"/>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810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228600" y="1295400"/>
            <a:ext cx="8915400" cy="5105400"/>
          </a:xfrm>
        </p:spPr>
        <p:txBody>
          <a:bodyPr/>
          <a:lstStyle/>
          <a:p>
            <a:pPr algn="l">
              <a:spcBef>
                <a:spcPct val="0"/>
              </a:spcBef>
              <a:spcAft>
                <a:spcPts val="1800"/>
              </a:spcAft>
            </a:pPr>
            <a:r>
              <a:rPr lang="en-US" sz="5400" b="1" dirty="0" smtClean="0">
                <a:solidFill>
                  <a:schemeClr val="tx1"/>
                </a:solidFill>
              </a:rPr>
              <a:t>Possible Distribution</a:t>
            </a:r>
          </a:p>
          <a:p>
            <a:pPr algn="l">
              <a:spcBef>
                <a:spcPct val="0"/>
              </a:spcBef>
              <a:buFont typeface="Arial" pitchFamily="34" charset="0"/>
              <a:buChar char="•"/>
            </a:pPr>
            <a:r>
              <a:rPr lang="en-US" sz="4000" b="1" dirty="0" smtClean="0">
                <a:solidFill>
                  <a:schemeClr val="tx1"/>
                </a:solidFill>
              </a:rPr>
              <a:t> </a:t>
            </a:r>
            <a:r>
              <a:rPr lang="en-US" sz="5200" b="1" dirty="0" smtClean="0">
                <a:solidFill>
                  <a:schemeClr val="tx1"/>
                </a:solidFill>
              </a:rPr>
              <a:t>both Eph. &amp; Col. were sent </a:t>
            </a:r>
          </a:p>
          <a:p>
            <a:pPr algn="l">
              <a:spcBef>
                <a:spcPct val="0"/>
              </a:spcBef>
              <a:spcAft>
                <a:spcPts val="1800"/>
              </a:spcAft>
            </a:pPr>
            <a:r>
              <a:rPr lang="en-US" sz="5200" b="1" dirty="0" smtClean="0">
                <a:solidFill>
                  <a:schemeClr val="tx1"/>
                </a:solidFill>
              </a:rPr>
              <a:t>     via Tychicus (concurrently?)</a:t>
            </a:r>
          </a:p>
          <a:p>
            <a:pPr algn="l">
              <a:spcBef>
                <a:spcPct val="0"/>
              </a:spcBef>
              <a:buFont typeface="Arial" pitchFamily="34" charset="0"/>
              <a:buChar char="•"/>
            </a:pPr>
            <a:r>
              <a:rPr lang="en-US" sz="5200" b="1" dirty="0" smtClean="0">
                <a:solidFill>
                  <a:schemeClr val="tx1"/>
                </a:solidFill>
              </a:rPr>
              <a:t> but the Colossians are already </a:t>
            </a:r>
          </a:p>
          <a:p>
            <a:pPr lvl="1" algn="l">
              <a:spcBef>
                <a:spcPct val="0"/>
              </a:spcBef>
            </a:pPr>
            <a:r>
              <a:rPr lang="en-US" sz="4800" b="1" dirty="0" smtClean="0">
                <a:solidFill>
                  <a:schemeClr val="tx1"/>
                </a:solidFill>
              </a:rPr>
              <a:t>  </a:t>
            </a:r>
            <a:r>
              <a:rPr lang="en-US" sz="5200" b="1" dirty="0" smtClean="0">
                <a:solidFill>
                  <a:schemeClr val="tx1"/>
                </a:solidFill>
              </a:rPr>
              <a:t>commended for their faith –</a:t>
            </a:r>
            <a:r>
              <a:rPr lang="en-US" sz="4800" b="1" dirty="0" smtClean="0">
                <a:solidFill>
                  <a:schemeClr val="tx1"/>
                </a:solidFill>
              </a:rPr>
              <a:t> </a:t>
            </a:r>
          </a:p>
          <a:p>
            <a:pPr lvl="1" algn="l">
              <a:spcBef>
                <a:spcPct val="0"/>
              </a:spcBef>
            </a:pPr>
            <a:r>
              <a:rPr lang="en-US" sz="4800" b="1" dirty="0" smtClean="0">
                <a:solidFill>
                  <a:schemeClr val="tx1"/>
                </a:solidFill>
              </a:rPr>
              <a:t>                                </a:t>
            </a:r>
            <a:r>
              <a:rPr lang="en-US" sz="5200" b="1" dirty="0" smtClean="0">
                <a:solidFill>
                  <a:schemeClr val="tx1"/>
                </a:solidFill>
              </a:rPr>
              <a:t>Col.1:4-8; 2:5</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12</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810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381000" y="1219200"/>
            <a:ext cx="8534400" cy="5410200"/>
          </a:xfrm>
        </p:spPr>
        <p:txBody>
          <a:bodyPr/>
          <a:lstStyle/>
          <a:p>
            <a:pPr algn="l">
              <a:spcBef>
                <a:spcPct val="0"/>
              </a:spcBef>
              <a:spcAft>
                <a:spcPts val="1200"/>
              </a:spcAft>
            </a:pPr>
            <a:r>
              <a:rPr lang="en-US" sz="5400" b="1" dirty="0" smtClean="0">
                <a:solidFill>
                  <a:schemeClr val="tx1"/>
                </a:solidFill>
              </a:rPr>
              <a:t>Opening Salute</a:t>
            </a:r>
          </a:p>
          <a:p>
            <a:pPr algn="l">
              <a:spcBef>
                <a:spcPct val="0"/>
              </a:spcBef>
              <a:spcAft>
                <a:spcPts val="1200"/>
              </a:spcAft>
              <a:buFont typeface="Arial" pitchFamily="34" charset="0"/>
              <a:buChar char="•"/>
            </a:pPr>
            <a:r>
              <a:rPr lang="en-US" sz="4000" b="1" dirty="0" smtClean="0">
                <a:solidFill>
                  <a:schemeClr val="tx1"/>
                </a:solidFill>
              </a:rPr>
              <a:t> </a:t>
            </a:r>
            <a:r>
              <a:rPr lang="en-US" sz="5200" b="1" dirty="0" smtClean="0">
                <a:solidFill>
                  <a:schemeClr val="tx1"/>
                </a:solidFill>
              </a:rPr>
              <a:t>“FROM” part of Paul’s letters</a:t>
            </a:r>
          </a:p>
          <a:p>
            <a:pPr lvl="1" algn="l">
              <a:spcBef>
                <a:spcPct val="0"/>
              </a:spcBef>
              <a:buFont typeface="Wingdings" pitchFamily="2" charset="2"/>
              <a:buChar char="§"/>
            </a:pPr>
            <a:r>
              <a:rPr lang="en-US" sz="4800" b="1" dirty="0" smtClean="0">
                <a:solidFill>
                  <a:schemeClr val="tx1"/>
                </a:solidFill>
              </a:rPr>
              <a:t> </a:t>
            </a:r>
            <a:r>
              <a:rPr lang="en-US" sz="4800" b="1" dirty="0" smtClean="0">
                <a:solidFill>
                  <a:srgbClr val="FF0000"/>
                </a:solidFill>
              </a:rPr>
              <a:t>Paul alone </a:t>
            </a:r>
            <a:r>
              <a:rPr lang="en-US" sz="4800" b="1" dirty="0" smtClean="0">
                <a:solidFill>
                  <a:schemeClr val="tx1"/>
                </a:solidFill>
              </a:rPr>
              <a:t>– </a:t>
            </a:r>
            <a:r>
              <a:rPr lang="en-US" sz="4800" b="1" dirty="0" smtClean="0">
                <a:solidFill>
                  <a:srgbClr val="C00000"/>
                </a:solidFill>
              </a:rPr>
              <a:t>Rom.</a:t>
            </a:r>
            <a:r>
              <a:rPr lang="en-US" sz="4800" b="1" dirty="0" smtClean="0">
                <a:solidFill>
                  <a:schemeClr val="tx1"/>
                </a:solidFill>
              </a:rPr>
              <a:t>, </a:t>
            </a:r>
            <a:r>
              <a:rPr lang="en-US" sz="4800" b="1" dirty="0" smtClean="0">
                <a:solidFill>
                  <a:srgbClr val="0070C0"/>
                </a:solidFill>
              </a:rPr>
              <a:t>Eph.</a:t>
            </a:r>
            <a:r>
              <a:rPr lang="en-US" sz="4800" b="1" dirty="0" smtClean="0">
                <a:solidFill>
                  <a:schemeClr val="tx1"/>
                </a:solidFill>
              </a:rPr>
              <a:t>, </a:t>
            </a:r>
            <a:r>
              <a:rPr lang="en-US" sz="4800" i="1" dirty="0" smtClean="0">
                <a:solidFill>
                  <a:schemeClr val="tx1"/>
                </a:solidFill>
              </a:rPr>
              <a:t>1 Ti.,</a:t>
            </a:r>
          </a:p>
          <a:p>
            <a:pPr lvl="1" algn="l">
              <a:spcBef>
                <a:spcPct val="0"/>
              </a:spcBef>
            </a:pPr>
            <a:r>
              <a:rPr lang="en-US" sz="4800" i="1" dirty="0" smtClean="0">
                <a:solidFill>
                  <a:schemeClr val="tx1"/>
                </a:solidFill>
              </a:rPr>
              <a:t>                              2 Ti., Ti.</a:t>
            </a:r>
          </a:p>
          <a:p>
            <a:pPr lvl="1" algn="l">
              <a:spcBef>
                <a:spcPct val="0"/>
              </a:spcBef>
              <a:buFont typeface="Wingdings" pitchFamily="2" charset="2"/>
              <a:buChar char="§"/>
            </a:pPr>
            <a:r>
              <a:rPr lang="en-US" sz="4800" b="1" dirty="0" smtClean="0">
                <a:solidFill>
                  <a:schemeClr val="tx1"/>
                </a:solidFill>
              </a:rPr>
              <a:t> Paul, Sosthenes – 1 Cor.</a:t>
            </a:r>
          </a:p>
          <a:p>
            <a:pPr lvl="1" algn="l">
              <a:spcBef>
                <a:spcPct val="0"/>
              </a:spcBef>
              <a:buFont typeface="Wingdings" pitchFamily="2" charset="2"/>
              <a:buChar char="§"/>
            </a:pPr>
            <a:r>
              <a:rPr lang="en-US" sz="4800" b="1" dirty="0" smtClean="0">
                <a:solidFill>
                  <a:schemeClr val="tx1"/>
                </a:solidFill>
              </a:rPr>
              <a:t> Paul, Timothy – 2 Cor., Phi., </a:t>
            </a:r>
          </a:p>
          <a:p>
            <a:pPr lvl="1" algn="l">
              <a:spcBef>
                <a:spcPct val="0"/>
              </a:spcBef>
            </a:pPr>
            <a:r>
              <a:rPr lang="en-US" sz="4800" b="1" dirty="0" smtClean="0">
                <a:solidFill>
                  <a:schemeClr val="tx1"/>
                </a:solidFill>
              </a:rPr>
              <a:t>                                     Col., Phm</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13</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810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381000" y="1447800"/>
            <a:ext cx="8534400" cy="5410200"/>
          </a:xfrm>
        </p:spPr>
        <p:txBody>
          <a:bodyPr/>
          <a:lstStyle/>
          <a:p>
            <a:pPr algn="l">
              <a:spcBef>
                <a:spcPct val="0"/>
              </a:spcBef>
              <a:spcAft>
                <a:spcPts val="1800"/>
              </a:spcAft>
            </a:pPr>
            <a:r>
              <a:rPr lang="en-US" sz="5400" b="1" dirty="0" smtClean="0">
                <a:solidFill>
                  <a:schemeClr val="tx1"/>
                </a:solidFill>
              </a:rPr>
              <a:t>Opening Salute</a:t>
            </a:r>
          </a:p>
          <a:p>
            <a:pPr algn="l">
              <a:spcBef>
                <a:spcPct val="0"/>
              </a:spcBef>
              <a:spcAft>
                <a:spcPts val="1800"/>
              </a:spcAft>
              <a:buFont typeface="Arial" pitchFamily="34" charset="0"/>
              <a:buChar char="•"/>
            </a:pPr>
            <a:r>
              <a:rPr lang="en-US" sz="4000" b="1" dirty="0" smtClean="0">
                <a:solidFill>
                  <a:schemeClr val="tx1"/>
                </a:solidFill>
              </a:rPr>
              <a:t> </a:t>
            </a:r>
            <a:r>
              <a:rPr lang="en-US" sz="5200" b="1" dirty="0" smtClean="0">
                <a:solidFill>
                  <a:schemeClr val="tx1"/>
                </a:solidFill>
              </a:rPr>
              <a:t>“FROM” part of Paul’s letters</a:t>
            </a:r>
          </a:p>
          <a:p>
            <a:pPr lvl="1" algn="l">
              <a:spcBef>
                <a:spcPct val="0"/>
              </a:spcBef>
              <a:spcAft>
                <a:spcPts val="1800"/>
              </a:spcAft>
              <a:buFont typeface="Wingdings" pitchFamily="2" charset="2"/>
              <a:buChar char="§"/>
            </a:pPr>
            <a:r>
              <a:rPr lang="en-US" sz="4800" b="1" dirty="0" smtClean="0">
                <a:solidFill>
                  <a:schemeClr val="tx1"/>
                </a:solidFill>
              </a:rPr>
              <a:t> Paul, all the brothers – Gal.</a:t>
            </a:r>
          </a:p>
          <a:p>
            <a:pPr lvl="1" algn="l">
              <a:spcBef>
                <a:spcPct val="0"/>
              </a:spcBef>
              <a:buFont typeface="Wingdings" pitchFamily="2" charset="2"/>
              <a:buChar char="§"/>
            </a:pPr>
            <a:r>
              <a:rPr lang="en-US" sz="4800" b="1" dirty="0" smtClean="0">
                <a:solidFill>
                  <a:schemeClr val="tx1"/>
                </a:solidFill>
              </a:rPr>
              <a:t> Paul, Silvanus, Timothy – </a:t>
            </a:r>
          </a:p>
          <a:p>
            <a:pPr lvl="1" algn="l">
              <a:spcBef>
                <a:spcPct val="0"/>
              </a:spcBef>
            </a:pPr>
            <a:r>
              <a:rPr lang="en-US" sz="4800" b="1" dirty="0" smtClean="0">
                <a:solidFill>
                  <a:schemeClr val="tx1"/>
                </a:solidFill>
              </a:rPr>
              <a:t>                               1 &amp; 2 Thess.</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14</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810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304800" y="1447800"/>
            <a:ext cx="8534400" cy="4724400"/>
          </a:xfrm>
        </p:spPr>
        <p:txBody>
          <a:bodyPr/>
          <a:lstStyle/>
          <a:p>
            <a:pPr algn="l">
              <a:spcBef>
                <a:spcPct val="0"/>
              </a:spcBef>
            </a:pPr>
            <a:r>
              <a:rPr lang="en-US" sz="5400" b="1" dirty="0" smtClean="0">
                <a:solidFill>
                  <a:schemeClr val="tx1"/>
                </a:solidFill>
              </a:rPr>
              <a:t>Opening Salute </a:t>
            </a:r>
            <a:r>
              <a:rPr lang="en-US" sz="4000" b="1" dirty="0" smtClean="0">
                <a:solidFill>
                  <a:schemeClr val="tx1"/>
                </a:solidFill>
              </a:rPr>
              <a:t>(stands apart)</a:t>
            </a:r>
          </a:p>
          <a:p>
            <a:pPr algn="l">
              <a:spcBef>
                <a:spcPct val="0"/>
              </a:spcBef>
            </a:pPr>
            <a:endParaRPr lang="en-US" sz="2000" b="1" dirty="0" smtClean="0">
              <a:solidFill>
                <a:schemeClr val="tx1"/>
              </a:solidFill>
            </a:endParaRPr>
          </a:p>
          <a:p>
            <a:pPr lvl="1" algn="l">
              <a:spcBef>
                <a:spcPct val="0"/>
              </a:spcBef>
              <a:buFont typeface="Arial" pitchFamily="34" charset="0"/>
              <a:buChar char="•"/>
            </a:pPr>
            <a:r>
              <a:rPr lang="en-US" sz="3600" b="1" dirty="0" smtClean="0">
                <a:solidFill>
                  <a:schemeClr val="tx1"/>
                </a:solidFill>
              </a:rPr>
              <a:t> </a:t>
            </a:r>
            <a:r>
              <a:rPr lang="en-US" sz="4800" b="1" dirty="0" smtClean="0">
                <a:solidFill>
                  <a:schemeClr val="tx1"/>
                </a:solidFill>
              </a:rPr>
              <a:t>1:1 “to the Holy </a:t>
            </a:r>
            <a:r>
              <a:rPr lang="en-US" sz="4800" b="1" i="1" dirty="0" smtClean="0">
                <a:solidFill>
                  <a:schemeClr val="tx1"/>
                </a:solidFill>
              </a:rPr>
              <a:t>Ones</a:t>
            </a:r>
            <a:r>
              <a:rPr lang="en-US" sz="4800" b="1" dirty="0" smtClean="0">
                <a:solidFill>
                  <a:schemeClr val="tx1"/>
                </a:solidFill>
              </a:rPr>
              <a:t> who are </a:t>
            </a:r>
            <a:r>
              <a:rPr lang="en-US" sz="4800" b="1" strike="sngStrike" dirty="0" smtClean="0">
                <a:solidFill>
                  <a:schemeClr val="tx1"/>
                </a:solidFill>
              </a:rPr>
              <a:t>[at Ephesus],</a:t>
            </a:r>
            <a:r>
              <a:rPr lang="en-US" sz="4800" b="1" dirty="0" smtClean="0">
                <a:solidFill>
                  <a:schemeClr val="tx1"/>
                </a:solidFill>
              </a:rPr>
              <a:t> even </a:t>
            </a:r>
            <a:r>
              <a:rPr lang="en-US" sz="4800" b="1" dirty="0" smtClean="0">
                <a:solidFill>
                  <a:srgbClr val="FF0000"/>
                </a:solidFill>
              </a:rPr>
              <a:t>faithful</a:t>
            </a:r>
            <a:r>
              <a:rPr lang="en-US" sz="4800" b="1" dirty="0" smtClean="0">
                <a:solidFill>
                  <a:schemeClr val="tx1"/>
                </a:solidFill>
              </a:rPr>
              <a:t> in Christ Jesus”</a:t>
            </a:r>
          </a:p>
          <a:p>
            <a:pPr lvl="1" algn="l">
              <a:spcBef>
                <a:spcPct val="0"/>
              </a:spcBef>
            </a:pPr>
            <a:endParaRPr lang="en-US" sz="2000" b="1" dirty="0" smtClean="0">
              <a:solidFill>
                <a:schemeClr val="tx1"/>
              </a:solidFill>
            </a:endParaRPr>
          </a:p>
          <a:p>
            <a:pPr lvl="1" algn="l">
              <a:spcBef>
                <a:spcPct val="0"/>
              </a:spcBef>
              <a:buFont typeface="Arial" pitchFamily="34" charset="0"/>
              <a:buChar char="•"/>
            </a:pPr>
            <a:r>
              <a:rPr lang="en-US" sz="4800" b="1" dirty="0" smtClean="0">
                <a:solidFill>
                  <a:schemeClr val="tx1"/>
                </a:solidFill>
              </a:rPr>
              <a:t> Why this emphasis?</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15</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810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304800" y="1447800"/>
            <a:ext cx="8534400" cy="4724400"/>
          </a:xfrm>
        </p:spPr>
        <p:txBody>
          <a:bodyPr/>
          <a:lstStyle/>
          <a:p>
            <a:pPr algn="l">
              <a:spcBef>
                <a:spcPct val="0"/>
              </a:spcBef>
            </a:pPr>
            <a:r>
              <a:rPr lang="en-US" sz="5400" b="1" dirty="0" smtClean="0">
                <a:solidFill>
                  <a:schemeClr val="tx1"/>
                </a:solidFill>
              </a:rPr>
              <a:t>Opening Greeting </a:t>
            </a:r>
            <a:r>
              <a:rPr lang="en-US" sz="4000" b="1" dirty="0" smtClean="0">
                <a:solidFill>
                  <a:schemeClr val="tx1"/>
                </a:solidFill>
              </a:rPr>
              <a:t>(stands apart)</a:t>
            </a:r>
          </a:p>
          <a:p>
            <a:pPr algn="l">
              <a:spcBef>
                <a:spcPct val="0"/>
              </a:spcBef>
            </a:pPr>
            <a:endParaRPr lang="en-US" sz="2000" b="1" dirty="0" smtClean="0">
              <a:solidFill>
                <a:schemeClr val="tx1"/>
              </a:solidFill>
            </a:endParaRPr>
          </a:p>
          <a:p>
            <a:pPr lvl="1" algn="l">
              <a:spcBef>
                <a:spcPct val="0"/>
              </a:spcBef>
              <a:buFont typeface="Arial" pitchFamily="34" charset="0"/>
              <a:buChar char="•"/>
            </a:pPr>
            <a:r>
              <a:rPr lang="en-US" sz="3600" b="1" dirty="0" smtClean="0">
                <a:solidFill>
                  <a:schemeClr val="tx1"/>
                </a:solidFill>
              </a:rPr>
              <a:t> </a:t>
            </a:r>
            <a:r>
              <a:rPr lang="en-US" sz="4800" b="1" dirty="0" smtClean="0">
                <a:solidFill>
                  <a:schemeClr val="tx1"/>
                </a:solidFill>
              </a:rPr>
              <a:t>But isn’t Love more important</a:t>
            </a:r>
          </a:p>
          <a:p>
            <a:pPr lvl="1" algn="l">
              <a:spcBef>
                <a:spcPct val="0"/>
              </a:spcBef>
            </a:pPr>
            <a:r>
              <a:rPr lang="en-US" sz="4800" b="1" dirty="0" smtClean="0">
                <a:solidFill>
                  <a:schemeClr val="tx1"/>
                </a:solidFill>
              </a:rPr>
              <a:t>    than </a:t>
            </a:r>
            <a:r>
              <a:rPr lang="en-US" sz="4800" b="1" dirty="0" smtClean="0">
                <a:solidFill>
                  <a:srgbClr val="FF0000"/>
                </a:solidFill>
              </a:rPr>
              <a:t>Faith</a:t>
            </a:r>
            <a:r>
              <a:rPr lang="en-US" sz="4800" b="1" dirty="0" smtClean="0">
                <a:solidFill>
                  <a:schemeClr val="tx1"/>
                </a:solidFill>
              </a:rPr>
              <a:t>(-</a:t>
            </a:r>
            <a:r>
              <a:rPr lang="en-US" sz="4800" b="1" dirty="0" err="1" smtClean="0">
                <a:solidFill>
                  <a:srgbClr val="FF0000"/>
                </a:solidFill>
              </a:rPr>
              <a:t>ful</a:t>
            </a:r>
            <a:r>
              <a:rPr lang="en-US" sz="4800" b="1" dirty="0" err="1" smtClean="0">
                <a:solidFill>
                  <a:schemeClr val="tx1"/>
                </a:solidFill>
              </a:rPr>
              <a:t>ness</a:t>
            </a:r>
            <a:r>
              <a:rPr lang="en-US" sz="4800" b="1" dirty="0" smtClean="0">
                <a:solidFill>
                  <a:schemeClr val="tx1"/>
                </a:solidFill>
              </a:rPr>
              <a:t>)?</a:t>
            </a:r>
          </a:p>
          <a:p>
            <a:pPr lvl="1" algn="l">
              <a:spcBef>
                <a:spcPct val="0"/>
              </a:spcBef>
            </a:pPr>
            <a:endParaRPr lang="en-US" sz="1400" b="1" dirty="0" smtClean="0">
              <a:solidFill>
                <a:schemeClr val="tx1"/>
              </a:solidFill>
            </a:endParaRPr>
          </a:p>
          <a:p>
            <a:pPr lvl="1" algn="l">
              <a:spcBef>
                <a:spcPct val="0"/>
              </a:spcBef>
              <a:buFont typeface="Arial" pitchFamily="34" charset="0"/>
              <a:buChar char="•"/>
            </a:pPr>
            <a:r>
              <a:rPr lang="en-US" sz="4800" b="1" dirty="0" smtClean="0">
                <a:solidFill>
                  <a:schemeClr val="tx1"/>
                </a:solidFill>
              </a:rPr>
              <a:t> Even Love is said to ‘believe’</a:t>
            </a:r>
          </a:p>
          <a:p>
            <a:pPr lvl="1" algn="l">
              <a:spcBef>
                <a:spcPct val="0"/>
              </a:spcBef>
            </a:pPr>
            <a:r>
              <a:rPr lang="en-US" sz="4800" b="1" dirty="0" smtClean="0">
                <a:solidFill>
                  <a:schemeClr val="tx1"/>
                </a:solidFill>
              </a:rPr>
              <a:t>    and ‘hope’</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16</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810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304800" y="1295400"/>
            <a:ext cx="8534400" cy="4724400"/>
          </a:xfrm>
        </p:spPr>
        <p:txBody>
          <a:bodyPr/>
          <a:lstStyle/>
          <a:p>
            <a:pPr algn="l">
              <a:spcBef>
                <a:spcPct val="0"/>
              </a:spcBef>
            </a:pPr>
            <a:r>
              <a:rPr lang="en-US" sz="5400" b="1" dirty="0" smtClean="0">
                <a:solidFill>
                  <a:schemeClr val="tx1"/>
                </a:solidFill>
              </a:rPr>
              <a:t>Opening Greeting </a:t>
            </a:r>
            <a:r>
              <a:rPr lang="en-US" sz="4000" b="1" dirty="0" smtClean="0">
                <a:solidFill>
                  <a:schemeClr val="tx1"/>
                </a:solidFill>
              </a:rPr>
              <a:t>(stands apart)</a:t>
            </a:r>
          </a:p>
          <a:p>
            <a:pPr algn="l">
              <a:spcBef>
                <a:spcPct val="0"/>
              </a:spcBef>
            </a:pPr>
            <a:endParaRPr lang="en-US" sz="2000" b="1" dirty="0" smtClean="0">
              <a:solidFill>
                <a:schemeClr val="tx1"/>
              </a:solidFill>
            </a:endParaRPr>
          </a:p>
          <a:p>
            <a:pPr lvl="1" algn="l">
              <a:spcBef>
                <a:spcPct val="0"/>
              </a:spcBef>
              <a:buFont typeface="Arial" pitchFamily="34" charset="0"/>
              <a:buChar char="•"/>
            </a:pPr>
            <a:r>
              <a:rPr lang="en-US" sz="3600" b="1" dirty="0" smtClean="0">
                <a:solidFill>
                  <a:schemeClr val="tx1"/>
                </a:solidFill>
              </a:rPr>
              <a:t> </a:t>
            </a:r>
            <a:r>
              <a:rPr lang="en-US" sz="4800" b="1" dirty="0" smtClean="0">
                <a:solidFill>
                  <a:schemeClr val="tx1"/>
                </a:solidFill>
              </a:rPr>
              <a:t>Some texts emphasize love</a:t>
            </a:r>
          </a:p>
          <a:p>
            <a:pPr lvl="1" algn="l">
              <a:spcBef>
                <a:spcPct val="0"/>
              </a:spcBef>
            </a:pPr>
            <a:endParaRPr lang="en-US" sz="1400" b="1" dirty="0" smtClean="0">
              <a:solidFill>
                <a:schemeClr val="tx1"/>
              </a:solidFill>
            </a:endParaRPr>
          </a:p>
          <a:p>
            <a:pPr lvl="1" algn="l">
              <a:spcBef>
                <a:spcPct val="0"/>
              </a:spcBef>
              <a:buFont typeface="Arial" pitchFamily="34" charset="0"/>
              <a:buChar char="•"/>
            </a:pPr>
            <a:r>
              <a:rPr lang="en-US" sz="4800" b="1" dirty="0" smtClean="0">
                <a:solidFill>
                  <a:schemeClr val="tx1"/>
                </a:solidFill>
              </a:rPr>
              <a:t> Other texts teach a synergy </a:t>
            </a:r>
          </a:p>
          <a:p>
            <a:pPr lvl="1" algn="l">
              <a:spcBef>
                <a:spcPct val="0"/>
              </a:spcBef>
              <a:spcAft>
                <a:spcPts val="1800"/>
              </a:spcAft>
            </a:pPr>
            <a:r>
              <a:rPr lang="en-US" sz="4800" b="1" dirty="0" smtClean="0">
                <a:solidFill>
                  <a:schemeClr val="tx1"/>
                </a:solidFill>
              </a:rPr>
              <a:t>      of faith, hope and love</a:t>
            </a:r>
          </a:p>
          <a:p>
            <a:pPr lvl="1" algn="l">
              <a:spcBef>
                <a:spcPct val="0"/>
              </a:spcBef>
              <a:buFont typeface="Arial" pitchFamily="34" charset="0"/>
              <a:buChar char="•"/>
            </a:pPr>
            <a:r>
              <a:rPr lang="en-US" sz="4800" b="1" dirty="0" smtClean="0">
                <a:solidFill>
                  <a:schemeClr val="tx1"/>
                </a:solidFill>
              </a:rPr>
              <a:t> greetings of Eph.-Col. </a:t>
            </a:r>
          </a:p>
          <a:p>
            <a:pPr lvl="1" algn="l">
              <a:spcBef>
                <a:spcPct val="0"/>
              </a:spcBef>
            </a:pPr>
            <a:r>
              <a:rPr lang="en-US" sz="4800" b="1" dirty="0" smtClean="0">
                <a:solidFill>
                  <a:schemeClr val="tx1"/>
                </a:solidFill>
              </a:rPr>
              <a:t>      highlight being faithful</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17</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810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304800" y="1295400"/>
            <a:ext cx="8534400" cy="5334000"/>
          </a:xfrm>
        </p:spPr>
        <p:txBody>
          <a:bodyPr/>
          <a:lstStyle/>
          <a:p>
            <a:pPr algn="l">
              <a:spcBef>
                <a:spcPct val="0"/>
              </a:spcBef>
            </a:pPr>
            <a:r>
              <a:rPr lang="en-US" sz="5400" b="1" dirty="0" smtClean="0">
                <a:solidFill>
                  <a:schemeClr val="tx1"/>
                </a:solidFill>
              </a:rPr>
              <a:t>Types of Emphasis:</a:t>
            </a:r>
            <a:endParaRPr lang="en-US" sz="4000" b="1" dirty="0" smtClean="0">
              <a:solidFill>
                <a:schemeClr val="tx1"/>
              </a:solidFill>
            </a:endParaRPr>
          </a:p>
          <a:p>
            <a:pPr algn="l">
              <a:spcBef>
                <a:spcPct val="0"/>
              </a:spcBef>
            </a:pPr>
            <a:endParaRPr lang="en-US" sz="1000" b="1" dirty="0" smtClean="0">
              <a:solidFill>
                <a:schemeClr val="tx1"/>
              </a:solidFill>
            </a:endParaRPr>
          </a:p>
          <a:p>
            <a:pPr lvl="1" algn="l">
              <a:spcBef>
                <a:spcPct val="0"/>
              </a:spcBef>
              <a:buFont typeface="Arial" pitchFamily="34" charset="0"/>
              <a:buChar char="•"/>
            </a:pPr>
            <a:r>
              <a:rPr lang="en-US" sz="3600" b="1" dirty="0" smtClean="0">
                <a:solidFill>
                  <a:schemeClr val="tx1"/>
                </a:solidFill>
              </a:rPr>
              <a:t> </a:t>
            </a:r>
            <a:r>
              <a:rPr lang="en-US" sz="4800" b="1" dirty="0" smtClean="0">
                <a:solidFill>
                  <a:schemeClr val="tx1"/>
                </a:solidFill>
              </a:rPr>
              <a:t>concentrated</a:t>
            </a:r>
          </a:p>
          <a:p>
            <a:pPr lvl="1" algn="l">
              <a:spcBef>
                <a:spcPct val="0"/>
              </a:spcBef>
              <a:buFont typeface="Arial" pitchFamily="34" charset="0"/>
              <a:buChar char="•"/>
            </a:pPr>
            <a:r>
              <a:rPr lang="en-US" sz="4800" b="1" dirty="0" smtClean="0">
                <a:solidFill>
                  <a:schemeClr val="tx1"/>
                </a:solidFill>
              </a:rPr>
              <a:t> contextual (structural)</a:t>
            </a:r>
          </a:p>
          <a:p>
            <a:pPr lvl="1" algn="l">
              <a:spcBef>
                <a:spcPct val="0"/>
              </a:spcBef>
              <a:buFont typeface="Arial" pitchFamily="34" charset="0"/>
              <a:buChar char="•"/>
            </a:pPr>
            <a:r>
              <a:rPr lang="en-US" sz="4800" b="1" dirty="0" smtClean="0">
                <a:solidFill>
                  <a:schemeClr val="tx1"/>
                </a:solidFill>
              </a:rPr>
              <a:t> emphatic verbiage</a:t>
            </a:r>
          </a:p>
          <a:p>
            <a:pPr lvl="1" algn="l">
              <a:spcBef>
                <a:spcPct val="0"/>
              </a:spcBef>
              <a:buFont typeface="Arial" pitchFamily="34" charset="0"/>
              <a:buChar char="•"/>
            </a:pPr>
            <a:r>
              <a:rPr lang="en-US" sz="4800" b="1" dirty="0" smtClean="0">
                <a:solidFill>
                  <a:schemeClr val="tx1"/>
                </a:solidFill>
              </a:rPr>
              <a:t> word order</a:t>
            </a:r>
          </a:p>
          <a:p>
            <a:pPr lvl="1" algn="l">
              <a:spcBef>
                <a:spcPct val="0"/>
              </a:spcBef>
              <a:buFont typeface="Arial" pitchFamily="34" charset="0"/>
              <a:buChar char="•"/>
            </a:pPr>
            <a:r>
              <a:rPr lang="en-US" sz="4800" b="1" dirty="0" smtClean="0">
                <a:solidFill>
                  <a:schemeClr val="tx1"/>
                </a:solidFill>
              </a:rPr>
              <a:t> word frequency</a:t>
            </a:r>
          </a:p>
          <a:p>
            <a:pPr lvl="1" algn="l">
              <a:spcBef>
                <a:spcPct val="0"/>
              </a:spcBef>
              <a:buFont typeface="Arial" pitchFamily="34" charset="0"/>
              <a:buChar char="•"/>
            </a:pPr>
            <a:r>
              <a:rPr lang="en-US" sz="4800" b="1" dirty="0" smtClean="0">
                <a:solidFill>
                  <a:schemeClr val="tx1"/>
                </a:solidFill>
              </a:rPr>
              <a:t> word infrequency</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18</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810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304800" y="1447800"/>
            <a:ext cx="8534400" cy="4724400"/>
          </a:xfrm>
        </p:spPr>
        <p:txBody>
          <a:bodyPr/>
          <a:lstStyle/>
          <a:p>
            <a:pPr algn="l">
              <a:spcBef>
                <a:spcPct val="0"/>
              </a:spcBef>
            </a:pPr>
            <a:r>
              <a:rPr lang="en-US" sz="5400" b="1" dirty="0" smtClean="0">
                <a:solidFill>
                  <a:schemeClr val="tx1"/>
                </a:solidFill>
              </a:rPr>
              <a:t>Word Order Emphasis -</a:t>
            </a:r>
            <a:endParaRPr lang="en-US" sz="4000" b="1" dirty="0" smtClean="0">
              <a:solidFill>
                <a:schemeClr val="tx1"/>
              </a:solidFill>
            </a:endParaRPr>
          </a:p>
          <a:p>
            <a:pPr algn="l">
              <a:spcBef>
                <a:spcPct val="0"/>
              </a:spcBef>
            </a:pPr>
            <a:endParaRPr lang="en-US" sz="2000" b="1" dirty="0" smtClean="0">
              <a:solidFill>
                <a:schemeClr val="tx1"/>
              </a:solidFill>
            </a:endParaRPr>
          </a:p>
          <a:p>
            <a:pPr lvl="1" algn="l">
              <a:spcBef>
                <a:spcPct val="0"/>
              </a:spcBef>
              <a:buFont typeface="Arial" pitchFamily="34" charset="0"/>
              <a:buChar char="•"/>
            </a:pPr>
            <a:r>
              <a:rPr lang="en-US" sz="3600" b="1" dirty="0" smtClean="0">
                <a:solidFill>
                  <a:schemeClr val="tx1"/>
                </a:solidFill>
              </a:rPr>
              <a:t> </a:t>
            </a:r>
            <a:r>
              <a:rPr lang="en-US" sz="4800" b="1" dirty="0" smtClean="0">
                <a:solidFill>
                  <a:schemeClr val="tx1"/>
                </a:solidFill>
              </a:rPr>
              <a:t>the earlier in the sentence a </a:t>
            </a:r>
          </a:p>
          <a:p>
            <a:pPr lvl="1" algn="l">
              <a:spcBef>
                <a:spcPct val="0"/>
              </a:spcBef>
            </a:pPr>
            <a:r>
              <a:rPr lang="en-US" sz="4800" b="1" dirty="0" smtClean="0">
                <a:solidFill>
                  <a:schemeClr val="tx1"/>
                </a:solidFill>
              </a:rPr>
              <a:t>    Greek word appears, the</a:t>
            </a:r>
          </a:p>
          <a:p>
            <a:pPr lvl="1" algn="l">
              <a:spcBef>
                <a:spcPct val="0"/>
              </a:spcBef>
            </a:pPr>
            <a:r>
              <a:rPr lang="en-US" sz="4800" b="1" dirty="0" smtClean="0">
                <a:solidFill>
                  <a:schemeClr val="tx1"/>
                </a:solidFill>
              </a:rPr>
              <a:t>    greater its emphasis</a:t>
            </a:r>
          </a:p>
          <a:p>
            <a:pPr lvl="1" algn="l">
              <a:spcBef>
                <a:spcPct val="0"/>
              </a:spcBef>
            </a:pPr>
            <a:endParaRPr lang="en-US" sz="1400" b="1" dirty="0" smtClean="0">
              <a:solidFill>
                <a:schemeClr val="tx1"/>
              </a:solidFill>
            </a:endParaRPr>
          </a:p>
          <a:p>
            <a:pPr lvl="1" algn="l">
              <a:spcBef>
                <a:spcPct val="0"/>
              </a:spcBef>
              <a:buFont typeface="Arial" pitchFamily="34" charset="0"/>
              <a:buChar char="•"/>
            </a:pPr>
            <a:r>
              <a:rPr lang="en-US" sz="4800" b="1" dirty="0" smtClean="0">
                <a:solidFill>
                  <a:schemeClr val="tx1"/>
                </a:solidFill>
              </a:rPr>
              <a:t> Example at Joh.1:1</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19</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810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304800" y="1447800"/>
            <a:ext cx="8534400" cy="4724400"/>
          </a:xfrm>
        </p:spPr>
        <p:txBody>
          <a:bodyPr/>
          <a:lstStyle/>
          <a:p>
            <a:pPr algn="l">
              <a:spcBef>
                <a:spcPct val="0"/>
              </a:spcBef>
              <a:spcAft>
                <a:spcPts val="1800"/>
              </a:spcAft>
            </a:pPr>
            <a:r>
              <a:rPr lang="en-US" sz="5400" b="1" dirty="0" smtClean="0">
                <a:solidFill>
                  <a:schemeClr val="tx1"/>
                </a:solidFill>
              </a:rPr>
              <a:t>Which commission?</a:t>
            </a:r>
          </a:p>
          <a:p>
            <a:pPr lvl="1" algn="l">
              <a:spcBef>
                <a:spcPct val="0"/>
              </a:spcBef>
              <a:spcAft>
                <a:spcPts val="1800"/>
              </a:spcAft>
              <a:buFont typeface="Arial" pitchFamily="34" charset="0"/>
              <a:buChar char="•"/>
            </a:pPr>
            <a:r>
              <a:rPr lang="en-US" sz="3600" b="1" dirty="0" smtClean="0">
                <a:solidFill>
                  <a:schemeClr val="tx1"/>
                </a:solidFill>
              </a:rPr>
              <a:t> </a:t>
            </a:r>
            <a:r>
              <a:rPr lang="en-US" sz="4800" b="1" dirty="0" smtClean="0">
                <a:solidFill>
                  <a:schemeClr val="tx1"/>
                </a:solidFill>
              </a:rPr>
              <a:t>Acts 9?</a:t>
            </a:r>
          </a:p>
          <a:p>
            <a:pPr lvl="1" algn="l">
              <a:spcBef>
                <a:spcPct val="0"/>
              </a:spcBef>
              <a:spcAft>
                <a:spcPts val="0"/>
              </a:spcAft>
              <a:buFont typeface="Arial" pitchFamily="34" charset="0"/>
              <a:buChar char="•"/>
            </a:pPr>
            <a:r>
              <a:rPr lang="en-US" sz="4800" b="1" dirty="0" smtClean="0">
                <a:solidFill>
                  <a:schemeClr val="tx1"/>
                </a:solidFill>
              </a:rPr>
              <a:t> No, a new commission was </a:t>
            </a:r>
          </a:p>
          <a:p>
            <a:pPr lvl="1" algn="l">
              <a:spcBef>
                <a:spcPct val="0"/>
              </a:spcBef>
              <a:spcAft>
                <a:spcPts val="1800"/>
              </a:spcAft>
            </a:pPr>
            <a:r>
              <a:rPr lang="en-US" sz="4800" b="1" dirty="0" smtClean="0">
                <a:solidFill>
                  <a:schemeClr val="tx1"/>
                </a:solidFill>
              </a:rPr>
              <a:t>     needed</a:t>
            </a:r>
          </a:p>
          <a:p>
            <a:pPr lvl="1" algn="l">
              <a:spcBef>
                <a:spcPct val="0"/>
              </a:spcBef>
              <a:buFont typeface="Arial" pitchFamily="34" charset="0"/>
              <a:buChar char="•"/>
            </a:pPr>
            <a:r>
              <a:rPr lang="en-US" sz="4800" b="1" dirty="0" smtClean="0">
                <a:solidFill>
                  <a:schemeClr val="tx1"/>
                </a:solidFill>
              </a:rPr>
              <a:t> for a new gospel</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2</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810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304800" y="1371600"/>
            <a:ext cx="8610600" cy="4953000"/>
          </a:xfrm>
        </p:spPr>
        <p:txBody>
          <a:bodyPr/>
          <a:lstStyle/>
          <a:p>
            <a:pPr algn="l">
              <a:spcBef>
                <a:spcPct val="0"/>
              </a:spcBef>
              <a:spcAft>
                <a:spcPts val="1200"/>
              </a:spcAft>
            </a:pPr>
            <a:r>
              <a:rPr lang="en-US" sz="5400" b="1" dirty="0" smtClean="0">
                <a:solidFill>
                  <a:schemeClr val="tx1"/>
                </a:solidFill>
              </a:rPr>
              <a:t>Word Order Emphasis (ctd.) –</a:t>
            </a:r>
          </a:p>
          <a:p>
            <a:pPr algn="l">
              <a:spcBef>
                <a:spcPct val="0"/>
              </a:spcBef>
              <a:spcAft>
                <a:spcPts val="1200"/>
              </a:spcAft>
            </a:pPr>
            <a:r>
              <a:rPr lang="en-US" sz="2000" b="1" dirty="0" smtClean="0">
                <a:solidFill>
                  <a:schemeClr val="tx1"/>
                </a:solidFill>
              </a:rPr>
              <a:t>		</a:t>
            </a:r>
            <a:r>
              <a:rPr lang="en-US" sz="3600" b="1" dirty="0" smtClean="0">
                <a:solidFill>
                  <a:srgbClr val="FF0000"/>
                </a:solidFill>
              </a:rPr>
              <a:t>Pauline Epistles</a:t>
            </a:r>
            <a:r>
              <a:rPr lang="en-US" sz="2000" b="1" dirty="0" smtClean="0">
                <a:solidFill>
                  <a:schemeClr val="tx1"/>
                </a:solidFill>
              </a:rPr>
              <a:t>	</a:t>
            </a:r>
            <a:r>
              <a:rPr lang="en-US" sz="3600" b="1" dirty="0" smtClean="0">
                <a:solidFill>
                  <a:srgbClr val="C00000"/>
                </a:solidFill>
              </a:rPr>
              <a:t>Acts</a:t>
            </a:r>
            <a:r>
              <a:rPr lang="en-US" sz="3600" b="1" dirty="0" smtClean="0">
                <a:solidFill>
                  <a:schemeClr val="tx1"/>
                </a:solidFill>
              </a:rPr>
              <a:t>	  </a:t>
            </a:r>
            <a:r>
              <a:rPr lang="en-US" sz="3600" b="1" dirty="0" smtClean="0">
                <a:solidFill>
                  <a:srgbClr val="0070C0"/>
                </a:solidFill>
              </a:rPr>
              <a:t>Post-Acts</a:t>
            </a:r>
          </a:p>
          <a:p>
            <a:pPr algn="l">
              <a:spcBef>
                <a:spcPct val="0"/>
              </a:spcBef>
              <a:spcAft>
                <a:spcPts val="1200"/>
              </a:spcAft>
            </a:pPr>
            <a:r>
              <a:rPr lang="en-US" sz="5400" b="1" dirty="0" smtClean="0">
                <a:solidFill>
                  <a:schemeClr val="tx1"/>
                </a:solidFill>
              </a:rPr>
              <a:t>Faith before Love: 	 3	     10</a:t>
            </a:r>
          </a:p>
          <a:p>
            <a:pPr algn="l">
              <a:spcBef>
                <a:spcPct val="0"/>
              </a:spcBef>
              <a:spcAft>
                <a:spcPts val="1200"/>
              </a:spcAft>
            </a:pPr>
            <a:r>
              <a:rPr lang="en-US" sz="5400" b="1" dirty="0" smtClean="0">
                <a:solidFill>
                  <a:schemeClr val="tx1"/>
                </a:solidFill>
              </a:rPr>
              <a:t>Love before Faith:	 2		 4</a:t>
            </a:r>
          </a:p>
          <a:p>
            <a:pPr algn="l">
              <a:spcBef>
                <a:spcPct val="0"/>
              </a:spcBef>
              <a:spcAft>
                <a:spcPts val="1200"/>
              </a:spcAft>
            </a:pPr>
            <a:r>
              <a:rPr lang="en-US" sz="4000" b="1" dirty="0" smtClean="0">
                <a:solidFill>
                  <a:schemeClr val="tx1"/>
                </a:solidFill>
              </a:rPr>
              <a:t>Faithful before Beloved:	  1		  2</a:t>
            </a:r>
          </a:p>
          <a:p>
            <a:pPr algn="l">
              <a:spcBef>
                <a:spcPct val="0"/>
              </a:spcBef>
              <a:spcAft>
                <a:spcPts val="1200"/>
              </a:spcAft>
            </a:pPr>
            <a:r>
              <a:rPr lang="en-US" sz="4000" b="1" dirty="0" smtClean="0">
                <a:solidFill>
                  <a:schemeClr val="tx1"/>
                </a:solidFill>
              </a:rPr>
              <a:t>Beloved before Faithful:	  0		  3</a:t>
            </a:r>
          </a:p>
          <a:p>
            <a:pPr algn="l">
              <a:spcBef>
                <a:spcPct val="0"/>
              </a:spcBef>
            </a:pPr>
            <a:endParaRPr lang="en-US" sz="2000" b="1" dirty="0" smtClean="0">
              <a:solidFill>
                <a:schemeClr val="tx1"/>
              </a:solidFill>
            </a:endParaRPr>
          </a:p>
          <a:p>
            <a:pPr algn="l">
              <a:spcBef>
                <a:spcPct val="0"/>
              </a:spcBef>
            </a:pPr>
            <a:r>
              <a:rPr lang="en-US" sz="4000" b="1" dirty="0" smtClean="0">
                <a:solidFill>
                  <a:schemeClr val="tx1"/>
                </a:solidFill>
              </a:rPr>
              <a:t> </a:t>
            </a:r>
            <a:endParaRPr lang="en-US" sz="5200" b="1" dirty="0" smtClean="0">
              <a:solidFill>
                <a:schemeClr val="tx1"/>
              </a:solidFill>
            </a:endParaRP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20</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810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304800" y="1371600"/>
            <a:ext cx="8610600" cy="4953000"/>
          </a:xfrm>
        </p:spPr>
        <p:txBody>
          <a:bodyPr/>
          <a:lstStyle/>
          <a:p>
            <a:pPr algn="l">
              <a:spcBef>
                <a:spcPct val="0"/>
              </a:spcBef>
              <a:spcAft>
                <a:spcPts val="1200"/>
              </a:spcAft>
            </a:pPr>
            <a:r>
              <a:rPr lang="en-US" sz="5400" b="1" dirty="0" smtClean="0">
                <a:solidFill>
                  <a:schemeClr val="tx1"/>
                </a:solidFill>
              </a:rPr>
              <a:t>Word Frequency Emphasis –</a:t>
            </a:r>
          </a:p>
          <a:p>
            <a:pPr algn="l">
              <a:spcBef>
                <a:spcPct val="0"/>
              </a:spcBef>
              <a:spcAft>
                <a:spcPts val="1200"/>
              </a:spcAft>
            </a:pPr>
            <a:endParaRPr lang="en-US" sz="4000" b="1" dirty="0" smtClean="0">
              <a:solidFill>
                <a:schemeClr val="tx1"/>
              </a:solidFill>
            </a:endParaRPr>
          </a:p>
          <a:p>
            <a:pPr algn="l">
              <a:spcBef>
                <a:spcPct val="0"/>
              </a:spcBef>
            </a:pPr>
            <a:endParaRPr lang="en-US" sz="2000" b="1" dirty="0" smtClean="0">
              <a:solidFill>
                <a:schemeClr val="tx1"/>
              </a:solidFill>
            </a:endParaRPr>
          </a:p>
          <a:p>
            <a:pPr algn="l">
              <a:spcBef>
                <a:spcPct val="0"/>
              </a:spcBef>
            </a:pPr>
            <a:r>
              <a:rPr lang="en-US" sz="4000" b="1" dirty="0" smtClean="0">
                <a:solidFill>
                  <a:schemeClr val="tx1"/>
                </a:solidFill>
              </a:rPr>
              <a:t> </a:t>
            </a:r>
            <a:endParaRPr lang="en-US" sz="5200" b="1" dirty="0" smtClean="0">
              <a:solidFill>
                <a:schemeClr val="tx1"/>
              </a:solidFill>
            </a:endParaRP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21</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graphicFrame>
        <p:nvGraphicFramePr>
          <p:cNvPr id="36866" name="Object 2"/>
          <p:cNvGraphicFramePr>
            <a:graphicFrameLocks noChangeAspect="1"/>
          </p:cNvGraphicFramePr>
          <p:nvPr/>
        </p:nvGraphicFramePr>
        <p:xfrm>
          <a:off x="304800" y="2743200"/>
          <a:ext cx="8458200" cy="2733675"/>
        </p:xfrm>
        <a:graphic>
          <a:graphicData uri="http://schemas.openxmlformats.org/presentationml/2006/ole">
            <p:oleObj spid="_x0000_s36866" name="Worksheet" r:id="rId4" imgW="6876919" imgH="1809703" progId="Excel.Sheet.12">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810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304800" y="1447800"/>
            <a:ext cx="8534400" cy="5181600"/>
          </a:xfrm>
        </p:spPr>
        <p:txBody>
          <a:bodyPr/>
          <a:lstStyle/>
          <a:p>
            <a:pPr algn="l">
              <a:spcBef>
                <a:spcPct val="0"/>
              </a:spcBef>
            </a:pPr>
            <a:r>
              <a:rPr lang="en-US" sz="5400" b="1" dirty="0" smtClean="0">
                <a:solidFill>
                  <a:schemeClr val="tx1"/>
                </a:solidFill>
              </a:rPr>
              <a:t>Structure of Ephesians</a:t>
            </a:r>
            <a:endParaRPr lang="en-US" sz="4000" b="1" dirty="0" smtClean="0">
              <a:solidFill>
                <a:schemeClr val="tx1"/>
              </a:solidFill>
            </a:endParaRPr>
          </a:p>
          <a:p>
            <a:pPr algn="l">
              <a:spcBef>
                <a:spcPct val="0"/>
              </a:spcBef>
            </a:pPr>
            <a:endParaRPr lang="en-US" sz="2000" b="1" dirty="0" smtClean="0">
              <a:solidFill>
                <a:schemeClr val="tx1"/>
              </a:solidFill>
            </a:endParaRPr>
          </a:p>
          <a:p>
            <a:pPr lvl="1" algn="l">
              <a:spcBef>
                <a:spcPct val="0"/>
              </a:spcBef>
              <a:buFont typeface="Arial" pitchFamily="34" charset="0"/>
              <a:buChar char="•"/>
            </a:pPr>
            <a:r>
              <a:rPr lang="en-US" sz="3600" b="1" dirty="0" smtClean="0">
                <a:solidFill>
                  <a:schemeClr val="tx1"/>
                </a:solidFill>
              </a:rPr>
              <a:t> </a:t>
            </a:r>
            <a:r>
              <a:rPr lang="en-US" sz="4800" b="1" dirty="0" smtClean="0">
                <a:solidFill>
                  <a:schemeClr val="tx1"/>
                </a:solidFill>
              </a:rPr>
              <a:t>Opening: “to the Holy </a:t>
            </a:r>
            <a:r>
              <a:rPr lang="en-US" sz="4800" b="1" i="1" dirty="0" smtClean="0">
                <a:solidFill>
                  <a:schemeClr val="tx1"/>
                </a:solidFill>
              </a:rPr>
              <a:t>Ones</a:t>
            </a:r>
            <a:r>
              <a:rPr lang="en-US" sz="4800" b="1" dirty="0" smtClean="0">
                <a:solidFill>
                  <a:schemeClr val="tx1"/>
                </a:solidFill>
              </a:rPr>
              <a:t> … </a:t>
            </a:r>
          </a:p>
          <a:p>
            <a:pPr lvl="1" algn="l">
              <a:spcBef>
                <a:spcPct val="0"/>
              </a:spcBef>
            </a:pPr>
            <a:r>
              <a:rPr lang="en-US" sz="4800" b="1" dirty="0" smtClean="0">
                <a:solidFill>
                  <a:schemeClr val="tx1"/>
                </a:solidFill>
              </a:rPr>
              <a:t>     even </a:t>
            </a:r>
            <a:r>
              <a:rPr lang="en-US" sz="4800" b="1" dirty="0" smtClean="0">
                <a:solidFill>
                  <a:srgbClr val="FF0000"/>
                </a:solidFill>
              </a:rPr>
              <a:t>faithful</a:t>
            </a:r>
            <a:r>
              <a:rPr lang="en-US" sz="4800" b="1" dirty="0" smtClean="0">
                <a:solidFill>
                  <a:schemeClr val="tx1"/>
                </a:solidFill>
              </a:rPr>
              <a:t> in Christ Jesus”</a:t>
            </a:r>
          </a:p>
          <a:p>
            <a:pPr lvl="1" algn="l">
              <a:spcBef>
                <a:spcPct val="0"/>
              </a:spcBef>
            </a:pPr>
            <a:endParaRPr lang="en-US" sz="2000" b="1" dirty="0" smtClean="0">
              <a:solidFill>
                <a:schemeClr val="tx1"/>
              </a:solidFill>
            </a:endParaRPr>
          </a:p>
          <a:p>
            <a:pPr lvl="1" algn="l">
              <a:spcBef>
                <a:spcPct val="0"/>
              </a:spcBef>
              <a:buFont typeface="Arial" pitchFamily="34" charset="0"/>
              <a:buChar char="•"/>
            </a:pPr>
            <a:r>
              <a:rPr lang="en-US" sz="4800" b="1" dirty="0" smtClean="0">
                <a:solidFill>
                  <a:schemeClr val="tx1"/>
                </a:solidFill>
              </a:rPr>
              <a:t> Closing: “Tychicus the </a:t>
            </a:r>
          </a:p>
          <a:p>
            <a:pPr lvl="1" algn="l">
              <a:spcBef>
                <a:spcPct val="0"/>
              </a:spcBef>
            </a:pPr>
            <a:r>
              <a:rPr lang="en-US" sz="4800" b="1" dirty="0" smtClean="0">
                <a:solidFill>
                  <a:schemeClr val="tx1"/>
                </a:solidFill>
              </a:rPr>
              <a:t>     beloved brother, even </a:t>
            </a:r>
          </a:p>
          <a:p>
            <a:pPr lvl="1" algn="l">
              <a:spcBef>
                <a:spcPct val="0"/>
              </a:spcBef>
            </a:pPr>
            <a:r>
              <a:rPr lang="en-US" sz="4800" b="1" dirty="0" smtClean="0">
                <a:solidFill>
                  <a:schemeClr val="tx1"/>
                </a:solidFill>
              </a:rPr>
              <a:t>     </a:t>
            </a:r>
            <a:r>
              <a:rPr lang="en-US" sz="4800" b="1" dirty="0" smtClean="0">
                <a:solidFill>
                  <a:srgbClr val="FF0000"/>
                </a:solidFill>
              </a:rPr>
              <a:t>faithful</a:t>
            </a:r>
            <a:r>
              <a:rPr lang="en-US" sz="4800" b="1" dirty="0" smtClean="0">
                <a:solidFill>
                  <a:schemeClr val="tx1"/>
                </a:solidFill>
              </a:rPr>
              <a:t> minister in the Lord”</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22</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2286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304800" y="990600"/>
            <a:ext cx="8839200" cy="5181600"/>
          </a:xfrm>
        </p:spPr>
        <p:txBody>
          <a:bodyPr/>
          <a:lstStyle/>
          <a:p>
            <a:pPr algn="l">
              <a:spcBef>
                <a:spcPct val="0"/>
              </a:spcBef>
            </a:pPr>
            <a:r>
              <a:rPr lang="en-US" sz="5400" b="1" dirty="0" smtClean="0">
                <a:solidFill>
                  <a:schemeClr val="tx1"/>
                </a:solidFill>
              </a:rPr>
              <a:t>Structure of Colossians</a:t>
            </a:r>
            <a:endParaRPr lang="en-US" sz="4000" b="1" dirty="0" smtClean="0">
              <a:solidFill>
                <a:schemeClr val="tx1"/>
              </a:solidFill>
            </a:endParaRPr>
          </a:p>
          <a:p>
            <a:pPr algn="l">
              <a:spcBef>
                <a:spcPct val="0"/>
              </a:spcBef>
            </a:pPr>
            <a:endParaRPr lang="en-US" sz="1000" b="1" dirty="0" smtClean="0">
              <a:solidFill>
                <a:schemeClr val="tx1"/>
              </a:solidFill>
            </a:endParaRPr>
          </a:p>
          <a:p>
            <a:pPr lvl="1" algn="l">
              <a:spcBef>
                <a:spcPct val="0"/>
              </a:spcBef>
              <a:buFont typeface="Arial" pitchFamily="34" charset="0"/>
              <a:buChar char="•"/>
            </a:pPr>
            <a:r>
              <a:rPr lang="en-US" sz="3600" b="1" dirty="0" smtClean="0">
                <a:solidFill>
                  <a:schemeClr val="tx1"/>
                </a:solidFill>
              </a:rPr>
              <a:t> </a:t>
            </a:r>
            <a:r>
              <a:rPr lang="en-US" sz="4800" b="1" dirty="0" smtClean="0">
                <a:solidFill>
                  <a:schemeClr val="tx1"/>
                </a:solidFill>
              </a:rPr>
              <a:t>Opening: “to the Holy </a:t>
            </a:r>
            <a:r>
              <a:rPr lang="en-US" sz="4800" b="1" i="1" dirty="0" smtClean="0">
                <a:solidFill>
                  <a:schemeClr val="tx1"/>
                </a:solidFill>
              </a:rPr>
              <a:t>Ones</a:t>
            </a:r>
            <a:r>
              <a:rPr lang="en-US" sz="4800" b="1" dirty="0" smtClean="0">
                <a:solidFill>
                  <a:schemeClr val="tx1"/>
                </a:solidFill>
              </a:rPr>
              <a:t> at </a:t>
            </a:r>
          </a:p>
          <a:p>
            <a:pPr lvl="1" algn="l">
              <a:spcBef>
                <a:spcPct val="0"/>
              </a:spcBef>
            </a:pPr>
            <a:r>
              <a:rPr lang="en-US" sz="4800" b="1" dirty="0" smtClean="0">
                <a:solidFill>
                  <a:schemeClr val="tx1"/>
                </a:solidFill>
              </a:rPr>
              <a:t>     Colosse, even </a:t>
            </a:r>
            <a:r>
              <a:rPr lang="en-US" sz="4800" b="1" dirty="0" smtClean="0">
                <a:solidFill>
                  <a:srgbClr val="FF0000"/>
                </a:solidFill>
              </a:rPr>
              <a:t>faithful</a:t>
            </a:r>
            <a:r>
              <a:rPr lang="en-US" sz="4800" b="1" dirty="0" smtClean="0">
                <a:solidFill>
                  <a:schemeClr val="tx1"/>
                </a:solidFill>
              </a:rPr>
              <a:t> </a:t>
            </a:r>
          </a:p>
          <a:p>
            <a:pPr lvl="1" algn="l">
              <a:spcBef>
                <a:spcPct val="0"/>
              </a:spcBef>
            </a:pPr>
            <a:r>
              <a:rPr lang="en-US" sz="4800" b="1" dirty="0" smtClean="0">
                <a:solidFill>
                  <a:schemeClr val="tx1"/>
                </a:solidFill>
              </a:rPr>
              <a:t>     brothers in Christ”</a:t>
            </a:r>
          </a:p>
          <a:p>
            <a:pPr lvl="1" algn="l">
              <a:spcBef>
                <a:spcPct val="0"/>
              </a:spcBef>
            </a:pPr>
            <a:endParaRPr lang="en-US" sz="1000" b="1" dirty="0" smtClean="0">
              <a:solidFill>
                <a:schemeClr val="tx1"/>
              </a:solidFill>
            </a:endParaRPr>
          </a:p>
          <a:p>
            <a:pPr lvl="1" algn="l">
              <a:spcBef>
                <a:spcPct val="0"/>
              </a:spcBef>
              <a:buFont typeface="Arial" pitchFamily="34" charset="0"/>
              <a:buChar char="•"/>
            </a:pPr>
            <a:r>
              <a:rPr lang="en-US" sz="4800" b="1" dirty="0" smtClean="0">
                <a:solidFill>
                  <a:schemeClr val="tx1"/>
                </a:solidFill>
              </a:rPr>
              <a:t> Opening: “Epaphras our </a:t>
            </a:r>
          </a:p>
          <a:p>
            <a:pPr lvl="1" algn="l">
              <a:spcBef>
                <a:spcPct val="0"/>
              </a:spcBef>
            </a:pPr>
            <a:r>
              <a:rPr lang="en-US" sz="4800" b="1" dirty="0" smtClean="0">
                <a:solidFill>
                  <a:schemeClr val="tx1"/>
                </a:solidFill>
              </a:rPr>
              <a:t>     beloved joint-slave…</a:t>
            </a:r>
            <a:r>
              <a:rPr lang="en-US" sz="4800" b="1" dirty="0" smtClean="0">
                <a:solidFill>
                  <a:srgbClr val="FF0000"/>
                </a:solidFill>
              </a:rPr>
              <a:t>faithful</a:t>
            </a:r>
          </a:p>
          <a:p>
            <a:pPr lvl="1" algn="l">
              <a:spcBef>
                <a:spcPct val="0"/>
              </a:spcBef>
            </a:pPr>
            <a:r>
              <a:rPr lang="en-US" sz="4800" b="1" dirty="0" smtClean="0">
                <a:solidFill>
                  <a:srgbClr val="FF0000"/>
                </a:solidFill>
              </a:rPr>
              <a:t>    </a:t>
            </a:r>
            <a:r>
              <a:rPr lang="en-US" sz="4800" b="1" dirty="0" smtClean="0">
                <a:solidFill>
                  <a:schemeClr val="tx1"/>
                </a:solidFill>
              </a:rPr>
              <a:t> minister of Christ for you”</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23</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2286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304800" y="1143000"/>
            <a:ext cx="8839200" cy="5181600"/>
          </a:xfrm>
        </p:spPr>
        <p:txBody>
          <a:bodyPr/>
          <a:lstStyle/>
          <a:p>
            <a:pPr algn="l">
              <a:spcBef>
                <a:spcPct val="0"/>
              </a:spcBef>
            </a:pPr>
            <a:r>
              <a:rPr lang="en-US" sz="5400" b="1" dirty="0" smtClean="0">
                <a:solidFill>
                  <a:schemeClr val="tx1"/>
                </a:solidFill>
              </a:rPr>
              <a:t>Structure of Colossians</a:t>
            </a:r>
            <a:endParaRPr lang="en-US" sz="4000" b="1" dirty="0" smtClean="0">
              <a:solidFill>
                <a:schemeClr val="tx1"/>
              </a:solidFill>
            </a:endParaRPr>
          </a:p>
          <a:p>
            <a:pPr algn="l">
              <a:spcBef>
                <a:spcPct val="0"/>
              </a:spcBef>
            </a:pPr>
            <a:endParaRPr lang="en-US" sz="1000" b="1" dirty="0" smtClean="0">
              <a:solidFill>
                <a:schemeClr val="tx1"/>
              </a:solidFill>
            </a:endParaRPr>
          </a:p>
          <a:p>
            <a:pPr algn="l">
              <a:spcBef>
                <a:spcPct val="0"/>
              </a:spcBef>
              <a:buFont typeface="Arial" pitchFamily="34" charset="0"/>
              <a:buChar char="•"/>
            </a:pPr>
            <a:r>
              <a:rPr lang="en-US" sz="4000" b="1" dirty="0" smtClean="0">
                <a:solidFill>
                  <a:schemeClr val="tx1"/>
                </a:solidFill>
              </a:rPr>
              <a:t> </a:t>
            </a:r>
            <a:r>
              <a:rPr lang="en-US" sz="5200" b="1" dirty="0" smtClean="0">
                <a:solidFill>
                  <a:schemeClr val="tx1"/>
                </a:solidFill>
              </a:rPr>
              <a:t>Closing: “Tychicus the beloved</a:t>
            </a:r>
          </a:p>
          <a:p>
            <a:pPr lvl="1" algn="l">
              <a:spcBef>
                <a:spcPct val="0"/>
              </a:spcBef>
            </a:pPr>
            <a:r>
              <a:rPr lang="en-US" sz="4800" b="1" dirty="0" smtClean="0">
                <a:solidFill>
                  <a:schemeClr val="tx1"/>
                </a:solidFill>
              </a:rPr>
              <a:t>  brother, and </a:t>
            </a:r>
            <a:r>
              <a:rPr lang="en-US" sz="4800" b="1" dirty="0" smtClean="0">
                <a:solidFill>
                  <a:srgbClr val="FF0000"/>
                </a:solidFill>
              </a:rPr>
              <a:t>faithful</a:t>
            </a:r>
            <a:r>
              <a:rPr lang="en-US" sz="4800" b="1" dirty="0" smtClean="0">
                <a:solidFill>
                  <a:schemeClr val="tx1"/>
                </a:solidFill>
              </a:rPr>
              <a:t> minister</a:t>
            </a:r>
          </a:p>
          <a:p>
            <a:pPr lvl="1" algn="l">
              <a:spcBef>
                <a:spcPct val="0"/>
              </a:spcBef>
              <a:spcAft>
                <a:spcPts val="1800"/>
              </a:spcAft>
            </a:pPr>
            <a:r>
              <a:rPr lang="en-US" sz="4800" b="1" dirty="0" smtClean="0">
                <a:solidFill>
                  <a:schemeClr val="tx1"/>
                </a:solidFill>
              </a:rPr>
              <a:t>  and joint-slave in the Lord”</a:t>
            </a:r>
          </a:p>
          <a:p>
            <a:pPr algn="l">
              <a:spcBef>
                <a:spcPct val="0"/>
              </a:spcBef>
              <a:buFont typeface="Arial" pitchFamily="34" charset="0"/>
              <a:buChar char="•"/>
            </a:pPr>
            <a:r>
              <a:rPr lang="en-US" sz="5200" b="1" dirty="0" smtClean="0">
                <a:solidFill>
                  <a:schemeClr val="tx1"/>
                </a:solidFill>
              </a:rPr>
              <a:t> Closing: “Onesimus the </a:t>
            </a:r>
          </a:p>
          <a:p>
            <a:pPr algn="l">
              <a:spcBef>
                <a:spcPct val="0"/>
              </a:spcBef>
            </a:pPr>
            <a:r>
              <a:rPr lang="en-US" sz="5200" b="1" dirty="0" smtClean="0">
                <a:solidFill>
                  <a:schemeClr val="tx1"/>
                </a:solidFill>
              </a:rPr>
              <a:t>     </a:t>
            </a:r>
            <a:r>
              <a:rPr lang="en-US" sz="5200" b="1" dirty="0" smtClean="0">
                <a:solidFill>
                  <a:srgbClr val="FF0000"/>
                </a:solidFill>
              </a:rPr>
              <a:t>faithful</a:t>
            </a:r>
            <a:r>
              <a:rPr lang="en-US" sz="4800" b="1" dirty="0" smtClean="0">
                <a:solidFill>
                  <a:schemeClr val="tx1"/>
                </a:solidFill>
              </a:rPr>
              <a:t> and beloved brother”</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24</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2286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228600" y="1143000"/>
            <a:ext cx="8915400" cy="5181600"/>
          </a:xfrm>
        </p:spPr>
        <p:txBody>
          <a:bodyPr/>
          <a:lstStyle/>
          <a:p>
            <a:pPr algn="l">
              <a:spcBef>
                <a:spcPct val="0"/>
              </a:spcBef>
            </a:pPr>
            <a:r>
              <a:rPr lang="en-US" sz="5400" b="1" dirty="0" smtClean="0">
                <a:solidFill>
                  <a:schemeClr val="tx1"/>
                </a:solidFill>
              </a:rPr>
              <a:t>Conclusion</a:t>
            </a:r>
            <a:endParaRPr lang="en-US" sz="4000" b="1" dirty="0" smtClean="0">
              <a:solidFill>
                <a:schemeClr val="tx1"/>
              </a:solidFill>
            </a:endParaRPr>
          </a:p>
          <a:p>
            <a:pPr algn="l">
              <a:spcBef>
                <a:spcPct val="0"/>
              </a:spcBef>
            </a:pPr>
            <a:endParaRPr lang="en-US" sz="1000" b="1" dirty="0" smtClean="0">
              <a:solidFill>
                <a:schemeClr val="tx1"/>
              </a:solidFill>
            </a:endParaRPr>
          </a:p>
          <a:p>
            <a:pPr algn="l">
              <a:spcBef>
                <a:spcPct val="0"/>
              </a:spcBef>
              <a:buFont typeface="Arial" pitchFamily="34" charset="0"/>
              <a:buChar char="•"/>
            </a:pPr>
            <a:r>
              <a:rPr lang="en-US" sz="4000" b="1" dirty="0" smtClean="0">
                <a:solidFill>
                  <a:schemeClr val="tx1"/>
                </a:solidFill>
              </a:rPr>
              <a:t> </a:t>
            </a:r>
            <a:r>
              <a:rPr lang="en-US" sz="5200" b="1" dirty="0" smtClean="0">
                <a:solidFill>
                  <a:schemeClr val="tx1"/>
                </a:solidFill>
              </a:rPr>
              <a:t>From the way Paul addresses</a:t>
            </a:r>
          </a:p>
          <a:p>
            <a:pPr algn="l">
              <a:spcBef>
                <a:spcPct val="0"/>
              </a:spcBef>
              <a:spcAft>
                <a:spcPts val="1800"/>
              </a:spcAft>
            </a:pPr>
            <a:r>
              <a:rPr lang="en-US" sz="5200" b="1" dirty="0" smtClean="0">
                <a:solidFill>
                  <a:schemeClr val="tx1"/>
                </a:solidFill>
              </a:rPr>
              <a:t>     people in Eph.-Col.</a:t>
            </a:r>
          </a:p>
          <a:p>
            <a:pPr algn="l">
              <a:spcBef>
                <a:spcPct val="0"/>
              </a:spcBef>
              <a:buFont typeface="Arial" pitchFamily="34" charset="0"/>
              <a:buChar char="•"/>
            </a:pPr>
            <a:r>
              <a:rPr lang="en-US" sz="5200" b="1" dirty="0" smtClean="0">
                <a:solidFill>
                  <a:schemeClr val="tx1"/>
                </a:solidFill>
              </a:rPr>
              <a:t> Individual faithfulness is </a:t>
            </a:r>
          </a:p>
          <a:p>
            <a:pPr algn="l">
              <a:spcBef>
                <a:spcPct val="0"/>
              </a:spcBef>
            </a:pPr>
            <a:r>
              <a:rPr lang="en-US" sz="5200" b="1" dirty="0" smtClean="0">
                <a:solidFill>
                  <a:schemeClr val="tx1"/>
                </a:solidFill>
              </a:rPr>
              <a:t>     encouraged/emphasized</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25</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810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304800" y="1371600"/>
            <a:ext cx="8686800" cy="5105400"/>
          </a:xfrm>
        </p:spPr>
        <p:txBody>
          <a:bodyPr/>
          <a:lstStyle/>
          <a:p>
            <a:pPr algn="l">
              <a:spcBef>
                <a:spcPct val="0"/>
              </a:spcBef>
              <a:spcAft>
                <a:spcPts val="1800"/>
              </a:spcAft>
            </a:pPr>
            <a:r>
              <a:rPr lang="en-US" sz="5400" b="1" dirty="0" smtClean="0">
                <a:solidFill>
                  <a:schemeClr val="tx1"/>
                </a:solidFill>
              </a:rPr>
              <a:t>The greeting itself</a:t>
            </a:r>
          </a:p>
          <a:p>
            <a:pPr lvl="1" algn="l">
              <a:spcBef>
                <a:spcPct val="0"/>
              </a:spcBef>
              <a:spcAft>
                <a:spcPts val="1800"/>
              </a:spcAft>
              <a:buFont typeface="Arial" pitchFamily="34" charset="0"/>
              <a:buChar char="•"/>
            </a:pPr>
            <a:r>
              <a:rPr lang="en-US" sz="3600" b="1" dirty="0" smtClean="0">
                <a:solidFill>
                  <a:schemeClr val="tx1"/>
                </a:solidFill>
              </a:rPr>
              <a:t> </a:t>
            </a:r>
            <a:r>
              <a:rPr lang="en-US" sz="4800" b="1" dirty="0" smtClean="0">
                <a:solidFill>
                  <a:schemeClr val="tx1"/>
                </a:solidFill>
              </a:rPr>
              <a:t>“grace to you and peace from [God our Father and Lord Jesus Christ]”</a:t>
            </a:r>
          </a:p>
          <a:p>
            <a:pPr lvl="1" algn="l">
              <a:spcBef>
                <a:spcPct val="0"/>
              </a:spcBef>
              <a:spcAft>
                <a:spcPts val="1800"/>
              </a:spcAft>
              <a:buFont typeface="Arial" pitchFamily="34" charset="0"/>
              <a:buChar char="•"/>
            </a:pPr>
            <a:r>
              <a:rPr lang="en-US" sz="4800" b="1" dirty="0" smtClean="0">
                <a:solidFill>
                  <a:schemeClr val="tx1"/>
                </a:solidFill>
              </a:rPr>
              <a:t> same greeting in all the Paulines, except the Pastorals</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26</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62000" y="2286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0" y="1066800"/>
            <a:ext cx="8991600" cy="5791200"/>
          </a:xfrm>
        </p:spPr>
        <p:txBody>
          <a:bodyPr/>
          <a:lstStyle/>
          <a:p>
            <a:pPr algn="l">
              <a:spcBef>
                <a:spcPct val="0"/>
              </a:spcBef>
              <a:spcAft>
                <a:spcPts val="1800"/>
              </a:spcAft>
            </a:pPr>
            <a:r>
              <a:rPr lang="en-US" sz="5400" b="1" dirty="0" smtClean="0">
                <a:solidFill>
                  <a:schemeClr val="tx1"/>
                </a:solidFill>
              </a:rPr>
              <a:t>New commission</a:t>
            </a:r>
          </a:p>
          <a:p>
            <a:pPr algn="l">
              <a:spcBef>
                <a:spcPct val="0"/>
              </a:spcBef>
              <a:spcAft>
                <a:spcPts val="1800"/>
              </a:spcAft>
              <a:buFont typeface="Arial" pitchFamily="34" charset="0"/>
              <a:buChar char="•"/>
            </a:pPr>
            <a:r>
              <a:rPr lang="en-US" b="1" dirty="0" smtClean="0">
                <a:solidFill>
                  <a:schemeClr val="tx1"/>
                </a:solidFill>
              </a:rPr>
              <a:t>  </a:t>
            </a:r>
            <a:r>
              <a:rPr lang="en-US" sz="4800" b="1" dirty="0" smtClean="0">
                <a:solidFill>
                  <a:schemeClr val="tx1"/>
                </a:solidFill>
              </a:rPr>
              <a:t>“one new man” – Eph.2:15</a:t>
            </a:r>
          </a:p>
          <a:p>
            <a:pPr lvl="1" algn="l">
              <a:spcBef>
                <a:spcPct val="0"/>
              </a:spcBef>
              <a:spcAft>
                <a:spcPts val="1200"/>
              </a:spcAft>
              <a:buFont typeface="Arial" pitchFamily="34" charset="0"/>
              <a:buChar char="•"/>
            </a:pPr>
            <a:r>
              <a:rPr lang="en-US" sz="4400" b="1" dirty="0" smtClean="0">
                <a:solidFill>
                  <a:schemeClr val="tx1"/>
                </a:solidFill>
              </a:rPr>
              <a:t> </a:t>
            </a:r>
            <a:r>
              <a:rPr lang="en-US" sz="4800" b="1" dirty="0" smtClean="0">
                <a:solidFill>
                  <a:schemeClr val="tx1"/>
                </a:solidFill>
              </a:rPr>
              <a:t>“household of God” – 2:19</a:t>
            </a:r>
          </a:p>
          <a:p>
            <a:pPr lvl="2" algn="l">
              <a:spcBef>
                <a:spcPct val="0"/>
              </a:spcBef>
              <a:buFont typeface="Arial" pitchFamily="34" charset="0"/>
              <a:buChar char="•"/>
            </a:pPr>
            <a:r>
              <a:rPr lang="en-US" sz="4000" b="1" dirty="0" smtClean="0">
                <a:solidFill>
                  <a:schemeClr val="tx1"/>
                </a:solidFill>
              </a:rPr>
              <a:t> </a:t>
            </a:r>
            <a:r>
              <a:rPr lang="en-US" sz="4800" b="1" dirty="0" smtClean="0">
                <a:solidFill>
                  <a:schemeClr val="tx1"/>
                </a:solidFill>
              </a:rPr>
              <a:t>“built upon the foundation of</a:t>
            </a:r>
          </a:p>
          <a:p>
            <a:pPr lvl="2" algn="l">
              <a:spcBef>
                <a:spcPct val="0"/>
              </a:spcBef>
              <a:spcAft>
                <a:spcPts val="1200"/>
              </a:spcAft>
            </a:pPr>
            <a:r>
              <a:rPr lang="en-US" sz="4800" b="1" dirty="0" smtClean="0">
                <a:solidFill>
                  <a:schemeClr val="tx1"/>
                </a:solidFill>
              </a:rPr>
              <a:t>    the apostles </a:t>
            </a:r>
            <a:r>
              <a:rPr lang="en-US" sz="4000" b="1" dirty="0" smtClean="0">
                <a:solidFill>
                  <a:schemeClr val="tx1"/>
                </a:solidFill>
              </a:rPr>
              <a:t>and prophets” </a:t>
            </a:r>
            <a:r>
              <a:rPr lang="en-US" sz="2000" b="1" dirty="0" smtClean="0">
                <a:solidFill>
                  <a:schemeClr val="tx1"/>
                </a:solidFill>
              </a:rPr>
              <a:t>– 2:20</a:t>
            </a:r>
          </a:p>
          <a:p>
            <a:pPr lvl="3" algn="l">
              <a:spcBef>
                <a:spcPct val="0"/>
              </a:spcBef>
              <a:buFont typeface="Arial" pitchFamily="34" charset="0"/>
              <a:buChar char="•"/>
            </a:pPr>
            <a:r>
              <a:rPr lang="en-US" sz="4400" b="1" dirty="0" smtClean="0">
                <a:solidFill>
                  <a:schemeClr val="tx1"/>
                </a:solidFill>
              </a:rPr>
              <a:t> “growing into a holy Temple in</a:t>
            </a:r>
          </a:p>
          <a:p>
            <a:pPr lvl="3" algn="l">
              <a:spcBef>
                <a:spcPct val="0"/>
              </a:spcBef>
            </a:pPr>
            <a:r>
              <a:rPr lang="en-US" sz="4400" b="1" dirty="0" smtClean="0">
                <a:solidFill>
                  <a:schemeClr val="tx1"/>
                </a:solidFill>
              </a:rPr>
              <a:t>    the Lord” – 2:21             </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3</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810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228600" y="1447800"/>
            <a:ext cx="8686800" cy="4724400"/>
          </a:xfrm>
        </p:spPr>
        <p:txBody>
          <a:bodyPr/>
          <a:lstStyle/>
          <a:p>
            <a:pPr algn="l">
              <a:spcBef>
                <a:spcPct val="0"/>
              </a:spcBef>
              <a:spcAft>
                <a:spcPts val="1800"/>
              </a:spcAft>
            </a:pPr>
            <a:r>
              <a:rPr lang="en-US" sz="5000" b="1" dirty="0" smtClean="0">
                <a:solidFill>
                  <a:schemeClr val="tx1"/>
                </a:solidFill>
              </a:rPr>
              <a:t>Authority for Paul’s apostleship</a:t>
            </a:r>
          </a:p>
          <a:p>
            <a:pPr lvl="1" algn="l">
              <a:spcBef>
                <a:spcPct val="0"/>
              </a:spcBef>
              <a:spcAft>
                <a:spcPts val="1800"/>
              </a:spcAft>
              <a:buFont typeface="Arial" pitchFamily="34" charset="0"/>
              <a:buChar char="•"/>
            </a:pPr>
            <a:r>
              <a:rPr lang="en-US" sz="3600" b="1" dirty="0" smtClean="0">
                <a:solidFill>
                  <a:schemeClr val="tx1"/>
                </a:solidFill>
              </a:rPr>
              <a:t> </a:t>
            </a:r>
            <a:r>
              <a:rPr lang="en-US" sz="4800" b="1" dirty="0" smtClean="0">
                <a:solidFill>
                  <a:schemeClr val="tx1"/>
                </a:solidFill>
              </a:rPr>
              <a:t>“through the will of God”</a:t>
            </a:r>
          </a:p>
          <a:p>
            <a:pPr lvl="1" algn="l">
              <a:spcBef>
                <a:spcPct val="0"/>
              </a:spcBef>
              <a:spcAft>
                <a:spcPts val="1800"/>
              </a:spcAft>
              <a:buFont typeface="Arial" pitchFamily="34" charset="0"/>
              <a:buChar char="•"/>
            </a:pPr>
            <a:r>
              <a:rPr lang="en-US" sz="4800" b="1" dirty="0" smtClean="0">
                <a:solidFill>
                  <a:schemeClr val="tx1"/>
                </a:solidFill>
              </a:rPr>
              <a:t> 2 kinds of “will”</a:t>
            </a:r>
          </a:p>
          <a:p>
            <a:pPr lvl="1" algn="l">
              <a:spcBef>
                <a:spcPct val="0"/>
              </a:spcBef>
              <a:buFont typeface="Arial" pitchFamily="34" charset="0"/>
              <a:buChar char="•"/>
            </a:pPr>
            <a:r>
              <a:rPr lang="en-US" sz="4800" b="1" dirty="0" smtClean="0">
                <a:solidFill>
                  <a:schemeClr val="tx1"/>
                </a:solidFill>
              </a:rPr>
              <a:t> </a:t>
            </a:r>
            <a:r>
              <a:rPr lang="en-US" sz="4800" b="1" i="1" dirty="0" smtClean="0">
                <a:solidFill>
                  <a:schemeClr val="tx1"/>
                </a:solidFill>
              </a:rPr>
              <a:t>boulē, boulēma</a:t>
            </a:r>
            <a:r>
              <a:rPr lang="en-US" sz="4800" b="1" dirty="0" smtClean="0">
                <a:solidFill>
                  <a:schemeClr val="tx1"/>
                </a:solidFill>
              </a:rPr>
              <a:t> and </a:t>
            </a:r>
            <a:r>
              <a:rPr lang="en-US" sz="4800" b="1" i="1" dirty="0" smtClean="0">
                <a:solidFill>
                  <a:schemeClr val="tx1"/>
                </a:solidFill>
              </a:rPr>
              <a:t>thelēma</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4</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1524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381000" y="914400"/>
            <a:ext cx="8534400" cy="5486400"/>
          </a:xfrm>
        </p:spPr>
        <p:txBody>
          <a:bodyPr/>
          <a:lstStyle/>
          <a:p>
            <a:pPr algn="l">
              <a:spcBef>
                <a:spcPct val="0"/>
              </a:spcBef>
              <a:spcAft>
                <a:spcPts val="1800"/>
              </a:spcAft>
            </a:pPr>
            <a:r>
              <a:rPr lang="en-US" sz="5000" b="1" dirty="0" smtClean="0">
                <a:solidFill>
                  <a:schemeClr val="tx1"/>
                </a:solidFill>
              </a:rPr>
              <a:t>Authority for Paul’s apostleship</a:t>
            </a:r>
          </a:p>
          <a:p>
            <a:pPr lvl="1" algn="l">
              <a:spcBef>
                <a:spcPct val="0"/>
              </a:spcBef>
              <a:spcAft>
                <a:spcPts val="0"/>
              </a:spcAft>
              <a:buFont typeface="Arial" pitchFamily="34" charset="0"/>
              <a:buChar char="•"/>
            </a:pPr>
            <a:r>
              <a:rPr lang="en-US" sz="3600" b="1" dirty="0" smtClean="0">
                <a:solidFill>
                  <a:schemeClr val="tx1"/>
                </a:solidFill>
              </a:rPr>
              <a:t> </a:t>
            </a:r>
            <a:r>
              <a:rPr lang="en-US" sz="4800" b="1" i="1" dirty="0" smtClean="0">
                <a:solidFill>
                  <a:schemeClr val="tx1"/>
                </a:solidFill>
              </a:rPr>
              <a:t>boulē, boulēma – </a:t>
            </a:r>
            <a:r>
              <a:rPr lang="en-US" sz="4800" b="1" dirty="0" smtClean="0">
                <a:solidFill>
                  <a:schemeClr val="tx1"/>
                </a:solidFill>
              </a:rPr>
              <a:t>purposeful</a:t>
            </a:r>
          </a:p>
          <a:p>
            <a:pPr lvl="1" algn="l">
              <a:spcBef>
                <a:spcPct val="0"/>
              </a:spcBef>
              <a:spcAft>
                <a:spcPts val="0"/>
              </a:spcAft>
            </a:pPr>
            <a:r>
              <a:rPr lang="en-US" sz="4800" b="1" dirty="0" smtClean="0">
                <a:solidFill>
                  <a:schemeClr val="tx1"/>
                </a:solidFill>
              </a:rPr>
              <a:t>    intention; God’s immutable </a:t>
            </a:r>
          </a:p>
          <a:p>
            <a:pPr lvl="1" algn="l">
              <a:spcBef>
                <a:spcPct val="0"/>
              </a:spcBef>
              <a:spcAft>
                <a:spcPts val="1800"/>
              </a:spcAft>
            </a:pPr>
            <a:r>
              <a:rPr lang="en-US" sz="4800" b="1" dirty="0" smtClean="0">
                <a:solidFill>
                  <a:schemeClr val="tx1"/>
                </a:solidFill>
              </a:rPr>
              <a:t>    will</a:t>
            </a:r>
          </a:p>
          <a:p>
            <a:pPr lvl="1" algn="l">
              <a:spcBef>
                <a:spcPct val="0"/>
              </a:spcBef>
              <a:spcAft>
                <a:spcPts val="1800"/>
              </a:spcAft>
              <a:buFont typeface="Arial" pitchFamily="34" charset="0"/>
              <a:buChar char="•"/>
            </a:pPr>
            <a:r>
              <a:rPr lang="en-US" sz="4800" b="1" dirty="0" smtClean="0">
                <a:solidFill>
                  <a:schemeClr val="tx1"/>
                </a:solidFill>
              </a:rPr>
              <a:t> </a:t>
            </a:r>
            <a:r>
              <a:rPr lang="en-US" sz="4800" b="1" i="1" dirty="0" smtClean="0">
                <a:solidFill>
                  <a:schemeClr val="tx1"/>
                </a:solidFill>
              </a:rPr>
              <a:t>thelēma – </a:t>
            </a:r>
            <a:r>
              <a:rPr lang="en-US" sz="4800" b="1" dirty="0" smtClean="0">
                <a:solidFill>
                  <a:schemeClr val="tx1"/>
                </a:solidFill>
              </a:rPr>
              <a:t>wish or desire</a:t>
            </a:r>
          </a:p>
          <a:p>
            <a:pPr lvl="1" algn="l">
              <a:spcBef>
                <a:spcPct val="0"/>
              </a:spcBef>
              <a:buFont typeface="Arial" pitchFamily="34" charset="0"/>
              <a:buChar char="•"/>
            </a:pPr>
            <a:r>
              <a:rPr lang="en-US" sz="4800" b="1" dirty="0" smtClean="0">
                <a:solidFill>
                  <a:schemeClr val="tx1"/>
                </a:solidFill>
              </a:rPr>
              <a:t> Paul became an apostle by </a:t>
            </a:r>
          </a:p>
          <a:p>
            <a:pPr lvl="1" algn="l">
              <a:spcBef>
                <a:spcPct val="0"/>
              </a:spcBef>
            </a:pPr>
            <a:r>
              <a:rPr lang="en-US" sz="4800" b="1" i="1" dirty="0" smtClean="0">
                <a:solidFill>
                  <a:schemeClr val="tx1"/>
                </a:solidFill>
              </a:rPr>
              <a:t>     </a:t>
            </a:r>
            <a:r>
              <a:rPr lang="en-US" sz="4800" b="1" dirty="0" smtClean="0">
                <a:solidFill>
                  <a:schemeClr val="tx1"/>
                </a:solidFill>
              </a:rPr>
              <a:t>God’ </a:t>
            </a:r>
            <a:r>
              <a:rPr lang="en-US" sz="4800" b="1" dirty="0" smtClean="0">
                <a:solidFill>
                  <a:srgbClr val="FF0000"/>
                </a:solidFill>
              </a:rPr>
              <a:t>desire</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5</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810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304800" y="1371600"/>
            <a:ext cx="8686800" cy="5105400"/>
          </a:xfrm>
        </p:spPr>
        <p:txBody>
          <a:bodyPr/>
          <a:lstStyle/>
          <a:p>
            <a:pPr algn="l">
              <a:spcBef>
                <a:spcPct val="0"/>
              </a:spcBef>
              <a:spcAft>
                <a:spcPts val="1800"/>
              </a:spcAft>
            </a:pPr>
            <a:r>
              <a:rPr lang="en-US" sz="5000" b="1" dirty="0" smtClean="0">
                <a:solidFill>
                  <a:schemeClr val="tx1"/>
                </a:solidFill>
              </a:rPr>
              <a:t>Authority for Paul’s apostleship</a:t>
            </a:r>
          </a:p>
          <a:p>
            <a:pPr lvl="1" algn="l">
              <a:spcBef>
                <a:spcPct val="0"/>
              </a:spcBef>
              <a:spcAft>
                <a:spcPts val="0"/>
              </a:spcAft>
              <a:buFont typeface="Arial" pitchFamily="34" charset="0"/>
              <a:buChar char="•"/>
            </a:pPr>
            <a:r>
              <a:rPr lang="en-US" sz="4800" b="1" dirty="0" smtClean="0">
                <a:solidFill>
                  <a:schemeClr val="tx1"/>
                </a:solidFill>
              </a:rPr>
              <a:t> God’s desire accompanies His</a:t>
            </a:r>
          </a:p>
          <a:p>
            <a:pPr lvl="1" algn="l">
              <a:spcBef>
                <a:spcPct val="0"/>
              </a:spcBef>
              <a:spcAft>
                <a:spcPts val="1800"/>
              </a:spcAft>
            </a:pPr>
            <a:r>
              <a:rPr lang="en-US" sz="4800" b="1" dirty="0" smtClean="0">
                <a:solidFill>
                  <a:schemeClr val="tx1"/>
                </a:solidFill>
              </a:rPr>
              <a:t>   intention – Eph.1:11</a:t>
            </a:r>
          </a:p>
          <a:p>
            <a:pPr lvl="1" algn="l">
              <a:spcBef>
                <a:spcPct val="0"/>
              </a:spcBef>
              <a:spcAft>
                <a:spcPts val="0"/>
              </a:spcAft>
            </a:pPr>
            <a:r>
              <a:rPr lang="en-US" sz="4800" b="1" dirty="0" smtClean="0">
                <a:solidFill>
                  <a:schemeClr val="tx1"/>
                </a:solidFill>
              </a:rPr>
              <a:t>   “He works all (these) things according to the intention (</a:t>
            </a:r>
            <a:r>
              <a:rPr lang="en-US" sz="4800" b="1" i="1" dirty="0" smtClean="0">
                <a:solidFill>
                  <a:schemeClr val="tx1"/>
                </a:solidFill>
              </a:rPr>
              <a:t>boulē</a:t>
            </a:r>
            <a:r>
              <a:rPr lang="en-US" sz="4800" b="1" dirty="0" smtClean="0">
                <a:solidFill>
                  <a:schemeClr val="tx1"/>
                </a:solidFill>
              </a:rPr>
              <a:t>) of His desire (</a:t>
            </a:r>
            <a:r>
              <a:rPr lang="en-US" sz="4800" b="1" i="1" dirty="0" smtClean="0">
                <a:solidFill>
                  <a:schemeClr val="tx1"/>
                </a:solidFill>
              </a:rPr>
              <a:t>thelēma</a:t>
            </a:r>
            <a:r>
              <a:rPr lang="en-US" sz="4800" b="1" dirty="0" smtClean="0">
                <a:solidFill>
                  <a:schemeClr val="tx1"/>
                </a:solidFill>
              </a:rPr>
              <a:t>)”</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6</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810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304800" y="1371600"/>
            <a:ext cx="8686800" cy="5105400"/>
          </a:xfrm>
        </p:spPr>
        <p:txBody>
          <a:bodyPr/>
          <a:lstStyle/>
          <a:p>
            <a:pPr algn="l">
              <a:spcBef>
                <a:spcPct val="0"/>
              </a:spcBef>
              <a:spcAft>
                <a:spcPts val="1800"/>
              </a:spcAft>
            </a:pPr>
            <a:r>
              <a:rPr lang="en-US" sz="5000" b="1" dirty="0" smtClean="0">
                <a:solidFill>
                  <a:schemeClr val="tx1"/>
                </a:solidFill>
              </a:rPr>
              <a:t>Authority for Paul’s apostleship</a:t>
            </a:r>
          </a:p>
          <a:p>
            <a:pPr lvl="1" algn="l">
              <a:spcBef>
                <a:spcPct val="0"/>
              </a:spcBef>
              <a:spcAft>
                <a:spcPts val="0"/>
              </a:spcAft>
              <a:buFont typeface="Arial" pitchFamily="34" charset="0"/>
              <a:buChar char="•"/>
            </a:pPr>
            <a:r>
              <a:rPr lang="en-US" sz="3600" b="1" dirty="0" smtClean="0">
                <a:solidFill>
                  <a:schemeClr val="tx1"/>
                </a:solidFill>
              </a:rPr>
              <a:t> </a:t>
            </a:r>
            <a:r>
              <a:rPr lang="en-US" sz="4800" b="1" dirty="0" smtClean="0">
                <a:solidFill>
                  <a:schemeClr val="tx1"/>
                </a:solidFill>
              </a:rPr>
              <a:t>It is God’s heartfelt </a:t>
            </a:r>
            <a:r>
              <a:rPr lang="en-US" sz="4800" b="1" dirty="0" smtClean="0">
                <a:solidFill>
                  <a:srgbClr val="FF0000"/>
                </a:solidFill>
              </a:rPr>
              <a:t>desire</a:t>
            </a:r>
            <a:r>
              <a:rPr lang="en-US" sz="4800" b="1" dirty="0" smtClean="0">
                <a:solidFill>
                  <a:schemeClr val="tx1"/>
                </a:solidFill>
              </a:rPr>
              <a:t> that</a:t>
            </a:r>
          </a:p>
          <a:p>
            <a:pPr lvl="1" algn="l">
              <a:spcBef>
                <a:spcPct val="0"/>
              </a:spcBef>
              <a:spcAft>
                <a:spcPts val="0"/>
              </a:spcAft>
            </a:pPr>
            <a:r>
              <a:rPr lang="en-US" sz="4800" b="1" dirty="0" smtClean="0">
                <a:solidFill>
                  <a:schemeClr val="tx1"/>
                </a:solidFill>
              </a:rPr>
              <a:t>  is emphasized in the selection</a:t>
            </a:r>
          </a:p>
          <a:p>
            <a:pPr lvl="1" algn="l">
              <a:spcBef>
                <a:spcPct val="0"/>
              </a:spcBef>
              <a:spcAft>
                <a:spcPts val="1800"/>
              </a:spcAft>
            </a:pPr>
            <a:r>
              <a:rPr lang="en-US" sz="4800" b="1" dirty="0" smtClean="0">
                <a:solidFill>
                  <a:schemeClr val="tx1"/>
                </a:solidFill>
              </a:rPr>
              <a:t>  of Paul</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7</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81000"/>
            <a:ext cx="7772400" cy="762000"/>
          </a:xfrm>
        </p:spPr>
        <p:txBody>
          <a:bodyPr/>
          <a:lstStyle/>
          <a:p>
            <a:pPr eaLnBrk="1" hangingPunct="1"/>
            <a:r>
              <a:rPr lang="en-US" sz="5400" b="1" dirty="0" smtClean="0">
                <a:solidFill>
                  <a:srgbClr val="00B050"/>
                </a:solidFill>
              </a:rPr>
              <a:t>Ephesians - Colossians</a:t>
            </a:r>
          </a:p>
        </p:txBody>
      </p:sp>
      <p:sp>
        <p:nvSpPr>
          <p:cNvPr id="3075" name="Subtitle 2"/>
          <p:cNvSpPr>
            <a:spLocks noGrp="1"/>
          </p:cNvSpPr>
          <p:nvPr>
            <p:ph type="subTitle" idx="1"/>
          </p:nvPr>
        </p:nvSpPr>
        <p:spPr>
          <a:xfrm>
            <a:off x="304800" y="1447800"/>
            <a:ext cx="8534400" cy="4724400"/>
          </a:xfrm>
        </p:spPr>
        <p:txBody>
          <a:bodyPr/>
          <a:lstStyle/>
          <a:p>
            <a:pPr algn="l">
              <a:spcBef>
                <a:spcPct val="0"/>
              </a:spcBef>
              <a:spcAft>
                <a:spcPts val="1200"/>
              </a:spcAft>
            </a:pPr>
            <a:r>
              <a:rPr lang="en-US" sz="5400" b="1" dirty="0" smtClean="0">
                <a:solidFill>
                  <a:schemeClr val="tx1"/>
                </a:solidFill>
              </a:rPr>
              <a:t>Opening Salute</a:t>
            </a:r>
          </a:p>
          <a:p>
            <a:pPr lvl="1" algn="l">
              <a:spcBef>
                <a:spcPct val="0"/>
              </a:spcBef>
              <a:spcAft>
                <a:spcPts val="1200"/>
              </a:spcAft>
              <a:buFont typeface="Arial" pitchFamily="34" charset="0"/>
              <a:buChar char="•"/>
            </a:pPr>
            <a:r>
              <a:rPr lang="en-US" sz="3600" b="1" dirty="0" smtClean="0">
                <a:solidFill>
                  <a:schemeClr val="tx1"/>
                </a:solidFill>
              </a:rPr>
              <a:t> </a:t>
            </a:r>
            <a:r>
              <a:rPr lang="en-US" sz="4800" b="1" dirty="0" smtClean="0">
                <a:solidFill>
                  <a:schemeClr val="tx1"/>
                </a:solidFill>
              </a:rPr>
              <a:t>1:1</a:t>
            </a:r>
            <a:r>
              <a:rPr lang="en-US" sz="3600" b="1" dirty="0" smtClean="0">
                <a:solidFill>
                  <a:schemeClr val="tx1"/>
                </a:solidFill>
              </a:rPr>
              <a:t> </a:t>
            </a:r>
            <a:r>
              <a:rPr lang="en-US" sz="4800" b="1" dirty="0" smtClean="0">
                <a:solidFill>
                  <a:schemeClr val="tx1"/>
                </a:solidFill>
              </a:rPr>
              <a:t>stands apart</a:t>
            </a:r>
          </a:p>
          <a:p>
            <a:pPr lvl="1" algn="l">
              <a:spcBef>
                <a:spcPct val="0"/>
              </a:spcBef>
              <a:buFont typeface="Arial" pitchFamily="34" charset="0"/>
              <a:buChar char="•"/>
            </a:pPr>
            <a:r>
              <a:rPr lang="en-US" sz="4800" b="1" dirty="0" smtClean="0">
                <a:solidFill>
                  <a:schemeClr val="tx1"/>
                </a:solidFill>
              </a:rPr>
              <a:t> [at Ephesus] missing from</a:t>
            </a:r>
          </a:p>
          <a:p>
            <a:pPr lvl="1" algn="l">
              <a:spcBef>
                <a:spcPct val="0"/>
              </a:spcBef>
              <a:spcAft>
                <a:spcPts val="1200"/>
              </a:spcAft>
            </a:pPr>
            <a:r>
              <a:rPr lang="en-US" sz="4800" b="1" dirty="0" smtClean="0">
                <a:solidFill>
                  <a:schemeClr val="tx1"/>
                </a:solidFill>
              </a:rPr>
              <a:t>                                     </a:t>
            </a:r>
            <a:r>
              <a:rPr lang="en-US" sz="4800" b="1" dirty="0" smtClean="0">
                <a:solidFill>
                  <a:schemeClr val="tx1"/>
                </a:solidFill>
                <a:latin typeface="Old English Text MT" pitchFamily="66" charset="0"/>
              </a:rPr>
              <a:t>p</a:t>
            </a:r>
            <a:r>
              <a:rPr lang="en-US" sz="4800" b="1" baseline="30000" dirty="0" smtClean="0">
                <a:solidFill>
                  <a:schemeClr val="tx1"/>
                </a:solidFill>
              </a:rPr>
              <a:t>46</a:t>
            </a:r>
            <a:r>
              <a:rPr lang="en-US" sz="4800" b="1" dirty="0" smtClean="0">
                <a:solidFill>
                  <a:schemeClr val="tx1"/>
                </a:solidFill>
              </a:rPr>
              <a:t>, </a:t>
            </a:r>
            <a:r>
              <a:rPr lang="en-US" sz="5400" b="1" dirty="0" smtClean="0">
                <a:solidFill>
                  <a:schemeClr val="tx1"/>
                </a:solidFill>
                <a:latin typeface="Bwhebb" pitchFamily="18" charset="0"/>
              </a:rPr>
              <a:t>a</a:t>
            </a:r>
            <a:r>
              <a:rPr lang="en-US" sz="4800" b="1" dirty="0" smtClean="0">
                <a:solidFill>
                  <a:schemeClr val="tx1"/>
                </a:solidFill>
              </a:rPr>
              <a:t>*, B*</a:t>
            </a:r>
          </a:p>
          <a:p>
            <a:pPr lvl="1" algn="l">
              <a:spcBef>
                <a:spcPct val="0"/>
              </a:spcBef>
              <a:buFont typeface="Arial" pitchFamily="34" charset="0"/>
              <a:buChar char="•"/>
            </a:pPr>
            <a:r>
              <a:rPr lang="en-US" sz="4800" b="1" dirty="0" smtClean="0">
                <a:solidFill>
                  <a:schemeClr val="tx1"/>
                </a:solidFill>
              </a:rPr>
              <a:t> may have been too important</a:t>
            </a:r>
          </a:p>
          <a:p>
            <a:pPr lvl="1" algn="l">
              <a:spcBef>
                <a:spcPct val="0"/>
              </a:spcBef>
            </a:pPr>
            <a:r>
              <a:rPr lang="en-US" sz="4800" b="1" dirty="0" smtClean="0">
                <a:solidFill>
                  <a:schemeClr val="tx1"/>
                </a:solidFill>
              </a:rPr>
              <a:t>  to address a single church</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8</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304800" y="1295400"/>
            <a:ext cx="8534400" cy="5029200"/>
          </a:xfrm>
        </p:spPr>
        <p:txBody>
          <a:bodyPr/>
          <a:lstStyle/>
          <a:p>
            <a:pPr algn="l">
              <a:spcBef>
                <a:spcPct val="0"/>
              </a:spcBef>
            </a:pPr>
            <a:r>
              <a:rPr lang="en-US" sz="4800" b="1" dirty="0" smtClean="0">
                <a:solidFill>
                  <a:schemeClr val="tx1"/>
                </a:solidFill>
              </a:rPr>
              <a:t> </a:t>
            </a:r>
          </a:p>
        </p:txBody>
      </p:sp>
      <p:sp>
        <p:nvSpPr>
          <p:cNvPr id="5" name="Slide Number Placeholder 4"/>
          <p:cNvSpPr>
            <a:spLocks noGrp="1"/>
          </p:cNvSpPr>
          <p:nvPr>
            <p:ph type="sldNum" sz="quarter" idx="12"/>
          </p:nvPr>
        </p:nvSpPr>
        <p:spPr/>
        <p:txBody>
          <a:bodyPr/>
          <a:lstStyle/>
          <a:p>
            <a:pPr>
              <a:defRPr/>
            </a:pPr>
            <a:fld id="{2BBFC447-1076-429A-B17C-51634811F7CC}" type="slidenum">
              <a:rPr lang="en-US" smtClean="0"/>
              <a:pPr>
                <a:defRPr/>
              </a:pPr>
              <a:t>9</a:t>
            </a:fld>
            <a:endParaRPr lang="en-US" dirty="0"/>
          </a:p>
        </p:txBody>
      </p:sp>
      <p:sp>
        <p:nvSpPr>
          <p:cNvPr id="6" name="Footer Placeholder 5"/>
          <p:cNvSpPr>
            <a:spLocks noGrp="1"/>
          </p:cNvSpPr>
          <p:nvPr>
            <p:ph type="ftr" sz="quarter" idx="11"/>
          </p:nvPr>
        </p:nvSpPr>
        <p:spPr/>
        <p:txBody>
          <a:bodyPr/>
          <a:lstStyle/>
          <a:p>
            <a:pPr>
              <a:defRPr/>
            </a:pPr>
            <a:r>
              <a:rPr lang="en-US" smtClean="0"/>
              <a:t>Part 1, ver.1.0</a:t>
            </a:r>
            <a:endParaRPr lang="en-US" dirty="0"/>
          </a:p>
        </p:txBody>
      </p:sp>
      <p:sp>
        <p:nvSpPr>
          <p:cNvPr id="3074" name="Title 1"/>
          <p:cNvSpPr>
            <a:spLocks noGrp="1"/>
          </p:cNvSpPr>
          <p:nvPr>
            <p:ph type="ctrTitle"/>
          </p:nvPr>
        </p:nvSpPr>
        <p:spPr>
          <a:xfrm>
            <a:off x="685800" y="381000"/>
            <a:ext cx="7772400" cy="762000"/>
          </a:xfrm>
        </p:spPr>
        <p:txBody>
          <a:bodyPr/>
          <a:lstStyle/>
          <a:p>
            <a:pPr eaLnBrk="1" hangingPunct="1"/>
            <a:r>
              <a:rPr lang="en-US" sz="5400" b="1" dirty="0" smtClean="0">
                <a:solidFill>
                  <a:srgbClr val="00B050"/>
                </a:solidFill>
              </a:rPr>
              <a:t> </a:t>
            </a:r>
          </a:p>
        </p:txBody>
      </p:sp>
      <p:graphicFrame>
        <p:nvGraphicFramePr>
          <p:cNvPr id="13" name="Object 12"/>
          <p:cNvGraphicFramePr>
            <a:graphicFrameLocks noChangeAspect="1"/>
          </p:cNvGraphicFramePr>
          <p:nvPr/>
        </p:nvGraphicFramePr>
        <p:xfrm>
          <a:off x="800100" y="512763"/>
          <a:ext cx="7542213" cy="5830887"/>
        </p:xfrm>
        <a:graphic>
          <a:graphicData uri="http://schemas.openxmlformats.org/presentationml/2006/ole">
            <p:oleObj spid="_x0000_s17411" name="Acrobat Document" r:id="rId4" imgW="7542857" imgH="5830114" progId="AcroExch.Document.7">
              <p:embed/>
            </p:oleObj>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10649</TotalTime>
  <Words>2482</Words>
  <Application>Microsoft Office PowerPoint</Application>
  <PresentationFormat>On-screen Show (4:3)</PresentationFormat>
  <Paragraphs>309</Paragraphs>
  <Slides>26</Slides>
  <Notes>26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Office Theme</vt:lpstr>
      <vt:lpstr>Acrobat Document</vt:lpstr>
      <vt:lpstr>Worksheet</vt:lpstr>
      <vt:lpstr>Ephesians - Colossians</vt:lpstr>
      <vt:lpstr>Ephesians - Colossians</vt:lpstr>
      <vt:lpstr>Ephesians - Colossians</vt:lpstr>
      <vt:lpstr>Ephesians - Colossians</vt:lpstr>
      <vt:lpstr>Ephesians - Colossians</vt:lpstr>
      <vt:lpstr>Ephesians - Colossians</vt:lpstr>
      <vt:lpstr>Ephesians - Colossians</vt:lpstr>
      <vt:lpstr>Ephesians - Colossians</vt:lpstr>
      <vt:lpstr> </vt:lpstr>
      <vt:lpstr> </vt:lpstr>
      <vt:lpstr> </vt:lpstr>
      <vt:lpstr>Ephesians - Colossians</vt:lpstr>
      <vt:lpstr>Ephesians - Colossians</vt:lpstr>
      <vt:lpstr>Ephesians - Colossians</vt:lpstr>
      <vt:lpstr>Ephesians - Colossians</vt:lpstr>
      <vt:lpstr>Ephesians - Colossians</vt:lpstr>
      <vt:lpstr>Ephesians - Colossians</vt:lpstr>
      <vt:lpstr>Ephesians - Colossians</vt:lpstr>
      <vt:lpstr>Ephesians - Colossians</vt:lpstr>
      <vt:lpstr>Ephesians - Colossians</vt:lpstr>
      <vt:lpstr>Ephesians - Colossians</vt:lpstr>
      <vt:lpstr>Ephesians - Colossians</vt:lpstr>
      <vt:lpstr>Ephesians - Colossians</vt:lpstr>
      <vt:lpstr>Ephesians - Colossians</vt:lpstr>
      <vt:lpstr>Ephesians - Colossians</vt:lpstr>
      <vt:lpstr>Ephesians - Colossians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Kingdom</dc:title>
  <dc:creator>gburch</dc:creator>
  <cp:lastModifiedBy>gburch</cp:lastModifiedBy>
  <cp:revision>1094</cp:revision>
  <dcterms:created xsi:type="dcterms:W3CDTF">2010-09-16T16:01:57Z</dcterms:created>
  <dcterms:modified xsi:type="dcterms:W3CDTF">2013-04-07T20:56:40Z</dcterms:modified>
</cp:coreProperties>
</file>