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3" r:id="rId2"/>
    <p:sldId id="310" r:id="rId3"/>
    <p:sldId id="338" r:id="rId4"/>
    <p:sldId id="350" r:id="rId5"/>
    <p:sldId id="339" r:id="rId6"/>
    <p:sldId id="340" r:id="rId7"/>
    <p:sldId id="341" r:id="rId8"/>
    <p:sldId id="342" r:id="rId9"/>
    <p:sldId id="352" r:id="rId10"/>
    <p:sldId id="343" r:id="rId11"/>
    <p:sldId id="354" r:id="rId12"/>
    <p:sldId id="344" r:id="rId13"/>
    <p:sldId id="351" r:id="rId14"/>
    <p:sldId id="347" r:id="rId15"/>
    <p:sldId id="348" r:id="rId16"/>
    <p:sldId id="353" r:id="rId17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6056" autoAdjust="0"/>
  </p:normalViewPr>
  <p:slideViewPr>
    <p:cSldViewPr>
      <p:cViewPr>
        <p:scale>
          <a:sx n="66" d="100"/>
          <a:sy n="66" d="100"/>
        </p:scale>
        <p:origin x="-55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8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A82B8-4FC8-43C2-9338-44A2ADF5571E}" type="datetimeFigureOut">
              <a:rPr lang="en-US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2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1AA483-810C-4F2D-8978-C8D52D1A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689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 Gist of the passage!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Hapax</a:t>
            </a:r>
            <a:r>
              <a:rPr lang="en-US" b="1" i="0" baseline="0" dirty="0" smtClean="0"/>
              <a:t> expression – </a:t>
            </a:r>
            <a:r>
              <a:rPr lang="en-US" b="0" i="0" baseline="0" dirty="0" smtClean="0"/>
              <a:t>but cp. Joh.7:8 “You go up to this feast. Not yet do I go up to this feast, because My </a:t>
            </a:r>
            <a:r>
              <a:rPr lang="en-US" b="0" i="0" u="sng" baseline="0" dirty="0" smtClean="0"/>
              <a:t>appointed time</a:t>
            </a:r>
            <a:r>
              <a:rPr lang="en-US" b="0" i="0" u="none" baseline="0" dirty="0" smtClean="0"/>
              <a:t> (</a:t>
            </a:r>
            <a:r>
              <a:rPr lang="en-US" b="0" i="1" u="none" baseline="0" dirty="0" smtClean="0"/>
              <a:t>kairos</a:t>
            </a:r>
            <a:r>
              <a:rPr lang="en-US" b="0" i="0" u="none" baseline="0" dirty="0" smtClean="0"/>
              <a:t>) </a:t>
            </a:r>
            <a:r>
              <a:rPr lang="en-US" b="0" i="0" baseline="0" dirty="0" smtClean="0"/>
              <a:t>has not yet </a:t>
            </a:r>
            <a:r>
              <a:rPr lang="en-US" b="0" i="0" u="sng" baseline="0" dirty="0" smtClean="0"/>
              <a:t>been fulfilled (v.)</a:t>
            </a:r>
            <a:r>
              <a:rPr lang="en-US" b="0" i="0" baseline="0" dirty="0" smtClean="0"/>
              <a:t>.</a:t>
            </a:r>
            <a:endParaRPr lang="en-US" b="0" i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1" dirty="0" smtClean="0"/>
              <a:t>Kairos –</a:t>
            </a:r>
            <a:r>
              <a:rPr lang="en-US" dirty="0" smtClean="0"/>
              <a:t> can convey both an “appropriate time” and an “opportunity” for an event or activity – read </a:t>
            </a:r>
            <a:r>
              <a:rPr lang="en-US" i="1" dirty="0" smtClean="0"/>
              <a:t>M&amp;M</a:t>
            </a:r>
            <a:r>
              <a:rPr lang="en-US" dirty="0" smtClean="0"/>
              <a:t> on it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Cp. Gal.4:4 – </a:t>
            </a:r>
            <a:r>
              <a:rPr lang="en-US" dirty="0" smtClean="0"/>
              <a:t>“when </a:t>
            </a:r>
            <a:r>
              <a:rPr lang="en-US" b="1" dirty="0" smtClean="0"/>
              <a:t>the fullness of the time </a:t>
            </a:r>
            <a:r>
              <a:rPr lang="en-US" dirty="0" smtClean="0"/>
              <a:t>(</a:t>
            </a:r>
            <a:r>
              <a:rPr lang="en-US" i="1" dirty="0" smtClean="0"/>
              <a:t>chronos</a:t>
            </a:r>
            <a:r>
              <a:rPr lang="en-US" dirty="0" smtClean="0"/>
              <a:t>) came, God sent forth His Son” – both texts convey a pivotal event!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Cp. Heb. </a:t>
            </a:r>
            <a:r>
              <a:rPr lang="en-US" b="1" i="1" dirty="0" smtClean="0"/>
              <a:t>m</a:t>
            </a:r>
            <a:r>
              <a:rPr lang="en-US" b="1" i="1" dirty="0" smtClean="0">
                <a:latin typeface="Tahoma"/>
                <a:ea typeface="Tahoma"/>
                <a:cs typeface="Tahoma"/>
              </a:rPr>
              <a:t>ô</a:t>
            </a:r>
            <a:r>
              <a:rPr lang="en-US" b="1" i="1" dirty="0" smtClean="0"/>
              <a:t>w`</a:t>
            </a:r>
            <a:r>
              <a:rPr lang="en-US" b="1" i="1" dirty="0" smtClean="0">
                <a:latin typeface="Calibri"/>
                <a:cs typeface="Calibri"/>
              </a:rPr>
              <a:t>ê</a:t>
            </a:r>
            <a:r>
              <a:rPr lang="en-US" b="1" i="1" dirty="0" smtClean="0"/>
              <a:t>d</a:t>
            </a:r>
            <a:r>
              <a:rPr lang="en-US" b="1" dirty="0" smtClean="0"/>
              <a:t> –</a:t>
            </a:r>
            <a:r>
              <a:rPr lang="en-US" b="0" dirty="0" smtClean="0"/>
              <a:t> e.g., Gen.1:14 (for signs and for “seasons”) and the “tent of witness” (LXX), which is really the “tent of appointed time” – at set times, Israel were to gather before the Lord at His meeting place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Fulness – </a:t>
            </a:r>
            <a:r>
              <a:rPr lang="en-US" b="0" dirty="0" smtClean="0"/>
              <a:t>a filling up – in terms of </a:t>
            </a:r>
            <a:r>
              <a:rPr lang="en-US" b="0" i="1" dirty="0" smtClean="0"/>
              <a:t>time</a:t>
            </a:r>
            <a:r>
              <a:rPr lang="en-US" b="0" dirty="0" smtClean="0"/>
              <a:t>, a fulfillment</a:t>
            </a:r>
            <a:endParaRPr lang="en-US" b="1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1" dirty="0" smtClean="0"/>
              <a:t>Plērōma –</a:t>
            </a:r>
            <a:r>
              <a:rPr lang="en-US" b="0" i="1" dirty="0" smtClean="0"/>
              <a:t> </a:t>
            </a:r>
            <a:r>
              <a:rPr lang="en-US" b="0" dirty="0" smtClean="0"/>
              <a:t>conveys “measured out” to that appropriate time – “filled to the line” we might say – it does NOT mean limitless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If </a:t>
            </a:r>
            <a:r>
              <a:rPr lang="en-US" b="1" i="1" dirty="0" smtClean="0"/>
              <a:t>Plēroō</a:t>
            </a:r>
            <a:r>
              <a:rPr lang="en-US" b="1" dirty="0" smtClean="0"/>
              <a:t> – </a:t>
            </a:r>
            <a:r>
              <a:rPr lang="en-US" b="0" dirty="0" smtClean="0"/>
              <a:t>can mean</a:t>
            </a:r>
            <a:r>
              <a:rPr lang="en-US" b="0" baseline="0" dirty="0" smtClean="0"/>
              <a:t> “fulfill”, then </a:t>
            </a:r>
            <a:r>
              <a:rPr lang="en-US" b="0" i="1" baseline="0" dirty="0" smtClean="0"/>
              <a:t>pl</a:t>
            </a:r>
            <a:r>
              <a:rPr lang="en-US" b="0" i="1" dirty="0" smtClean="0"/>
              <a:t>ē</a:t>
            </a:r>
            <a:r>
              <a:rPr lang="en-US" b="0" i="1" baseline="0" dirty="0" smtClean="0"/>
              <a:t>r</a:t>
            </a:r>
            <a:r>
              <a:rPr lang="en-US" b="0" i="1" dirty="0" smtClean="0"/>
              <a:t>ō</a:t>
            </a:r>
            <a:r>
              <a:rPr lang="en-US" b="0" i="1" baseline="0" dirty="0" smtClean="0"/>
              <a:t>ma</a:t>
            </a:r>
            <a:r>
              <a:rPr lang="en-US" b="0" baseline="0" dirty="0" smtClean="0"/>
              <a:t> can mean “fulfillment”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Read – </a:t>
            </a:r>
            <a:r>
              <a:rPr lang="en-US" baseline="0" dirty="0" smtClean="0"/>
              <a:t>‘Fulness Texts.doc’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baseline="0" dirty="0" smtClean="0"/>
              <a:t>Welch’s teaching on “the fulness” – </a:t>
            </a:r>
            <a:r>
              <a:rPr lang="en-US" baseline="0" dirty="0" smtClean="0"/>
              <a:t>based on 1</a:t>
            </a:r>
            <a:r>
              <a:rPr lang="en-US" baseline="30000" dirty="0" smtClean="0"/>
              <a:t>st</a:t>
            </a:r>
            <a:r>
              <a:rPr lang="en-US" baseline="0" dirty="0" smtClean="0"/>
              <a:t> occ. in </a:t>
            </a:r>
            <a:r>
              <a:rPr lang="en-US" baseline="0" dirty="0" smtClean="0"/>
              <a:t>Mat.9:16; cite ex. of Luk.4:16-21 showing a “gap</a:t>
            </a:r>
            <a:r>
              <a:rPr lang="en-US" baseline="0" smtClean="0"/>
              <a:t>” in Isa.61:1-2 </a:t>
            </a:r>
            <a:endParaRPr lang="en-US" baseline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1" strike="noStrike" baseline="0" dirty="0" smtClean="0"/>
              <a:t>Kephalaion</a:t>
            </a:r>
            <a:r>
              <a:rPr lang="en-US" b="1" i="0" strike="noStrike" baseline="0" dirty="0" smtClean="0"/>
              <a:t>  (n.) –</a:t>
            </a:r>
            <a:r>
              <a:rPr lang="en-US" b="0" i="0" strike="noStrike" baseline="0" dirty="0" smtClean="0"/>
              <a:t> meant a “sum”, so “to sum up” is certainly the sense in </a:t>
            </a:r>
            <a:r>
              <a:rPr lang="en-US" b="1" i="0" strike="noStrike" baseline="0" dirty="0" smtClean="0"/>
              <a:t>Rom.13:9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This word </a:t>
            </a:r>
            <a:r>
              <a:rPr lang="en-US" b="0" i="0" strike="noStrike" baseline="0" dirty="0" smtClean="0"/>
              <a:t>– an Aorist Infinitive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Note Middle Voice – </a:t>
            </a:r>
            <a:r>
              <a:rPr lang="en-US" b="0" i="0" strike="noStrike" baseline="0" dirty="0" smtClean="0"/>
              <a:t>“for Himself”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Ana – </a:t>
            </a:r>
            <a:r>
              <a:rPr lang="en-US" b="0" i="0" strike="noStrike" baseline="0" dirty="0" smtClean="0"/>
              <a:t>a prep. meaning – see </a:t>
            </a:r>
            <a:r>
              <a:rPr lang="en-US" b="1" i="0" strike="noStrike" baseline="0" dirty="0" smtClean="0"/>
              <a:t>Thayer</a:t>
            </a:r>
            <a:r>
              <a:rPr lang="en-US" b="0" i="0" strike="noStrike" baseline="0" dirty="0" smtClean="0"/>
              <a:t>, p.35, 1</a:t>
            </a:r>
            <a:r>
              <a:rPr lang="en-US" b="0" i="0" strike="noStrike" baseline="30000" dirty="0" smtClean="0"/>
              <a:t>st</a:t>
            </a:r>
            <a:r>
              <a:rPr lang="en-US" b="0" i="0" strike="noStrike" baseline="0" dirty="0" smtClean="0"/>
              <a:t> col., 3.a – d.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Head up – </a:t>
            </a:r>
            <a:r>
              <a:rPr lang="en-US" b="0" i="0" strike="noStrike" baseline="0" dirty="0" smtClean="0"/>
              <a:t>based on headship of Christ – open file “The Head” for structure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On the basis of Joh.17:5, 24 – </a:t>
            </a:r>
            <a:r>
              <a:rPr lang="en-US" b="0" i="0" strike="noStrike" baseline="0" dirty="0" smtClean="0"/>
              <a:t>could also mean “head back up”, looking back to a prior time of the Headship of the Son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A:B :: C:D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="1" dirty="0" smtClean="0"/>
              <a:t>Hidden from all those ages and generations.</a:t>
            </a:r>
            <a:endParaRPr lang="en-US" b="0" dirty="0" smtClean="0"/>
          </a:p>
          <a:p>
            <a:pPr marL="228600" indent="-228600">
              <a:buAutoNum type="arabicPeriod"/>
            </a:pPr>
            <a:r>
              <a:rPr lang="en-US" b="1" dirty="0" smtClean="0"/>
              <a:t>That men might inhabit the heavenlies.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His promise</a:t>
            </a:r>
            <a:r>
              <a:rPr lang="en-US" b="1" baseline="0" dirty="0" smtClean="0"/>
              <a:t> before the overthrow.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06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1</a:t>
            </a:r>
            <a:r>
              <a:rPr lang="en-US" b="1" strike="noStrike" baseline="30000" dirty="0" smtClean="0"/>
              <a:t>st</a:t>
            </a:r>
            <a:r>
              <a:rPr lang="en-US" b="1" strike="noStrike" baseline="0" dirty="0" smtClean="0"/>
              <a:t> mention </a:t>
            </a:r>
            <a:r>
              <a:rPr lang="en-US" b="0" strike="noStrike" baseline="0" dirty="0" smtClean="0"/>
              <a:t>of “mystery” and “dispensation” in Ephesians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“</a:t>
            </a:r>
            <a:r>
              <a:rPr lang="en-US" b="1" strike="noStrike" baseline="0" dirty="0" smtClean="0">
                <a:solidFill>
                  <a:srgbClr val="C00000"/>
                </a:solidFill>
              </a:rPr>
              <a:t>head up</a:t>
            </a:r>
            <a:r>
              <a:rPr lang="en-US" b="1" strike="noStrike" baseline="0" dirty="0" smtClean="0"/>
              <a:t>” – </a:t>
            </a:r>
            <a:r>
              <a:rPr lang="en-US" b="0" strike="noStrike" baseline="0" dirty="0" smtClean="0"/>
              <a:t>the reading preferred by some dispensational teachers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Some read </a:t>
            </a:r>
            <a:r>
              <a:rPr lang="en-US" b="0" strike="noStrike" baseline="0" dirty="0" smtClean="0"/>
              <a:t>“the fullness of the seasons” as futuristic (KJV suggests it), but consider: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0" strike="noStrike" baseline="0" dirty="0" smtClean="0"/>
              <a:t>Its purpose is for Christ to sum up or head up the things in the heavens and the things in the earth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0" strike="noStrike" baseline="0" dirty="0" smtClean="0"/>
              <a:t>He is up-above every principality and authority </a:t>
            </a:r>
            <a:r>
              <a:rPr lang="en-US" b="1" strike="noStrike" baseline="0" dirty="0" smtClean="0"/>
              <a:t>in the present age</a:t>
            </a:r>
            <a:r>
              <a:rPr lang="en-US" b="0" strike="noStrike" baseline="0" dirty="0" smtClean="0"/>
              <a:t> – and in the coming one (Eph.1:21)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0" strike="noStrike" baseline="0" dirty="0" smtClean="0"/>
              <a:t>Christ is revealed to be Head of the church </a:t>
            </a:r>
            <a:r>
              <a:rPr lang="en-US" b="1" strike="noStrike" baseline="0" dirty="0" smtClean="0"/>
              <a:t>now</a:t>
            </a:r>
            <a:r>
              <a:rPr lang="en-US" b="0" strike="noStrike" baseline="0" dirty="0" smtClean="0"/>
              <a:t> (Eph.1:22; 4:15; 5:23; Col.1:18; 2:19) – “the things in the earth”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0" strike="noStrike" baseline="0" dirty="0" smtClean="0"/>
              <a:t>He is also Head of every principality and authority </a:t>
            </a:r>
            <a:r>
              <a:rPr lang="en-US" b="1" strike="noStrike" baseline="0" dirty="0" smtClean="0"/>
              <a:t>now</a:t>
            </a:r>
            <a:r>
              <a:rPr lang="en-US" b="0" strike="noStrike" baseline="0" dirty="0" smtClean="0"/>
              <a:t> (Col.2:10) – “the things in the heavens”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Dispensation – </a:t>
            </a:r>
            <a:r>
              <a:rPr lang="en-US" b="0" i="0" strike="noStrike" baseline="0" dirty="0" smtClean="0"/>
              <a:t>administration, government, stewardship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The Dash – </a:t>
            </a:r>
            <a:r>
              <a:rPr lang="en-US" b="0" i="0" strike="noStrike" baseline="0" dirty="0" smtClean="0"/>
              <a:t>is mine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strike="noStrike" baseline="0" dirty="0" smtClean="0"/>
              <a:t>Grace – </a:t>
            </a:r>
            <a:r>
              <a:rPr lang="en-US" b="0" i="0" strike="noStrike" baseline="0" dirty="0" smtClean="0"/>
              <a:t>the context in 3:7 &amp; 3:8 puts the emphasis on the grace shown Paul in selecting him for service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TR – </a:t>
            </a:r>
            <a:r>
              <a:rPr lang="en-US" b="0" i="0" strike="noStrike" baseline="0" dirty="0" smtClean="0"/>
              <a:t>reads </a:t>
            </a:r>
            <a:r>
              <a:rPr lang="en-US" b="0" i="1" strike="noStrike" baseline="0" dirty="0" smtClean="0"/>
              <a:t>koinōnia</a:t>
            </a:r>
            <a:r>
              <a:rPr lang="en-US" b="0" i="0" strike="noStrike" baseline="0" dirty="0" smtClean="0"/>
              <a:t>, “fellowship” </a:t>
            </a:r>
            <a:r>
              <a:rPr lang="en-US" b="1" i="0" strike="noStrike" baseline="0" dirty="0" smtClean="0"/>
              <a:t>– </a:t>
            </a:r>
            <a:r>
              <a:rPr lang="en-US" b="0" i="0" strike="noStrike" baseline="0" dirty="0" smtClean="0"/>
              <a:t>all early</a:t>
            </a:r>
            <a:r>
              <a:rPr lang="en-US" b="1" i="0" strike="noStrike" baseline="0" dirty="0" smtClean="0"/>
              <a:t> </a:t>
            </a:r>
            <a:r>
              <a:rPr lang="en-US" b="0" i="0" strike="noStrike" baseline="0" dirty="0" smtClean="0"/>
              <a:t>MSS attest </a:t>
            </a:r>
            <a:r>
              <a:rPr lang="en-US" b="0" i="1" strike="noStrike" baseline="0" dirty="0" smtClean="0"/>
              <a:t>oikonomia</a:t>
            </a:r>
            <a:r>
              <a:rPr lang="en-US" b="0" i="0" strike="noStrike" baseline="0" dirty="0" smtClean="0"/>
              <a:t>  </a:t>
            </a:r>
            <a:r>
              <a:rPr lang="en-US" b="1" i="0" strike="noStrike" baseline="0" dirty="0" smtClean="0"/>
              <a:t>–</a:t>
            </a:r>
            <a:r>
              <a:rPr lang="en-US" b="0" i="0" strike="noStrike" baseline="0" dirty="0" smtClean="0"/>
              <a:t> virtually no variants listed in GNT or NA27.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Eph.3:9 – </a:t>
            </a:r>
            <a:r>
              <a:rPr lang="en-US" b="0" i="0" strike="noStrike" baseline="0" dirty="0" smtClean="0"/>
              <a:t>hearkens back to 1:9-10 where </a:t>
            </a:r>
            <a:r>
              <a:rPr lang="en-US" b="1" i="0" strike="noStrike" baseline="0" dirty="0" smtClean="0"/>
              <a:t>He made known to us the mystery of His desire for a dispensation of the fullness of the seasons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strike="noStrike" baseline="0" dirty="0" smtClean="0"/>
              <a:t>1 Cor.4:1-2 – </a:t>
            </a:r>
            <a:r>
              <a:rPr lang="en-US" b="0" i="0" strike="noStrike" baseline="0" dirty="0" smtClean="0"/>
              <a:t>“stewards of God’s secrets” is general – but this is specific: “THE secret”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i="0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From the perspective of the steward, Paul.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Structure in Eph-Col </a:t>
            </a:r>
            <a:r>
              <a:rPr lang="en-US" b="0" dirty="0" smtClean="0"/>
              <a:t>– if </a:t>
            </a:r>
            <a:r>
              <a:rPr lang="en-US" b="1" dirty="0" smtClean="0"/>
              <a:t>A. </a:t>
            </a:r>
            <a:r>
              <a:rPr lang="en-US" b="0" dirty="0" smtClean="0"/>
              <a:t>corresponds with </a:t>
            </a:r>
            <a:r>
              <a:rPr lang="en-US" b="1" dirty="0" smtClean="0"/>
              <a:t>A.</a:t>
            </a:r>
            <a:r>
              <a:rPr lang="en-US" b="0" dirty="0" smtClean="0"/>
              <a:t>, they speak of the same dispensation – then that “fulfillment of the seasons” has come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732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57C9A-C5BC-4A37-A24E-F89D4579A1C0}" type="datetime1">
              <a:rPr lang="en-US" smtClean="0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230-7C4F-4A22-BE8F-ECECD4855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E6674-7C21-4D36-91DD-262B55831707}" type="datetime1">
              <a:rPr lang="en-US" smtClean="0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369-65B2-4F82-890B-D6B750A6F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0215B-5AC9-46C6-BA3D-F79013E55997}" type="datetime1">
              <a:rPr lang="en-US" smtClean="0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4960-A368-464E-8C31-A0F87BB0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76680-C26E-43C9-B5A9-1754CF959BD3}" type="datetime1">
              <a:rPr lang="en-US" smtClean="0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9F34-E933-4C54-A5D1-3DA31D56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D73C1-1935-485E-8B07-9AA1935FAEEA}" type="datetime1">
              <a:rPr lang="en-US" smtClean="0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207F-16F6-493C-AC3A-7A09CDB1A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D719F-C029-45DD-99B3-CA4F618D0ABC}" type="datetime1">
              <a:rPr lang="en-US" smtClean="0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8255-F7F0-499F-B637-C41B1A007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D5270-A192-40BB-BF2E-7866BA229507}" type="datetime1">
              <a:rPr lang="en-US" smtClean="0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E1C-7616-4FB9-B0B5-81BD2F9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DF3B0-3D46-4A83-A518-DEF1ECD3758D}" type="datetime1">
              <a:rPr lang="en-US" smtClean="0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1C5A-9266-4BFC-8FFA-8FFAE3A0E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757A3-E9E4-41F5-8A29-B92A8B7C86D1}" type="datetime1">
              <a:rPr lang="en-US" smtClean="0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AB00-8EDF-4ED5-A7B7-04AD4C043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E8BEA-F496-467E-B062-3BC608434945}" type="datetime1">
              <a:rPr lang="en-US" smtClean="0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B00D-5040-4EE8-A5A2-482AD9BC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A678B-D023-4660-A1FE-3ACB4BE0CB2A}" type="datetime1">
              <a:rPr lang="en-US" smtClean="0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9EA9-6E4A-43E7-BC77-59F1A42E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FE3665-94CA-42E4-9E67-A2A6403267A3}" type="datetime1">
              <a:rPr lang="en-US" smtClean="0"/>
              <a:pPr>
                <a:defRPr/>
              </a:pPr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0B757-26E5-4ED8-BC78-74CAC918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6106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Eph. 1:9-10 </a:t>
            </a:r>
            <a:r>
              <a:rPr lang="en-US" sz="6000" b="1" dirty="0" smtClean="0">
                <a:solidFill>
                  <a:schemeClr val="tx1"/>
                </a:solidFill>
              </a:rPr>
              <a:t>– having made known to us the mystery (secret) of His desire…for a dispensation of the fulness of the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533400" y="1371600"/>
            <a:ext cx="8382000" cy="4800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Going back to Eph.1:10…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1600" b="1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Why “the fulness of the seasons”?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962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8382000" cy="4191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8000" b="1" dirty="0" smtClean="0">
                <a:solidFill>
                  <a:schemeClr val="tx1"/>
                </a:solidFill>
              </a:rPr>
              <a:t>What is a fulness?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0945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458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How does Christ sum up “the all”?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2000" b="1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i="1" dirty="0" smtClean="0">
                <a:solidFill>
                  <a:schemeClr val="tx1"/>
                </a:solidFill>
              </a:rPr>
              <a:t>ana</a:t>
            </a:r>
            <a:r>
              <a:rPr lang="en-US" sz="6600" b="1" i="1" dirty="0" smtClean="0">
                <a:solidFill>
                  <a:srgbClr val="0070C0"/>
                </a:solidFill>
              </a:rPr>
              <a:t>kephal</a:t>
            </a:r>
            <a:r>
              <a:rPr lang="en-US" sz="6600" b="1" i="1" dirty="0" smtClean="0">
                <a:solidFill>
                  <a:schemeClr val="tx1"/>
                </a:solidFill>
              </a:rPr>
              <a:t>aioomai</a:t>
            </a:r>
            <a:r>
              <a:rPr lang="en-US" sz="6600" b="1" dirty="0" smtClean="0">
                <a:solidFill>
                  <a:schemeClr val="tx1"/>
                </a:solidFill>
              </a:rPr>
              <a:t> – only here &amp; Rom.13:9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7285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458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Breaking it down…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2000" b="1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4000" b="1" i="1" dirty="0" smtClean="0">
                <a:solidFill>
                  <a:schemeClr val="tx1"/>
                </a:solidFill>
              </a:rPr>
              <a:t>  back      head up     I      for myself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i="1" dirty="0" smtClean="0">
                <a:solidFill>
                  <a:schemeClr val="tx1"/>
                </a:solidFill>
              </a:rPr>
              <a:t>ana</a:t>
            </a:r>
            <a:r>
              <a:rPr lang="en-US" sz="6600" b="1" i="1" dirty="0" smtClean="0">
                <a:solidFill>
                  <a:srgbClr val="0070C0"/>
                </a:solidFill>
              </a:rPr>
              <a:t>kephal</a:t>
            </a:r>
            <a:r>
              <a:rPr lang="en-US" sz="6600" b="1" i="1" dirty="0" smtClean="0">
                <a:solidFill>
                  <a:schemeClr val="tx1"/>
                </a:solidFill>
              </a:rPr>
              <a:t>aioomai</a:t>
            </a:r>
            <a:r>
              <a:rPr lang="en-US" sz="6600" b="1" dirty="0" smtClean="0">
                <a:solidFill>
                  <a:schemeClr val="tx1"/>
                </a:solidFill>
              </a:rPr>
              <a:t> – 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1863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4582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Compare Col.2:10 – </a:t>
            </a:r>
            <a:r>
              <a:rPr lang="en-US" sz="6000" b="1" dirty="0" smtClean="0">
                <a:solidFill>
                  <a:schemeClr val="tx1"/>
                </a:solidFill>
              </a:rPr>
              <a:t>“you are </a:t>
            </a:r>
            <a:r>
              <a:rPr lang="en-US" sz="6000" b="1" dirty="0" smtClean="0">
                <a:solidFill>
                  <a:srgbClr val="0070C0"/>
                </a:solidFill>
              </a:rPr>
              <a:t>filled</a:t>
            </a:r>
            <a:r>
              <a:rPr lang="en-US" sz="6000" b="1" dirty="0" smtClean="0">
                <a:solidFill>
                  <a:schemeClr val="tx1"/>
                </a:solidFill>
              </a:rPr>
              <a:t> by Him Who is the </a:t>
            </a:r>
            <a:r>
              <a:rPr lang="en-US" sz="6000" b="1" dirty="0" smtClean="0">
                <a:solidFill>
                  <a:srgbClr val="0070C0"/>
                </a:solidFill>
              </a:rPr>
              <a:t>Head</a:t>
            </a:r>
            <a:r>
              <a:rPr lang="en-US" sz="6000" b="1" dirty="0" smtClean="0">
                <a:solidFill>
                  <a:schemeClr val="tx1"/>
                </a:solidFill>
              </a:rPr>
              <a:t> of every principality and authority”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9584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4582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Headship of Christ 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	</a:t>
            </a:r>
            <a:r>
              <a:rPr lang="en-US" sz="6000" b="1" dirty="0" smtClean="0">
                <a:solidFill>
                  <a:schemeClr val="tx1"/>
                </a:solidFill>
              </a:rPr>
              <a:t>	over all things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His fulness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	</a:t>
            </a:r>
            <a:r>
              <a:rPr lang="en-US" sz="6000" b="1" dirty="0" smtClean="0">
                <a:solidFill>
                  <a:schemeClr val="tx1"/>
                </a:solidFill>
              </a:rPr>
              <a:t>	our fulness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143000" y="2895600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143000" y="5087257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16912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181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5400" b="1" dirty="0" smtClean="0"/>
              <a:t>a) The pinnacle of His gifts of grace and revelation.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5400" b="1" dirty="0" smtClean="0"/>
              <a:t>b) It </a:t>
            </a:r>
            <a:r>
              <a:rPr lang="en-US" sz="5400" b="1" dirty="0"/>
              <a:t>fulfills a long-standing goal of God.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5400" b="1" dirty="0" smtClean="0"/>
              <a:t>c) Based on His most ancient promise.</a:t>
            </a:r>
            <a:endParaRPr lang="en-US" sz="5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3756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seasons to </a:t>
            </a:r>
            <a:r>
              <a:rPr lang="en-US" sz="6000" b="1" dirty="0">
                <a:solidFill>
                  <a:srgbClr val="C00000"/>
                </a:solidFill>
              </a:rPr>
              <a:t>sum up </a:t>
            </a:r>
            <a:r>
              <a:rPr lang="en-US" sz="6000" b="1" u="sng" dirty="0">
                <a:solidFill>
                  <a:schemeClr val="tx1"/>
                </a:solidFill>
              </a:rPr>
              <a:t>the all</a:t>
            </a:r>
            <a:r>
              <a:rPr lang="en-US" sz="6000" b="1" dirty="0">
                <a:solidFill>
                  <a:schemeClr val="tx1"/>
                </a:solidFill>
              </a:rPr>
              <a:t> by the Christ - </a:t>
            </a:r>
            <a:r>
              <a:rPr lang="en-US" sz="6000" b="1" u="sng" dirty="0" smtClean="0">
                <a:solidFill>
                  <a:schemeClr val="tx1"/>
                </a:solidFill>
              </a:rPr>
              <a:t>the things in the heavens and the things in the earth </a:t>
            </a:r>
            <a:r>
              <a:rPr lang="en-US" sz="6000" b="1" dirty="0" smtClean="0">
                <a:solidFill>
                  <a:schemeClr val="tx1"/>
                </a:solidFill>
              </a:rPr>
              <a:t>by Him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914400" y="1066800"/>
            <a:ext cx="79248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8000" b="1" dirty="0" smtClean="0">
                <a:solidFill>
                  <a:schemeClr val="tx1"/>
                </a:solidFill>
              </a:rPr>
              <a:t>What is a dispensation?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house   law</a:t>
            </a:r>
            <a:endParaRPr lang="en-US" sz="6000" b="1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i="1" dirty="0" smtClean="0">
                <a:solidFill>
                  <a:schemeClr val="tx1"/>
                </a:solidFill>
              </a:rPr>
              <a:t>oiko-nomia</a:t>
            </a:r>
            <a:endParaRPr lang="en-US" sz="7200" b="1" i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941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229600" cy="4648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How many ways is </a:t>
            </a:r>
            <a:r>
              <a:rPr lang="en-US" sz="7200" b="1" i="1" u="sng" dirty="0" smtClean="0">
                <a:solidFill>
                  <a:schemeClr val="tx1"/>
                </a:solidFill>
              </a:rPr>
              <a:t>our</a:t>
            </a:r>
            <a:r>
              <a:rPr lang="en-US" sz="7200" b="1" dirty="0" smtClean="0">
                <a:solidFill>
                  <a:schemeClr val="tx1"/>
                </a:solidFill>
              </a:rPr>
              <a:t> dispensation expressed?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4426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1534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Eph.1:10</a:t>
            </a:r>
            <a:r>
              <a:rPr lang="en-US" sz="5400" b="1" dirty="0" smtClean="0">
                <a:solidFill>
                  <a:schemeClr val="tx1"/>
                </a:solidFill>
              </a:rPr>
              <a:t> – 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“dispensation of the fulness of the seasons”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941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Eph.3:2</a:t>
            </a:r>
            <a:r>
              <a:rPr lang="en-US" sz="5400" b="1" dirty="0" smtClean="0">
                <a:solidFill>
                  <a:schemeClr val="tx1"/>
                </a:solidFill>
              </a:rPr>
              <a:t> –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“the dispensation of the grace of God”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941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5344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Eph.3:9 </a:t>
            </a:r>
            <a:r>
              <a:rPr lang="en-US" sz="5400" b="1" dirty="0" smtClean="0">
                <a:solidFill>
                  <a:schemeClr val="tx1"/>
                </a:solidFill>
              </a:rPr>
              <a:t>– 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“the dispensation of the mystery (secret)”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9419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382000" cy="4800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Col.1:25</a:t>
            </a:r>
            <a:r>
              <a:rPr lang="en-US" sz="5400" b="1" dirty="0" smtClean="0">
                <a:solidFill>
                  <a:schemeClr val="tx1"/>
                </a:solidFill>
              </a:rPr>
              <a:t> – </a:t>
            </a:r>
            <a:r>
              <a:rPr lang="en-US" sz="7200" b="1" dirty="0" smtClean="0">
                <a:solidFill>
                  <a:schemeClr val="tx1"/>
                </a:solidFill>
              </a:rPr>
              <a:t>“the dispensation of God which </a:t>
            </a:r>
            <a:r>
              <a:rPr lang="en-US" sz="7200" b="1" i="1" dirty="0" smtClean="0">
                <a:solidFill>
                  <a:schemeClr val="tx1"/>
                </a:solidFill>
              </a:rPr>
              <a:t>is</a:t>
            </a:r>
            <a:r>
              <a:rPr lang="en-US" sz="7200" b="1" dirty="0" smtClean="0">
                <a:solidFill>
                  <a:schemeClr val="tx1"/>
                </a:solidFill>
              </a:rPr>
              <a:t> given to me for you”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9419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754563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He made known to us </a:t>
            </a:r>
            <a:r>
              <a:rPr lang="en-US" dirty="0" smtClean="0">
                <a:solidFill>
                  <a:srgbClr val="0070C0"/>
                </a:solidFill>
              </a:rPr>
              <a:t>the mystery</a:t>
            </a:r>
            <a:r>
              <a:rPr lang="en-US" dirty="0" smtClean="0"/>
              <a:t> of His desire for </a:t>
            </a:r>
            <a:r>
              <a:rPr lang="en-US" dirty="0" smtClean="0">
                <a:solidFill>
                  <a:srgbClr val="0070C0"/>
                </a:solidFill>
              </a:rPr>
              <a:t>a dispensation</a:t>
            </a:r>
            <a:r>
              <a:rPr lang="en-US" dirty="0" smtClean="0"/>
              <a:t> of the fullness of the seasons</a:t>
            </a:r>
          </a:p>
          <a:p>
            <a:pPr marL="979488" indent="-514350">
              <a:buAutoNum type="alphaU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the dispensation </a:t>
            </a:r>
            <a:r>
              <a:rPr lang="en-US" dirty="0" smtClean="0"/>
              <a:t>of the grace </a:t>
            </a:r>
            <a:r>
              <a:rPr lang="en-US" dirty="0" smtClean="0">
                <a:solidFill>
                  <a:srgbClr val="C00000"/>
                </a:solidFill>
              </a:rPr>
              <a:t>of God which has been given to me for you</a:t>
            </a:r>
          </a:p>
          <a:p>
            <a:pPr marL="465138" indent="-465138">
              <a:buNone/>
            </a:pPr>
            <a:r>
              <a:rPr lang="en-US" i="1" dirty="0" smtClean="0"/>
              <a:t>A</a:t>
            </a:r>
            <a:r>
              <a:rPr lang="en-US" dirty="0" smtClean="0"/>
              <a:t>. to enlighten all what is </a:t>
            </a:r>
            <a:r>
              <a:rPr lang="en-US" dirty="0" smtClean="0">
                <a:solidFill>
                  <a:srgbClr val="0070C0"/>
                </a:solidFill>
              </a:rPr>
              <a:t>the dispensation of the mystery</a:t>
            </a:r>
          </a:p>
          <a:p>
            <a:pPr marL="914400" indent="-465138">
              <a:buNone/>
            </a:pPr>
            <a:r>
              <a:rPr lang="en-US" i="1" dirty="0" smtClean="0"/>
              <a:t>B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C00000"/>
                </a:solidFill>
              </a:rPr>
              <a:t>the dispensation of God which has been given to me for you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10, ver.3.2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923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14084</TotalTime>
  <Words>1061</Words>
  <Application>Microsoft Office PowerPoint</Application>
  <PresentationFormat>On-screen Show (4:3)</PresentationFormat>
  <Paragraphs>139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</dc:title>
  <dc:creator>gburch</dc:creator>
  <cp:lastModifiedBy>gburch</cp:lastModifiedBy>
  <cp:revision>1392</cp:revision>
  <dcterms:created xsi:type="dcterms:W3CDTF">2010-09-16T16:01:57Z</dcterms:created>
  <dcterms:modified xsi:type="dcterms:W3CDTF">2016-01-18T16:44:19Z</dcterms:modified>
</cp:coreProperties>
</file>