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03" r:id="rId2"/>
    <p:sldId id="304" r:id="rId3"/>
    <p:sldId id="305" r:id="rId4"/>
    <p:sldId id="306" r:id="rId5"/>
    <p:sldId id="318" r:id="rId6"/>
    <p:sldId id="319" r:id="rId7"/>
    <p:sldId id="313" r:id="rId8"/>
    <p:sldId id="314" r:id="rId9"/>
    <p:sldId id="315" r:id="rId10"/>
    <p:sldId id="332" r:id="rId11"/>
    <p:sldId id="333" r:id="rId12"/>
    <p:sldId id="307" r:id="rId13"/>
    <p:sldId id="311" r:id="rId14"/>
    <p:sldId id="312" r:id="rId15"/>
    <p:sldId id="308" r:id="rId16"/>
    <p:sldId id="316" r:id="rId17"/>
    <p:sldId id="317" r:id="rId18"/>
    <p:sldId id="309" r:id="rId19"/>
    <p:sldId id="310" r:id="rId20"/>
    <p:sldId id="334" r:id="rId21"/>
    <p:sldId id="335" r:id="rId22"/>
    <p:sldId id="326" r:id="rId23"/>
    <p:sldId id="327" r:id="rId24"/>
    <p:sldId id="328" r:id="rId25"/>
    <p:sldId id="329" r:id="rId26"/>
    <p:sldId id="330" r:id="rId27"/>
    <p:sldId id="331" r:id="rId28"/>
    <p:sldId id="320" r:id="rId29"/>
    <p:sldId id="321" r:id="rId30"/>
    <p:sldId id="322" r:id="rId31"/>
    <p:sldId id="324" r:id="rId32"/>
    <p:sldId id="325" r:id="rId33"/>
    <p:sldId id="323" r:id="rId34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4110" autoAdjust="0"/>
  </p:normalViewPr>
  <p:slideViewPr>
    <p:cSldViewPr>
      <p:cViewPr>
        <p:scale>
          <a:sx n="66" d="100"/>
          <a:sy n="66" d="100"/>
        </p:scale>
        <p:origin x="-55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652"/>
            <a:ext cx="5486400" cy="408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21715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689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“High Praise” – </a:t>
            </a:r>
            <a:r>
              <a:rPr lang="en-US" b="0" i="1" dirty="0" smtClean="0"/>
              <a:t>epainos – </a:t>
            </a:r>
            <a:r>
              <a:rPr lang="en-US" b="0" i="0" dirty="0" smtClean="0"/>
              <a:t>how the Apostolic Polyglot translates it – </a:t>
            </a:r>
            <a:r>
              <a:rPr lang="en-US" b="0" i="1" dirty="0" smtClean="0"/>
              <a:t>epi + ainos – </a:t>
            </a:r>
            <a:r>
              <a:rPr lang="en-US" b="0" i="0" dirty="0" smtClean="0"/>
              <a:t>like Eng. “applause”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Prior-hoped –  </a:t>
            </a:r>
            <a:r>
              <a:rPr lang="en-US" b="0" i="0" dirty="0" smtClean="0"/>
              <a:t>“prior” because our hope</a:t>
            </a:r>
            <a:r>
              <a:rPr lang="en-US" b="0" i="0" baseline="0" dirty="0" smtClean="0"/>
              <a:t> is connected with our election in Christ </a:t>
            </a:r>
            <a:r>
              <a:rPr lang="en-US" b="1" i="0" baseline="0" dirty="0" smtClean="0"/>
              <a:t>before</a:t>
            </a:r>
            <a:r>
              <a:rPr lang="en-US" b="0" i="0" baseline="0" dirty="0" smtClean="0"/>
              <a:t> the overthrow of the world (1:4) - </a:t>
            </a:r>
            <a:r>
              <a:rPr lang="en-US" b="0" i="1" baseline="0" dirty="0" smtClean="0"/>
              <a:t>proelpizō</a:t>
            </a:r>
            <a:r>
              <a:rPr lang="en-US" b="0" i="0" baseline="0" dirty="0" smtClean="0"/>
              <a:t>  (hapax) – only other cpds: </a:t>
            </a:r>
            <a:r>
              <a:rPr lang="en-US" b="0" i="1" baseline="0" dirty="0" smtClean="0"/>
              <a:t>epelpizō</a:t>
            </a:r>
            <a:r>
              <a:rPr lang="en-US" b="0" i="0" baseline="0" dirty="0" smtClean="0"/>
              <a:t> (“trust in”), </a:t>
            </a:r>
            <a:r>
              <a:rPr lang="en-US" b="0" i="1" baseline="0" dirty="0" smtClean="0"/>
              <a:t>anelpistos</a:t>
            </a:r>
            <a:r>
              <a:rPr lang="en-US" b="0" i="0" baseline="0" dirty="0" smtClean="0"/>
              <a:t> (“unhoped for”)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     </a:t>
            </a:r>
            <a:r>
              <a:rPr lang="en-US" b="1" i="0" dirty="0" smtClean="0"/>
              <a:t>–</a:t>
            </a:r>
            <a:r>
              <a:rPr lang="en-US" b="0" i="0" baseline="0" dirty="0" smtClean="0"/>
              <a:t> </a:t>
            </a:r>
            <a:r>
              <a:rPr lang="en-US" b="0" i="1" baseline="0" dirty="0" smtClean="0"/>
              <a:t>elpizō</a:t>
            </a:r>
            <a:r>
              <a:rPr lang="en-US" b="0" i="0" baseline="0" dirty="0" smtClean="0"/>
              <a:t> often translated “trust”, esp. in Psalms – Paul’s meaning in Rom.15:24; 1 Cor.16:7; 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1 Ti.3:14 are purely human hopes (also 2 Jn. 1:12; 3 Jn.1:14)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     - if </a:t>
            </a:r>
            <a:r>
              <a:rPr lang="en-US" b="0" i="1" baseline="0" dirty="0" smtClean="0"/>
              <a:t>proelpizō</a:t>
            </a:r>
            <a:r>
              <a:rPr lang="en-US" b="0" i="0" baseline="0" dirty="0" smtClean="0"/>
              <a:t>  means “us having hoped before” or “us having trusted before”, how does that affect 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the meaning of the text? – it gives a rather “we who believed 1</a:t>
            </a:r>
            <a:r>
              <a:rPr lang="en-US" b="0" i="0" baseline="30000" dirty="0" smtClean="0"/>
              <a:t>st</a:t>
            </a:r>
            <a:r>
              <a:rPr lang="en-US" b="0" i="0" baseline="0" dirty="0" smtClean="0"/>
              <a:t> have priority over you” 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	interpretation</a:t>
            </a:r>
          </a:p>
          <a:p>
            <a:pPr marL="228600" indent="-228600" eaLnBrk="1" hangingPunct="1">
              <a:spcBef>
                <a:spcPct val="0"/>
              </a:spcBef>
              <a:buFont typeface="+mj-lt"/>
              <a:buAutoNum type="arabicPeriod" startAt="3"/>
            </a:pPr>
            <a:r>
              <a:rPr lang="en-US" b="1" i="0" baseline="0" dirty="0" smtClean="0"/>
              <a:t>What is the prior-hope? – </a:t>
            </a:r>
            <a:r>
              <a:rPr lang="en-US" b="0" i="0" baseline="0" dirty="0" smtClean="0"/>
              <a:t>see Ti.2:13 – “expecting </a:t>
            </a:r>
            <a:r>
              <a:rPr lang="en-US" b="1" i="0" u="sng" baseline="0" dirty="0" smtClean="0"/>
              <a:t>the happy hope</a:t>
            </a:r>
            <a:r>
              <a:rPr lang="en-US" b="0" i="0" u="sng" baseline="0" dirty="0" smtClean="0"/>
              <a:t> </a:t>
            </a:r>
            <a:r>
              <a:rPr lang="en-US" b="1" i="0" u="sng" baseline="0" dirty="0" smtClean="0"/>
              <a:t>and Epiphany</a:t>
            </a:r>
            <a:r>
              <a:rPr lang="en-US" b="1" i="0" baseline="0" dirty="0" smtClean="0"/>
              <a:t> </a:t>
            </a:r>
            <a:r>
              <a:rPr lang="en-US" b="0" i="0" baseline="0" dirty="0" smtClean="0"/>
              <a:t>of the glory of the great God and our Saviour Jesus Christ”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“founded and firm” – </a:t>
            </a:r>
            <a:r>
              <a:rPr lang="en-US" b="0" i="0" dirty="0" smtClean="0"/>
              <a:t>“firm” is </a:t>
            </a:r>
            <a:r>
              <a:rPr lang="en-US" b="0" i="1" dirty="0" smtClean="0"/>
              <a:t>hedraios</a:t>
            </a:r>
            <a:r>
              <a:rPr lang="en-US" b="0" i="0" dirty="0" smtClean="0"/>
              <a:t>, “based” like the base of a column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“moved away” – </a:t>
            </a:r>
            <a:r>
              <a:rPr lang="en-US" b="0" i="1" dirty="0" smtClean="0"/>
              <a:t>metakineō </a:t>
            </a:r>
            <a:r>
              <a:rPr lang="en-US" b="0" i="0" dirty="0" smtClean="0"/>
              <a:t>(hapax), lit. “moved</a:t>
            </a:r>
            <a:r>
              <a:rPr lang="en-US" b="0" i="0" baseline="0" dirty="0" smtClean="0"/>
              <a:t> back”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… 	</a:t>
            </a:r>
            <a:r>
              <a:rPr lang="en-US" sz="1200" b="1" dirty="0" smtClean="0">
                <a:solidFill>
                  <a:schemeClr val="tx1"/>
                </a:solidFill>
              </a:rPr>
              <a:t>–</a:t>
            </a:r>
            <a:r>
              <a:rPr lang="en-US" b="1" i="0" dirty="0" smtClean="0"/>
              <a:t> </a:t>
            </a:r>
            <a:r>
              <a:rPr lang="en-US" b="0" i="0" dirty="0" smtClean="0"/>
              <a:t>“which has been proclaimed in/among (</a:t>
            </a:r>
            <a:r>
              <a:rPr lang="en-US" b="0" i="1" dirty="0" smtClean="0"/>
              <a:t>en</a:t>
            </a:r>
            <a:r>
              <a:rPr lang="en-US" b="0" i="0" dirty="0" smtClean="0"/>
              <a:t>) </a:t>
            </a:r>
            <a:r>
              <a:rPr lang="en-US" b="1" i="0" dirty="0" smtClean="0"/>
              <a:t>all the creation</a:t>
            </a:r>
            <a:r>
              <a:rPr lang="en-US" b="0" i="0" dirty="0" smtClean="0"/>
              <a:t> </a:t>
            </a:r>
            <a:r>
              <a:rPr lang="en-US" b="0" i="0" u="sng" dirty="0" smtClean="0"/>
              <a:t>which </a:t>
            </a:r>
            <a:r>
              <a:rPr lang="en-US" b="0" i="1" u="sng" dirty="0" smtClean="0"/>
              <a:t>is</a:t>
            </a:r>
            <a:r>
              <a:rPr lang="en-US" b="0" i="0" u="sng" dirty="0" smtClean="0"/>
              <a:t> under the heaven</a:t>
            </a:r>
            <a:r>
              <a:rPr lang="en-US" b="0" i="0" dirty="0" smtClean="0"/>
              <a:t>” – sim. to Mk.16:15 (slide</a:t>
            </a:r>
            <a:r>
              <a:rPr lang="en-US" b="0" i="0" baseline="0" dirty="0" smtClean="0"/>
              <a:t> 8) &amp; Mark is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mentioned in the epilogue of Colossians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–</a:t>
            </a:r>
            <a:r>
              <a:rPr lang="en-US" b="0" i="0" baseline="0" dirty="0" smtClean="0"/>
              <a:t> </a:t>
            </a:r>
            <a:r>
              <a:rPr lang="en-US" b="0" i="0" dirty="0" smtClean="0"/>
              <a:t>differs from Christ as “Firstborn of </a:t>
            </a:r>
            <a:r>
              <a:rPr lang="en-US" b="1" i="0" dirty="0" smtClean="0"/>
              <a:t>all creation</a:t>
            </a:r>
            <a:r>
              <a:rPr lang="en-US" b="0" i="0" dirty="0" smtClean="0"/>
              <a:t>” (Col.1:15)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the hope &amp; the hearing (before) </a:t>
            </a:r>
            <a:r>
              <a:rPr lang="en-US" sz="1200" b="1" dirty="0" smtClean="0">
                <a:solidFill>
                  <a:schemeClr val="tx1"/>
                </a:solidFill>
              </a:rPr>
              <a:t>–</a:t>
            </a:r>
            <a:r>
              <a:rPr lang="en-US" b="1" i="0" dirty="0" smtClean="0"/>
              <a:t> </a:t>
            </a:r>
            <a:r>
              <a:rPr lang="en-US" b="0" i="0" dirty="0" smtClean="0"/>
              <a:t>again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start reading at 1:16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… – </a:t>
            </a:r>
            <a:r>
              <a:rPr lang="en-US" b="0" i="0" dirty="0" smtClean="0"/>
              <a:t>“the God of our Lord Jesus Christ,</a:t>
            </a:r>
            <a:r>
              <a:rPr lang="en-US" b="0" i="0" baseline="0" dirty="0" smtClean="0"/>
              <a:t> the Father of </a:t>
            </a:r>
            <a:r>
              <a:rPr lang="en-US" b="1" i="0" baseline="0" dirty="0" smtClean="0"/>
              <a:t>the glory</a:t>
            </a:r>
            <a:r>
              <a:rPr lang="en-US" b="0" i="0" baseline="0" dirty="0" smtClean="0"/>
              <a:t>” – NB “the glory” – explained as belonging to His residence in the Holies (</a:t>
            </a:r>
            <a:r>
              <a:rPr lang="en-US" b="1" i="0" baseline="0" dirty="0" smtClean="0"/>
              <a:t>1:18</a:t>
            </a:r>
            <a:r>
              <a:rPr lang="en-US" b="0" i="0" baseline="0" dirty="0" smtClean="0"/>
              <a:t>)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“recognition” – </a:t>
            </a:r>
            <a:r>
              <a:rPr lang="en-US" b="0" i="1" dirty="0" smtClean="0"/>
              <a:t>epignōsis</a:t>
            </a:r>
            <a:r>
              <a:rPr lang="en-US" b="0" i="0" dirty="0" smtClean="0"/>
              <a:t> – some trans. it “full knowledge” – read </a:t>
            </a:r>
            <a:r>
              <a:rPr lang="en-US" b="1" i="0" dirty="0" smtClean="0"/>
              <a:t>M&amp;M</a:t>
            </a:r>
            <a:r>
              <a:rPr lang="en-US" b="0" i="0" dirty="0" smtClean="0"/>
              <a:t>,</a:t>
            </a:r>
            <a:r>
              <a:rPr lang="en-US" b="1" i="0" dirty="0" smtClean="0"/>
              <a:t> p.236</a:t>
            </a:r>
            <a:r>
              <a:rPr lang="en-US" b="0" i="0" dirty="0" smtClean="0"/>
              <a:t> on </a:t>
            </a:r>
            <a:r>
              <a:rPr lang="en-US" b="0" i="1" dirty="0" smtClean="0"/>
              <a:t>epiginōskō – 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en-US" b="0" i="0" dirty="0" smtClean="0"/>
              <a:t>			</a:t>
            </a:r>
            <a:r>
              <a:rPr lang="en-US" b="1" i="0" dirty="0" smtClean="0"/>
              <a:t>–</a:t>
            </a:r>
            <a:r>
              <a:rPr lang="en-US" b="0" i="0" dirty="0" smtClean="0"/>
              <a:t> NB 2 kinds of knowing – 1) </a:t>
            </a:r>
            <a:r>
              <a:rPr lang="en-US" b="0" i="1" dirty="0" smtClean="0"/>
              <a:t>oida</a:t>
            </a:r>
            <a:r>
              <a:rPr lang="en-US" b="0" i="0" dirty="0" smtClean="0"/>
              <a:t> – perceive, observe, 2) </a:t>
            </a:r>
            <a:r>
              <a:rPr lang="en-US" b="0" i="1" dirty="0" smtClean="0"/>
              <a:t>ginōskō  </a:t>
            </a:r>
            <a:r>
              <a:rPr lang="en-US" b="0" i="0" dirty="0" smtClean="0"/>
              <a:t>–</a:t>
            </a:r>
            <a:r>
              <a:rPr lang="en-US" b="0" i="1" dirty="0" smtClean="0"/>
              <a:t> </a:t>
            </a:r>
            <a:r>
              <a:rPr lang="en-US" b="0" i="0" dirty="0" smtClean="0"/>
              <a:t>learn, stand in 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en-US" b="0" i="0" dirty="0" smtClean="0"/>
              <a:t>			personal relation with the object of learning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“eyes of your heart” – </a:t>
            </a:r>
            <a:r>
              <a:rPr lang="en-US" b="0" i="0" dirty="0" smtClean="0"/>
              <a:t>what a mix of body parts, but the metaphor is clear – from the beginning God has sought to prove what is in man’s heart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Enlightenment – </a:t>
            </a:r>
            <a:r>
              <a:rPr lang="en-US" b="0" i="0" dirty="0" smtClean="0"/>
              <a:t>here and 3:9 Paul’s preaching among the nations “to enlighten all what is the dispensation of the mystery”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Knowledge of the prior-hope – </a:t>
            </a:r>
            <a:r>
              <a:rPr lang="en-US" b="0" i="0" dirty="0" smtClean="0"/>
              <a:t>“to know what is the hope of His calling” – this hope is objective, not subjective </a:t>
            </a:r>
            <a:r>
              <a:rPr lang="en-US" b="1" i="0" dirty="0" smtClean="0"/>
              <a:t>– this is not about self-knowledge!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Continuing at 1:18 …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“His inheritance in the Holies” – </a:t>
            </a:r>
            <a:r>
              <a:rPr lang="en-US" b="0" i="0" dirty="0" smtClean="0"/>
              <a:t>this is what the Holy Spirit is the “earnest” of in v.12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“in the Holies – </a:t>
            </a:r>
            <a:r>
              <a:rPr lang="en-US" b="0" i="0" dirty="0" smtClean="0"/>
              <a:t>“in the heavenlies” – He is sharing this place of glory with us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“recognition” – </a:t>
            </a:r>
            <a:r>
              <a:rPr lang="en-US" b="0" i="1" dirty="0" smtClean="0"/>
              <a:t>epignōsis</a:t>
            </a:r>
            <a:r>
              <a:rPr lang="en-US" b="0" i="0" dirty="0" smtClean="0"/>
              <a:t> – again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… - </a:t>
            </a:r>
            <a:r>
              <a:rPr lang="en-US" b="0" i="0" dirty="0" smtClean="0"/>
              <a:t>“in every good work”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“insight” – </a:t>
            </a:r>
            <a:r>
              <a:rPr lang="en-US" b="0" i="1" dirty="0" smtClean="0"/>
              <a:t>sunesis</a:t>
            </a:r>
            <a:r>
              <a:rPr lang="en-US" b="0" i="0" dirty="0" smtClean="0"/>
              <a:t> – also, “intelligence” – read </a:t>
            </a:r>
            <a:r>
              <a:rPr lang="en-US" b="1" i="0" dirty="0" smtClean="0"/>
              <a:t>Thayer</a:t>
            </a:r>
            <a:r>
              <a:rPr lang="en-US" b="0" i="0" dirty="0" smtClean="0"/>
              <a:t>,</a:t>
            </a:r>
            <a:r>
              <a:rPr lang="en-US" b="0" i="0" baseline="0" dirty="0" smtClean="0"/>
              <a:t> </a:t>
            </a:r>
            <a:r>
              <a:rPr lang="en-US" b="1" i="0" baseline="0" dirty="0" smtClean="0"/>
              <a:t>p.604</a:t>
            </a:r>
            <a:endParaRPr lang="en-US" b="1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Start reading – </a:t>
            </a:r>
            <a:r>
              <a:rPr lang="en-US" b="0" i="0" dirty="0" smtClean="0"/>
              <a:t>at 2:1 – “how great conflict (</a:t>
            </a:r>
            <a:r>
              <a:rPr lang="en-US" b="0" i="1" dirty="0" smtClean="0"/>
              <a:t>agōna</a:t>
            </a:r>
            <a:r>
              <a:rPr lang="en-US" b="0" i="0" dirty="0" smtClean="0"/>
              <a:t>)” Paul</a:t>
            </a:r>
            <a:r>
              <a:rPr lang="en-US" b="0" i="0" baseline="0" dirty="0" smtClean="0"/>
              <a:t> had for the Asian saints – these who later turned from him (2 Tim.1:15)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…</a:t>
            </a:r>
            <a:r>
              <a:rPr lang="en-US" b="0" i="0" dirty="0" smtClean="0"/>
              <a:t> </a:t>
            </a:r>
            <a:r>
              <a:rPr lang="en-US" b="1" i="0" dirty="0" smtClean="0"/>
              <a:t>– </a:t>
            </a:r>
            <a:r>
              <a:rPr lang="en-US" b="0" i="0" dirty="0" smtClean="0"/>
              <a:t> “united in love and”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“insight” – </a:t>
            </a:r>
            <a:r>
              <a:rPr lang="en-US" b="0" i="1" dirty="0" smtClean="0"/>
              <a:t>sunesis</a:t>
            </a:r>
            <a:r>
              <a:rPr lang="en-US" b="0" i="0" dirty="0" smtClean="0"/>
              <a:t> again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last dash – </a:t>
            </a:r>
            <a:r>
              <a:rPr lang="en-US" b="0" i="0" dirty="0" smtClean="0"/>
              <a:t>equiv. to “i.e.”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“the word of the truth” – </a:t>
            </a:r>
            <a:r>
              <a:rPr lang="en-US" b="0" i="0" dirty="0" smtClean="0"/>
              <a:t>here and Col.1:5, and 2 Tim.2:15</a:t>
            </a:r>
          </a:p>
          <a:p>
            <a:pPr marL="1828800" lvl="4" indent="0" eaLnBrk="1" hangingPunct="1">
              <a:spcBef>
                <a:spcPct val="0"/>
              </a:spcBef>
              <a:buFontTx/>
              <a:buNone/>
            </a:pPr>
            <a:r>
              <a:rPr lang="en-US" b="0" i="0" dirty="0" smtClean="0"/>
              <a:t>   </a:t>
            </a:r>
            <a:r>
              <a:rPr lang="en-US" b="1" i="0" dirty="0" smtClean="0"/>
              <a:t>–</a:t>
            </a:r>
            <a:r>
              <a:rPr lang="en-US" b="0" i="0" dirty="0" smtClean="0"/>
              <a:t> </a:t>
            </a:r>
            <a:r>
              <a:rPr lang="en-US" b="1" i="0" dirty="0" smtClean="0"/>
              <a:t>Col.1:5</a:t>
            </a:r>
            <a:r>
              <a:rPr lang="en-US" b="0" i="0" dirty="0" smtClean="0"/>
              <a:t> – “on account of </a:t>
            </a:r>
            <a:r>
              <a:rPr lang="en-US" b="0" i="0" u="sng" dirty="0" smtClean="0"/>
              <a:t>the hope </a:t>
            </a:r>
            <a:r>
              <a:rPr lang="en-US" b="0" i="0" dirty="0" smtClean="0"/>
              <a:t>being laid away for you </a:t>
            </a:r>
            <a:r>
              <a:rPr lang="en-US" b="0" i="0" u="sng" dirty="0" smtClean="0"/>
              <a:t>in the heavens</a:t>
            </a:r>
            <a:r>
              <a:rPr lang="en-US" b="0" i="0" dirty="0" smtClean="0"/>
              <a:t>, which </a:t>
            </a:r>
            <a:r>
              <a:rPr lang="en-US" b="0" i="0" u="sng" dirty="0" smtClean="0"/>
              <a:t>you heard before</a:t>
            </a:r>
            <a:r>
              <a:rPr lang="en-US" b="0" i="0" dirty="0" smtClean="0"/>
              <a:t> (</a:t>
            </a:r>
            <a:r>
              <a:rPr lang="en-US" b="0" i="1" dirty="0" smtClean="0"/>
              <a:t>proakouō</a:t>
            </a:r>
            <a:r>
              <a:rPr lang="en-US" b="0" i="0" dirty="0" smtClean="0"/>
              <a:t>) in </a:t>
            </a:r>
            <a:r>
              <a:rPr lang="en-US" b="1" i="0" dirty="0" smtClean="0"/>
              <a:t>the word of the truth of the gospel</a:t>
            </a:r>
            <a:r>
              <a:rPr lang="en-US" b="0" i="0" dirty="0" smtClean="0"/>
              <a:t>”</a:t>
            </a:r>
          </a:p>
          <a:p>
            <a:pPr marL="1828800" lvl="4" indent="0" eaLnBrk="1" hangingPunct="1">
              <a:spcBef>
                <a:spcPct val="0"/>
              </a:spcBef>
              <a:buFontTx/>
              <a:buNone/>
            </a:pPr>
            <a:r>
              <a:rPr lang="en-US" b="0" i="0" dirty="0" smtClean="0"/>
              <a:t>  </a:t>
            </a:r>
            <a:r>
              <a:rPr lang="en-US" b="1" i="0" dirty="0" smtClean="0"/>
              <a:t>– 2 Tim.2:15 </a:t>
            </a:r>
            <a:r>
              <a:rPr lang="en-US" b="0" i="0" dirty="0" smtClean="0"/>
              <a:t>–</a:t>
            </a:r>
            <a:r>
              <a:rPr lang="en-US" b="1" i="0" dirty="0" smtClean="0"/>
              <a:t> </a:t>
            </a:r>
            <a:r>
              <a:rPr lang="en-US" b="0" i="0" dirty="0" smtClean="0"/>
              <a:t>“Be diligent to present yourself approved by</a:t>
            </a:r>
            <a:r>
              <a:rPr lang="en-US" b="0" i="0" baseline="0" dirty="0" smtClean="0"/>
              <a:t> God, an unashamed worker, rightly dividing </a:t>
            </a:r>
            <a:r>
              <a:rPr lang="en-US" b="1" i="0" baseline="0" dirty="0" smtClean="0"/>
              <a:t>the word of the truth</a:t>
            </a:r>
            <a:r>
              <a:rPr lang="en-US" b="0" i="0" baseline="0" dirty="0" smtClean="0"/>
              <a:t>” – read up to v.19 – Hymenaeus &amp; Philetus missed the mark concerning the truth – the Lord’s seal (see next slide) – </a:t>
            </a:r>
          </a:p>
          <a:p>
            <a:pPr marL="1828800" lvl="4" indent="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Then read 2 Ti.3:1-8 concerning “</a:t>
            </a:r>
            <a:r>
              <a:rPr lang="en-US" b="1" i="0" baseline="0" dirty="0" smtClean="0"/>
              <a:t>the truth</a:t>
            </a:r>
            <a:r>
              <a:rPr lang="en-US" b="0" i="0" baseline="0" dirty="0" smtClean="0"/>
              <a:t>”</a:t>
            </a:r>
          </a:p>
          <a:p>
            <a:pPr marL="228600" lvl="0" indent="-22860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b="1" i="0" baseline="0" dirty="0" smtClean="0"/>
              <a:t>“word of truth” – </a:t>
            </a:r>
            <a:r>
              <a:rPr lang="en-US" b="0" i="0" baseline="0" dirty="0" smtClean="0"/>
              <a:t>w/o articles in 2 Cor.6:7, Jam.1:18 – also LXX: Psa.119:43; Pro.22:21 (pl.); Ecc.12:10 (pl.)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Eph.1:12; Col.1:5, 23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Mixed</a:t>
            </a:r>
            <a:r>
              <a:rPr lang="en-US" b="1" i="0" baseline="0" dirty="0" smtClean="0"/>
              <a:t> with “hearing” at every turn – </a:t>
            </a:r>
            <a:r>
              <a:rPr lang="en-US" b="0" i="0" baseline="0" dirty="0" smtClean="0"/>
              <a:t>NB the Hebraism “to hear” = “to obey”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Ti.2:13; Eph.1:18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Epiphany</a:t>
            </a:r>
            <a:r>
              <a:rPr lang="en-US" b="1" i="0" baseline="0" dirty="0" smtClean="0"/>
              <a:t> – </a:t>
            </a:r>
            <a:r>
              <a:rPr lang="en-US" b="0" i="0" baseline="0" dirty="0" smtClean="0"/>
              <a:t>a “showing forth” – this one future – of Father and Son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Summed Up – </a:t>
            </a:r>
            <a:r>
              <a:rPr lang="en-US" b="0" i="0" baseline="0" dirty="0" smtClean="0"/>
              <a:t>structure on Hope in file “Hope in Eph-Col.docx”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“all these” – </a:t>
            </a:r>
            <a:r>
              <a:rPr lang="en-US" b="0" i="0" dirty="0" smtClean="0"/>
              <a:t>seems to refer to the spheres into which He ascended</a:t>
            </a:r>
            <a:r>
              <a:rPr lang="en-US" b="0" i="0" baseline="0" dirty="0" smtClean="0"/>
              <a:t> and descended, having taken captivity captive</a:t>
            </a:r>
            <a:endParaRPr lang="en-US" b="0" i="0" dirty="0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… </a:t>
            </a:r>
            <a:r>
              <a:rPr lang="en-US" sz="1200" b="1" dirty="0" smtClean="0">
                <a:solidFill>
                  <a:schemeClr val="tx1"/>
                </a:solidFill>
              </a:rPr>
              <a:t>–</a:t>
            </a:r>
            <a:r>
              <a:rPr lang="en-US" b="1" i="0" dirty="0" smtClean="0"/>
              <a:t> </a:t>
            </a:r>
            <a:r>
              <a:rPr lang="en-US" b="0" i="0" dirty="0" smtClean="0"/>
              <a:t>“and the prophets, and the evangelists,</a:t>
            </a:r>
            <a:r>
              <a:rPr lang="en-US" b="0" i="0" baseline="0" dirty="0" smtClean="0"/>
              <a:t> and the pastors and teachers”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“adjusting</a:t>
            </a:r>
            <a:r>
              <a:rPr lang="en-US" b="1" i="0" baseline="0" dirty="0" smtClean="0"/>
              <a:t>” – </a:t>
            </a:r>
            <a:r>
              <a:rPr lang="en-US" b="0" i="0" baseline="0" smtClean="0"/>
              <a:t>“mending” </a:t>
            </a:r>
            <a:r>
              <a:rPr lang="en-US" b="0" i="0" baseline="0" dirty="0" smtClean="0"/>
              <a:t>is how </a:t>
            </a:r>
            <a:r>
              <a:rPr lang="en-US" b="0" i="1" baseline="0" dirty="0" smtClean="0"/>
              <a:t>katartizō</a:t>
            </a:r>
            <a:r>
              <a:rPr lang="en-US" b="0" i="0" baseline="0" dirty="0" smtClean="0"/>
              <a:t>  is used in Mat.4:21 – see </a:t>
            </a:r>
            <a:r>
              <a:rPr lang="en-US" b="1" i="0" baseline="0" dirty="0" smtClean="0"/>
              <a:t>Thayer</a:t>
            </a:r>
            <a:r>
              <a:rPr lang="en-US" b="0" i="0" baseline="0" dirty="0" smtClean="0"/>
              <a:t>,</a:t>
            </a:r>
            <a:r>
              <a:rPr lang="en-US" b="1" i="0" baseline="0" dirty="0" smtClean="0"/>
              <a:t> p.336 </a:t>
            </a:r>
            <a:r>
              <a:rPr lang="en-US" b="0" i="0" baseline="0" dirty="0" smtClean="0"/>
              <a:t>– see also 1 Cor.1:10; Gal.6:1 – in classical Greek </a:t>
            </a:r>
            <a:r>
              <a:rPr lang="en-US" b="0" i="1" baseline="0" dirty="0" smtClean="0"/>
              <a:t>katartismos</a:t>
            </a:r>
            <a:r>
              <a:rPr lang="en-US" b="0" i="0" baseline="0" dirty="0" smtClean="0"/>
              <a:t> is found only in medical texts – ex. fm. LXX: Ezr.4:12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If “perfecting” – </a:t>
            </a:r>
            <a:r>
              <a:rPr lang="en-US" b="0" i="0" baseline="0" dirty="0" smtClean="0"/>
              <a:t>in the usu. sense were meant, </a:t>
            </a:r>
            <a:r>
              <a:rPr lang="en-US" b="0" i="1" baseline="0" dirty="0" smtClean="0"/>
              <a:t>teleiōsis</a:t>
            </a:r>
            <a:r>
              <a:rPr lang="en-US" b="0" i="0" baseline="0" dirty="0" smtClean="0"/>
              <a:t> would have been the better word – indeed, the goal is “for a perfect man” (v.13, </a:t>
            </a:r>
            <a:r>
              <a:rPr lang="en-US" b="0" i="1" baseline="0" dirty="0" smtClean="0"/>
              <a:t>teleios</a:t>
            </a:r>
            <a:r>
              <a:rPr lang="en-US" b="0" i="0" baseline="0" dirty="0" smtClean="0"/>
              <a:t>)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“the body of the Christ” – </a:t>
            </a:r>
            <a:r>
              <a:rPr lang="en-US" b="0" i="0" dirty="0" smtClean="0"/>
              <a:t>note double articles, also in </a:t>
            </a:r>
            <a:r>
              <a:rPr lang="en-US" b="1" i="0" dirty="0" smtClean="0"/>
              <a:t>Col.2:17</a:t>
            </a:r>
            <a:r>
              <a:rPr lang="en-US" b="0" i="0" dirty="0" smtClean="0"/>
              <a:t> – elsewhere used only of Christ in His physical body (</a:t>
            </a:r>
            <a:r>
              <a:rPr lang="en-US" b="1" i="0" dirty="0" smtClean="0"/>
              <a:t>Rom.7:4</a:t>
            </a:r>
            <a:r>
              <a:rPr lang="en-US" b="0" i="0" dirty="0" smtClean="0"/>
              <a:t>;</a:t>
            </a:r>
            <a:r>
              <a:rPr lang="en-US" b="0" i="0" baseline="0" dirty="0" smtClean="0"/>
              <a:t> </a:t>
            </a:r>
            <a:r>
              <a:rPr lang="en-US" b="1" i="0" baseline="0" dirty="0" smtClean="0"/>
              <a:t>1 Cor.10:16</a:t>
            </a:r>
            <a:r>
              <a:rPr lang="en-US" b="0" i="0" baseline="0" dirty="0" smtClean="0"/>
              <a:t>; cp. </a:t>
            </a:r>
            <a:r>
              <a:rPr lang="en-US" b="1" i="0" baseline="0" dirty="0" smtClean="0"/>
              <a:t>Heb.10:10</a:t>
            </a:r>
            <a:r>
              <a:rPr lang="en-US" b="0" i="0" baseline="0" dirty="0" smtClean="0"/>
              <a:t>) – otherwise, it is “one body in Christ” (Rom.12:5); “your bodies members of Christ” (1 Cor.6:15); “all the members of that one body, being many, are one body – so also the Christ” (1 Cor.12:12); “you are a </a:t>
            </a:r>
            <a:r>
              <a:rPr lang="en-US" b="0" i="0" u="sng" baseline="0" dirty="0" smtClean="0"/>
              <a:t>body of Christ</a:t>
            </a:r>
            <a:r>
              <a:rPr lang="en-US" b="0" i="0" baseline="0" dirty="0" smtClean="0"/>
              <a:t> and members in part” (1 Cor.12:27); “His body which is the church” (Col.1:24)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NOTE – </a:t>
            </a:r>
            <a:r>
              <a:rPr lang="en-US" b="0" i="0" dirty="0" smtClean="0"/>
              <a:t>“THE unity of THE faith” – i.e., a very specific goal is</a:t>
            </a:r>
            <a:r>
              <a:rPr lang="en-US" b="0" i="0" baseline="0" dirty="0" smtClean="0"/>
              <a:t> in view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“man” – </a:t>
            </a:r>
            <a:r>
              <a:rPr lang="en-US" b="0" i="0" dirty="0" smtClean="0"/>
              <a:t>male – NOTE: Israel is the Bride, but the body of the Christ</a:t>
            </a:r>
            <a:r>
              <a:rPr lang="en-US" b="0" i="0" baseline="0" dirty="0" smtClean="0"/>
              <a:t> is depicted as distinctly male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“sealed” – </a:t>
            </a:r>
            <a:r>
              <a:rPr lang="en-US" b="0" i="0" dirty="0" smtClean="0"/>
              <a:t>here and 4:30 (q.v.) – “seal” in 2 Tim.2:19 – only occs. </a:t>
            </a:r>
            <a:r>
              <a:rPr lang="en-US" b="0" i="1" dirty="0" smtClean="0"/>
              <a:t>sphragis</a:t>
            </a:r>
            <a:r>
              <a:rPr lang="en-US" b="0" i="0" dirty="0" smtClean="0"/>
              <a:t>, -</a:t>
            </a:r>
            <a:r>
              <a:rPr lang="en-US" b="0" i="1" dirty="0" smtClean="0"/>
              <a:t>izo</a:t>
            </a:r>
            <a:r>
              <a:rPr lang="en-US" b="0" i="0" dirty="0" smtClean="0"/>
              <a:t> after Acts 28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The Giver and His gifts (q.v.) – </a:t>
            </a:r>
            <a:r>
              <a:rPr lang="en-US" b="0" i="0" dirty="0" smtClean="0"/>
              <a:t>can an attribute be grieved? No, only a person can experience grief!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Promise – also in Eph.3:6</a:t>
            </a:r>
            <a:r>
              <a:rPr lang="en-US" b="1" i="0" baseline="0" dirty="0" smtClean="0"/>
              <a:t> – </a:t>
            </a:r>
            <a:r>
              <a:rPr lang="en-US" b="0" i="0" baseline="0" dirty="0" smtClean="0"/>
              <a:t>“the nations to be joint-heirs, joint-bodies and joint partakers of </a:t>
            </a:r>
            <a:r>
              <a:rPr lang="en-US" b="1" i="0" baseline="0" dirty="0" smtClean="0"/>
              <a:t>His promise</a:t>
            </a:r>
            <a:r>
              <a:rPr lang="en-US" b="0" i="0" baseline="0" dirty="0" smtClean="0"/>
              <a:t> in the Christ through the gospel”</a:t>
            </a:r>
            <a:endParaRPr lang="en-US" b="0" i="0" dirty="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1" i="0" dirty="0" smtClean="0"/>
              <a:t>	Ti.1:2 – </a:t>
            </a:r>
            <a:r>
              <a:rPr lang="en-US" b="0" i="0" dirty="0" smtClean="0"/>
              <a:t>“upon </a:t>
            </a:r>
            <a:r>
              <a:rPr lang="en-US" b="0" i="0" u="sng" dirty="0" smtClean="0"/>
              <a:t>hope of </a:t>
            </a:r>
            <a:r>
              <a:rPr lang="en-US" b="1" i="0" u="sng" dirty="0" smtClean="0"/>
              <a:t>aionian life</a:t>
            </a:r>
            <a:r>
              <a:rPr lang="en-US" b="0" i="0" dirty="0" smtClean="0"/>
              <a:t>, which the unlying God </a:t>
            </a:r>
            <a:r>
              <a:rPr lang="en-US" b="1" i="0" dirty="0" smtClean="0"/>
              <a:t>promised</a:t>
            </a:r>
            <a:r>
              <a:rPr lang="en-US" b="0" i="0" dirty="0" smtClean="0"/>
              <a:t> </a:t>
            </a:r>
            <a:r>
              <a:rPr lang="en-US" b="0" i="1" u="sng" dirty="0" smtClean="0"/>
              <a:t>before aionian-times</a:t>
            </a:r>
            <a:r>
              <a:rPr lang="en-US" b="0" i="0" dirty="0" smtClean="0"/>
              <a:t>” or “</a:t>
            </a:r>
            <a:r>
              <a:rPr lang="en-US" b="0" i="1" u="sng" dirty="0" smtClean="0"/>
              <a:t>before age-times</a:t>
            </a:r>
            <a:r>
              <a:rPr lang="en-US" b="0" i="0" dirty="0" smtClean="0"/>
              <a:t>” (before overthrow of world) – did He promise to Himself (like His oaths)?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dirty="0" smtClean="0"/>
              <a:t>	</a:t>
            </a:r>
            <a:r>
              <a:rPr lang="en-US" b="1" i="0" dirty="0" smtClean="0"/>
              <a:t>1 Ti.4:8 – </a:t>
            </a:r>
            <a:r>
              <a:rPr lang="en-US" b="0" i="0" dirty="0" smtClean="0"/>
              <a:t>“piety is profitable for all things, having a </a:t>
            </a:r>
            <a:r>
              <a:rPr lang="en-US" b="1" i="0" dirty="0" smtClean="0"/>
              <a:t>promise of the life</a:t>
            </a:r>
            <a:r>
              <a:rPr lang="en-US" b="0" i="0" dirty="0" smtClean="0"/>
              <a:t> that</a:t>
            </a:r>
            <a:r>
              <a:rPr lang="en-US" b="0" i="0" baseline="0" dirty="0" smtClean="0"/>
              <a:t> </a:t>
            </a:r>
            <a:r>
              <a:rPr lang="en-US" b="0" i="1" baseline="0" dirty="0" smtClean="0"/>
              <a:t>is</a:t>
            </a:r>
            <a:r>
              <a:rPr lang="en-US" b="0" i="0" baseline="0" dirty="0" smtClean="0"/>
              <a:t> now, and that </a:t>
            </a:r>
            <a:r>
              <a:rPr lang="en-US" b="0" i="1" baseline="0" dirty="0" smtClean="0"/>
              <a:t>is</a:t>
            </a:r>
            <a:r>
              <a:rPr lang="en-US" b="0" i="0" baseline="0" dirty="0" smtClean="0"/>
              <a:t> about to be” – interesting parallel w/ Eph.1:21 the powers that be vs. powers to be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</a:t>
            </a:r>
            <a:r>
              <a:rPr lang="en-US" b="1" i="0" baseline="0" dirty="0" smtClean="0"/>
              <a:t>2 Ti.1:1 – </a:t>
            </a:r>
            <a:r>
              <a:rPr lang="en-US" b="0" i="0" baseline="0" dirty="0" smtClean="0"/>
              <a:t>“Paul, apostle of Christ Jesus … according to </a:t>
            </a:r>
            <a:r>
              <a:rPr lang="en-US" b="1" i="0" baseline="0" dirty="0" smtClean="0"/>
              <a:t>the promise of life </a:t>
            </a:r>
            <a:r>
              <a:rPr lang="en-US" b="0" i="0" baseline="0" dirty="0" smtClean="0"/>
              <a:t>which is in Christ Jesus”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Lots of head stuff here! – </a:t>
            </a:r>
            <a:r>
              <a:rPr lang="en-US" b="0" i="0" dirty="0" smtClean="0"/>
              <a:t>not for the feeble-minded or lazy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“Who” – </a:t>
            </a:r>
            <a:r>
              <a:rPr lang="en-US" b="0" i="0" dirty="0" smtClean="0"/>
              <a:t>masc. sing. of relative pronoun found in Majority</a:t>
            </a:r>
            <a:r>
              <a:rPr lang="en-US" b="0" i="0" baseline="0" dirty="0" smtClean="0"/>
              <a:t> Text </a:t>
            </a:r>
            <a:r>
              <a:rPr lang="en-US" b="0" i="0" dirty="0" smtClean="0"/>
              <a:t>– net. sing. to agree with </a:t>
            </a:r>
            <a:r>
              <a:rPr lang="en-US" b="0" i="1" dirty="0" smtClean="0"/>
              <a:t>pneuma</a:t>
            </a:r>
            <a:r>
              <a:rPr lang="en-US" b="0" i="0" dirty="0" smtClean="0"/>
              <a:t> (n.) found in p</a:t>
            </a:r>
            <a:r>
              <a:rPr lang="en-US" b="0" i="0" baseline="-25000" dirty="0" smtClean="0"/>
              <a:t>46</a:t>
            </a:r>
            <a:r>
              <a:rPr lang="en-US" b="0" i="0" dirty="0" smtClean="0"/>
              <a:t>, A, B, et al.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“earnest” – </a:t>
            </a:r>
            <a:r>
              <a:rPr lang="en-US" b="0" i="1" dirty="0" smtClean="0"/>
              <a:t>arrabōn</a:t>
            </a:r>
            <a:r>
              <a:rPr lang="en-US" b="0" i="0" dirty="0" smtClean="0"/>
              <a:t>, q.v. in M&amp;M – cp. 2 Cor.1:21-22 (note “anointing”,  also “seal”, “the earnest of the spirit in our hearts”), 2 Cor.5:5; the evidential gifts in 1 Cor.14 (“</a:t>
            </a:r>
            <a:r>
              <a:rPr lang="en-US" b="0" i="1" dirty="0" smtClean="0"/>
              <a:t>ta pneumatika</a:t>
            </a:r>
            <a:r>
              <a:rPr lang="en-US" b="0" i="0" dirty="0" smtClean="0"/>
              <a:t>” – v.1)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“acquired possession” – </a:t>
            </a:r>
            <a:r>
              <a:rPr lang="en-US" b="0" i="1" dirty="0" smtClean="0"/>
              <a:t>peripoiēsis</a:t>
            </a:r>
            <a:r>
              <a:rPr lang="en-US" b="0" i="0" dirty="0" smtClean="0"/>
              <a:t> – Note: M&amp;M “claim</a:t>
            </a:r>
            <a:r>
              <a:rPr lang="en-US" b="0" i="0" baseline="0" dirty="0" smtClean="0"/>
              <a:t> of ownership” – also elsewhere tr. “obtaining” – </a:t>
            </a:r>
          </a:p>
          <a:p>
            <a:pPr marL="228600" indent="-228600" eaLnBrk="1" hangingPunct="1">
              <a:spcBef>
                <a:spcPct val="0"/>
              </a:spcBef>
              <a:buFontTx/>
              <a:buNone/>
            </a:pPr>
            <a:r>
              <a:rPr lang="en-US" b="0" i="0" baseline="0" dirty="0" smtClean="0"/>
              <a:t>		</a:t>
            </a:r>
            <a:r>
              <a:rPr lang="en-US" b="1" i="0" dirty="0" smtClean="0"/>
              <a:t>–</a:t>
            </a:r>
            <a:r>
              <a:rPr lang="en-US" b="0" i="0" baseline="0" dirty="0" smtClean="0"/>
              <a:t> NB </a:t>
            </a:r>
            <a:r>
              <a:rPr lang="en-US" b="1" i="0" baseline="0" smtClean="0"/>
              <a:t>1 Pet.2:9 </a:t>
            </a:r>
            <a:r>
              <a:rPr lang="en-US" b="0" i="0" baseline="0" dirty="0" smtClean="0"/>
              <a:t>“a people for </a:t>
            </a:r>
            <a:r>
              <a:rPr lang="en-US" b="1" i="0" baseline="0" dirty="0" smtClean="0"/>
              <a:t>a possession</a:t>
            </a:r>
            <a:r>
              <a:rPr lang="en-US" b="0" i="0" baseline="0" dirty="0" smtClean="0"/>
              <a:t>”, i.e., God’s possession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Then all coming AFTER</a:t>
            </a:r>
            <a:r>
              <a:rPr lang="en-US" b="1" i="0" baseline="0" dirty="0" smtClean="0"/>
              <a:t> those 1</a:t>
            </a:r>
            <a:r>
              <a:rPr lang="en-US" b="1" i="0" baseline="30000" dirty="0" smtClean="0"/>
              <a:t>st</a:t>
            </a:r>
            <a:r>
              <a:rPr lang="en-US" b="1" i="0" baseline="0" dirty="0" smtClean="0"/>
              <a:t> believers – </a:t>
            </a:r>
            <a:r>
              <a:rPr lang="en-US" b="0" i="0" baseline="0" dirty="0" smtClean="0"/>
              <a:t>cannot be “for the praise of His glory”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v.12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v.13 – </a:t>
            </a:r>
            <a:r>
              <a:rPr lang="en-US" b="0" i="0" dirty="0" smtClean="0"/>
              <a:t>Eng. Translations that insert “trusted” after “also” have no basis in the text. Is this really an ellipsis? 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v.13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1</a:t>
            </a:r>
            <a:r>
              <a:rPr lang="en-US" b="1" i="0" baseline="30000" dirty="0" smtClean="0"/>
              <a:t>st</a:t>
            </a:r>
            <a:r>
              <a:rPr lang="en-US" b="1" i="0" dirty="0" smtClean="0"/>
              <a:t> came the hope – </a:t>
            </a:r>
            <a:r>
              <a:rPr lang="en-US" b="0" i="0" dirty="0" smtClean="0"/>
              <a:t>then came the hearing, then came the believing – if this picture is correct, what does having “prior-hoped” mean?!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Hope laid up? – </a:t>
            </a:r>
            <a:r>
              <a:rPr lang="en-US" b="0" i="0" dirty="0" smtClean="0"/>
              <a:t>that would make hope objective, not subjective (i.e., “thing hoped for”); that hope = “our inheritance” = “the purchased possession” (Eph.1:14)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u="none" dirty="0" smtClean="0"/>
              <a:t>the hope in the heavens = </a:t>
            </a:r>
            <a:r>
              <a:rPr lang="en-US" b="0" i="0" u="sng" dirty="0" smtClean="0"/>
              <a:t>the prior-hope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NB they “heard before” – </a:t>
            </a:r>
            <a:r>
              <a:rPr lang="en-US" b="0" i="0" dirty="0" smtClean="0"/>
              <a:t>because Epaphras had taught them (v.7); whereas the opening of Col. gives some history of their faith, Ephesians does not – so “heard before” does not help illuminate “hoped before” in Eph.1:12 – “heard before” simply means “heard already”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Does this imply – </a:t>
            </a:r>
            <a:r>
              <a:rPr lang="en-US" b="0" i="0" dirty="0" smtClean="0"/>
              <a:t>they heard before the hope was laid up? No, only that they had heard before this Epistle arrived.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“is present” – </a:t>
            </a:r>
            <a:r>
              <a:rPr lang="en-US" b="0" i="1" dirty="0" smtClean="0"/>
              <a:t>pareimi</a:t>
            </a:r>
            <a:r>
              <a:rPr lang="en-US" b="0" i="0" dirty="0" smtClean="0"/>
              <a:t>, from which </a:t>
            </a:r>
            <a:r>
              <a:rPr lang="en-US" b="0" i="1" dirty="0" smtClean="0"/>
              <a:t>parousia</a:t>
            </a:r>
            <a:r>
              <a:rPr lang="en-US" b="0" i="0" baseline="0" dirty="0" smtClean="0"/>
              <a:t> is derived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baseline="0" dirty="0" smtClean="0"/>
              <a:t>“all the world” </a:t>
            </a:r>
            <a:r>
              <a:rPr lang="en-US" b="0" i="0" baseline="0" dirty="0" smtClean="0"/>
              <a:t>– </a:t>
            </a:r>
            <a:r>
              <a:rPr lang="en-US" b="0" i="1" baseline="0" dirty="0" smtClean="0"/>
              <a:t>pan to kosmos</a:t>
            </a:r>
            <a:r>
              <a:rPr lang="en-US" b="0" i="0" baseline="0" dirty="0" smtClean="0"/>
              <a:t> (hapax), but probably the same sense as Mk.16:15 “to all the creation” (</a:t>
            </a:r>
            <a:r>
              <a:rPr lang="en-US" b="0" i="1" baseline="0" dirty="0" smtClean="0"/>
              <a:t>pasē tē krisei</a:t>
            </a:r>
            <a:r>
              <a:rPr lang="en-US" b="0" i="0" baseline="0" dirty="0" smtClean="0"/>
              <a:t>)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“which day you heard” – </a:t>
            </a:r>
            <a:r>
              <a:rPr lang="en-US" b="0" i="0" dirty="0" smtClean="0"/>
              <a:t>their “heard before” day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i="0" dirty="0" smtClean="0"/>
              <a:t>Recognize –</a:t>
            </a:r>
            <a:r>
              <a:rPr lang="en-US" b="1" i="0" baseline="0" dirty="0" smtClean="0"/>
              <a:t> </a:t>
            </a:r>
            <a:r>
              <a:rPr lang="en-US" b="0" i="1" baseline="0" dirty="0" smtClean="0"/>
              <a:t>epiginōskō</a:t>
            </a:r>
            <a:r>
              <a:rPr lang="en-US" b="0" i="0" baseline="0" dirty="0" smtClean="0"/>
              <a:t> – lit. “know upon” – better “learn”, “perceive” or “ascertain”</a:t>
            </a:r>
            <a:endParaRPr lang="en-US" b="0" i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26A5-E970-48C1-89E6-8A07EBD997E7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F8179-C865-4EDC-8F4A-CCD98A9C9657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9F3AD-B1A2-4E0F-B9FD-1B463FF63CEB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B224-8DBC-40C8-AA86-838971AC686F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F850-6FFC-49ED-A35C-2F99E159C140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C59C-B4D9-4597-B6F2-595015926B06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D81ED-9528-41F2-9328-49CD2A3AB0D2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EC962-085C-4620-9DCA-507A0737E6ED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71E3-BA3C-4D38-BD31-507E1F50BAB3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80A4C-6B56-42F5-B834-8C19DCCD4C7B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E4617-E6FE-42F6-BF6F-60D4B87A4100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800AA7-801F-419F-BB08-F21FD98EC0CF}" type="datetime1">
              <a:rPr lang="en-US" smtClean="0"/>
              <a:pPr>
                <a:defRPr/>
              </a:pPr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Part 11, ver.8.8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610600" cy="4495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1:12-14 </a:t>
            </a:r>
            <a:r>
              <a:rPr lang="en-US" sz="6000" b="1" dirty="0" smtClean="0">
                <a:solidFill>
                  <a:schemeClr val="tx1"/>
                </a:solidFill>
              </a:rPr>
              <a:t>– “for us to be for the </a:t>
            </a:r>
            <a:r>
              <a:rPr lang="en-US" sz="6000" b="1" u="sng" dirty="0" smtClean="0">
                <a:solidFill>
                  <a:schemeClr val="tx1"/>
                </a:solidFill>
              </a:rPr>
              <a:t>high praise</a:t>
            </a:r>
            <a:r>
              <a:rPr lang="en-US" sz="6000" b="1" dirty="0" smtClean="0">
                <a:solidFill>
                  <a:schemeClr val="tx1"/>
                </a:solidFill>
              </a:rPr>
              <a:t> of His glory, those </a:t>
            </a:r>
            <a:r>
              <a:rPr lang="en-US" sz="6000" b="1" u="sng" dirty="0" smtClean="0">
                <a:solidFill>
                  <a:schemeClr val="tx1"/>
                </a:solidFill>
              </a:rPr>
              <a:t>having a prior-hope</a:t>
            </a:r>
            <a:r>
              <a:rPr lang="en-US" sz="6000" b="1" dirty="0" smtClean="0">
                <a:solidFill>
                  <a:schemeClr val="tx1"/>
                </a:solidFill>
              </a:rPr>
              <a:t> in the Christ…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More on “the hope”: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Col. 1:23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dirty="0" smtClean="0">
                <a:solidFill>
                  <a:schemeClr val="tx1"/>
                </a:solidFill>
              </a:rPr>
              <a:t>“seeing that you continue in the faith, founded and firm, and not...”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5519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More on “the hope”: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Col. 1:23 </a:t>
            </a:r>
            <a:r>
              <a:rPr lang="en-US" sz="6000" b="1" dirty="0">
                <a:solidFill>
                  <a:schemeClr val="tx1"/>
                </a:solidFill>
              </a:rPr>
              <a:t>– </a:t>
            </a:r>
            <a:r>
              <a:rPr lang="en-US" sz="6000" b="1" dirty="0" smtClean="0">
                <a:solidFill>
                  <a:schemeClr val="tx1"/>
                </a:solidFill>
              </a:rPr>
              <a:t>“being moved away from </a:t>
            </a:r>
            <a:r>
              <a:rPr lang="en-US" sz="6000" b="1" u="sng" dirty="0" smtClean="0">
                <a:solidFill>
                  <a:schemeClr val="tx1"/>
                </a:solidFill>
              </a:rPr>
              <a:t>the hope of the gospel</a:t>
            </a:r>
            <a:r>
              <a:rPr lang="en-US" sz="6000" b="1" dirty="0" smtClean="0">
                <a:solidFill>
                  <a:schemeClr val="tx1"/>
                </a:solidFill>
              </a:rPr>
              <a:t>, which you heard…”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5519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Paul’s prayer for the saints: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Eph.1:17 – “that the God … 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may give you a </a:t>
            </a:r>
            <a:r>
              <a:rPr lang="en-US" sz="6000" b="1" u="sng" dirty="0" smtClean="0">
                <a:solidFill>
                  <a:schemeClr val="tx1"/>
                </a:solidFill>
              </a:rPr>
              <a:t>spirit of wisdom and revelation</a:t>
            </a:r>
            <a:r>
              <a:rPr lang="en-US" sz="6000" b="1" dirty="0" smtClean="0">
                <a:solidFill>
                  <a:schemeClr val="tx1"/>
                </a:solidFill>
              </a:rPr>
              <a:t> in the </a:t>
            </a:r>
            <a:r>
              <a:rPr lang="en-US" sz="6000" b="1" u="sng" dirty="0" smtClean="0">
                <a:solidFill>
                  <a:schemeClr val="tx1"/>
                </a:solidFill>
              </a:rPr>
              <a:t>recognition</a:t>
            </a:r>
            <a:r>
              <a:rPr lang="en-US" sz="6000" b="1" dirty="0" smtClean="0">
                <a:solidFill>
                  <a:schemeClr val="tx1"/>
                </a:solidFill>
              </a:rPr>
              <a:t> of Him”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5653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Paul’s prayer for the saints: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Eph.1:18 – “</a:t>
            </a:r>
            <a:r>
              <a:rPr lang="en-US" sz="6000" b="1" u="sng" dirty="0" smtClean="0">
                <a:solidFill>
                  <a:schemeClr val="tx1"/>
                </a:solidFill>
              </a:rPr>
              <a:t>the eyes of your heart</a:t>
            </a:r>
            <a:r>
              <a:rPr lang="en-US" sz="6000" b="1" dirty="0" smtClean="0">
                <a:solidFill>
                  <a:schemeClr val="tx1"/>
                </a:solidFill>
              </a:rPr>
              <a:t> having been </a:t>
            </a:r>
            <a:r>
              <a:rPr lang="en-US" sz="6000" b="1" u="sng" dirty="0" smtClean="0">
                <a:solidFill>
                  <a:schemeClr val="tx1"/>
                </a:solidFill>
              </a:rPr>
              <a:t>enlightened</a:t>
            </a:r>
            <a:r>
              <a:rPr lang="en-US" sz="6000" b="1" dirty="0" smtClean="0">
                <a:solidFill>
                  <a:schemeClr val="tx1"/>
                </a:solidFill>
              </a:rPr>
              <a:t>, for you to know what is the </a:t>
            </a:r>
            <a:r>
              <a:rPr lang="en-US" sz="6000" b="1" u="sng" dirty="0" smtClean="0">
                <a:solidFill>
                  <a:schemeClr val="tx1"/>
                </a:solidFill>
              </a:rPr>
              <a:t>hope</a:t>
            </a:r>
            <a:r>
              <a:rPr lang="en-US" sz="6000" b="1" dirty="0" smtClean="0">
                <a:solidFill>
                  <a:schemeClr val="tx1"/>
                </a:solidFill>
              </a:rPr>
              <a:t> of”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5653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Paul’s prayer for the saints: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Eph.1:18 – “his calling, what the riches of the glory of His inheritance in the Holies”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5653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Paul’s prayer for the saints: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Col.1:9-10 – “that you may be filled with the </a:t>
            </a:r>
            <a:r>
              <a:rPr lang="en-US" sz="6000" b="1" u="sng" dirty="0" smtClean="0">
                <a:solidFill>
                  <a:schemeClr val="tx1"/>
                </a:solidFill>
              </a:rPr>
              <a:t>recognition</a:t>
            </a:r>
            <a:r>
              <a:rPr lang="en-US" sz="6000" b="1" dirty="0" smtClean="0">
                <a:solidFill>
                  <a:schemeClr val="tx1"/>
                </a:solidFill>
              </a:rPr>
              <a:t> of His will in </a:t>
            </a:r>
            <a:r>
              <a:rPr lang="en-US" sz="6000" b="1" u="sng" dirty="0" smtClean="0">
                <a:solidFill>
                  <a:schemeClr val="tx1"/>
                </a:solidFill>
              </a:rPr>
              <a:t>every wisdom and spiritual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5653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Paul’s prayer for the saints: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Col.1:9-10 – </a:t>
            </a:r>
            <a:r>
              <a:rPr lang="en-US" sz="6000" b="1" u="sng" dirty="0" smtClean="0">
                <a:solidFill>
                  <a:schemeClr val="tx1"/>
                </a:solidFill>
              </a:rPr>
              <a:t>insight</a:t>
            </a:r>
            <a:r>
              <a:rPr lang="en-US" sz="6000" b="1" dirty="0" smtClean="0">
                <a:solidFill>
                  <a:schemeClr val="tx1"/>
                </a:solidFill>
              </a:rPr>
              <a:t>, </a:t>
            </a:r>
            <a:r>
              <a:rPr lang="en-US" sz="6000" b="1" i="1" dirty="0" smtClean="0">
                <a:solidFill>
                  <a:schemeClr val="tx1"/>
                </a:solidFill>
              </a:rPr>
              <a:t>for</a:t>
            </a:r>
            <a:r>
              <a:rPr lang="en-US" sz="6000" b="1" dirty="0" smtClean="0">
                <a:solidFill>
                  <a:schemeClr val="tx1"/>
                </a:solidFill>
              </a:rPr>
              <a:t> you to walk worthily of the Lord to all pleasing … bearing fruit and growing..”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2103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Paul’s prayer for the saints: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Col.1:9-10 – into the </a:t>
            </a:r>
            <a:r>
              <a:rPr lang="en-US" sz="6000" b="1" u="sng" dirty="0" smtClean="0">
                <a:solidFill>
                  <a:schemeClr val="tx1"/>
                </a:solidFill>
              </a:rPr>
              <a:t>recognition</a:t>
            </a:r>
            <a:r>
              <a:rPr lang="en-US" sz="6000" b="1" dirty="0" smtClean="0">
                <a:solidFill>
                  <a:schemeClr val="tx1"/>
                </a:solidFill>
              </a:rPr>
              <a:t> of God”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8027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Paul’s agony for the saints: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Col.2:2 – “that their hearts may be encouraged…for every wealth of the conviction of the </a:t>
            </a:r>
            <a:r>
              <a:rPr lang="en-US" sz="6000" b="1" u="sng" dirty="0" smtClean="0">
                <a:solidFill>
                  <a:schemeClr val="tx1"/>
                </a:solidFill>
              </a:rPr>
              <a:t>insight</a:t>
            </a:r>
            <a:r>
              <a:rPr lang="en-US" sz="6000" b="1" dirty="0" smtClean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5653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Paul’s agony for the saints: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Col.2:2 – “for </a:t>
            </a:r>
            <a:r>
              <a:rPr lang="en-US" sz="6000" b="1" i="1" dirty="0" smtClean="0">
                <a:solidFill>
                  <a:schemeClr val="tx1"/>
                </a:solidFill>
              </a:rPr>
              <a:t>the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6000" b="1" u="sng" dirty="0" smtClean="0">
                <a:solidFill>
                  <a:schemeClr val="tx1"/>
                </a:solidFill>
              </a:rPr>
              <a:t>recognition</a:t>
            </a:r>
            <a:r>
              <a:rPr lang="en-US" sz="6000" b="1" dirty="0" smtClean="0">
                <a:solidFill>
                  <a:schemeClr val="tx1"/>
                </a:solidFill>
              </a:rPr>
              <a:t> of the mystery of God – Christ”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565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610600" cy="4495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1:12-14 </a:t>
            </a:r>
            <a:r>
              <a:rPr lang="en-US" sz="6000" b="1" dirty="0" smtClean="0">
                <a:solidFill>
                  <a:schemeClr val="tx1"/>
                </a:solidFill>
              </a:rPr>
              <a:t>– in Whom also you having heard </a:t>
            </a:r>
            <a:r>
              <a:rPr lang="en-US" sz="6000" b="1" u="sng" dirty="0" smtClean="0">
                <a:solidFill>
                  <a:schemeClr val="tx1"/>
                </a:solidFill>
              </a:rPr>
              <a:t>the word of the truth of the gospel</a:t>
            </a:r>
            <a:r>
              <a:rPr lang="en-US" sz="6000" b="1" dirty="0" smtClean="0">
                <a:solidFill>
                  <a:schemeClr val="tx1"/>
                </a:solidFill>
              </a:rPr>
              <a:t> of your salvation…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2227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Summing up “hope”:</a:t>
            </a:r>
          </a:p>
          <a:p>
            <a:pPr marL="406400" indent="-406400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600" b="1" dirty="0" smtClean="0">
                <a:solidFill>
                  <a:schemeClr val="tx1"/>
                </a:solidFill>
              </a:rPr>
              <a:t>prior-hoped in Christ</a:t>
            </a:r>
            <a:endParaRPr lang="en-US" sz="6600" b="1" dirty="0">
              <a:solidFill>
                <a:schemeClr val="tx1"/>
              </a:solidFill>
            </a:endParaRPr>
          </a:p>
          <a:p>
            <a:pPr marL="406400" indent="-406400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</a:rPr>
              <a:t>the hope in the </a:t>
            </a:r>
            <a:r>
              <a:rPr lang="en-US" sz="6600" b="1" dirty="0" smtClean="0">
                <a:solidFill>
                  <a:schemeClr val="tx1"/>
                </a:solidFill>
              </a:rPr>
              <a:t>heavens</a:t>
            </a:r>
          </a:p>
          <a:p>
            <a:pPr marL="406400" indent="-406400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600" b="1" dirty="0" smtClean="0">
                <a:solidFill>
                  <a:schemeClr val="tx1"/>
                </a:solidFill>
              </a:rPr>
              <a:t>the hope of the gospel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7229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Summing up “hope”: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600" b="1" dirty="0" smtClean="0">
                <a:solidFill>
                  <a:schemeClr val="tx1"/>
                </a:solidFill>
              </a:rPr>
              <a:t>the </a:t>
            </a:r>
            <a:r>
              <a:rPr lang="en-US" sz="6600" b="1" dirty="0">
                <a:solidFill>
                  <a:schemeClr val="tx1"/>
                </a:solidFill>
              </a:rPr>
              <a:t>hope </a:t>
            </a:r>
            <a:r>
              <a:rPr lang="en-US" sz="6600" b="1" dirty="0" smtClean="0">
                <a:solidFill>
                  <a:schemeClr val="tx1"/>
                </a:solidFill>
              </a:rPr>
              <a:t>of His calling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600" b="1" dirty="0">
                <a:solidFill>
                  <a:schemeClr val="tx1"/>
                </a:solidFill>
              </a:rPr>
              <a:t>the happy hope and Epiphany</a:t>
            </a:r>
          </a:p>
          <a:p>
            <a:pPr marL="347663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66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7531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More on “recognition”: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Eph.4:10-13 – “that He might fill all these. And He indeed gave the apostles… for the </a:t>
            </a:r>
            <a:r>
              <a:rPr lang="en-US" sz="6000" b="1" dirty="0" smtClean="0">
                <a:solidFill>
                  <a:schemeClr val="tx1"/>
                </a:solidFill>
              </a:rPr>
              <a:t>adjusting </a:t>
            </a:r>
            <a:r>
              <a:rPr lang="en-US" sz="6000" b="1" dirty="0" smtClean="0">
                <a:solidFill>
                  <a:schemeClr val="tx1"/>
                </a:solidFill>
              </a:rPr>
              <a:t>of the”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1325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More on “recognition”: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Eph.4:10-13 – “holy ones, for a work of service, for edification of the body of the Christ, until we all”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53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More on “recognition”: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Eph.4:10-13 – “might arrive into the unity of the faith even the </a:t>
            </a:r>
            <a:r>
              <a:rPr lang="en-US" sz="6000" b="1" u="sng" dirty="0" smtClean="0">
                <a:solidFill>
                  <a:schemeClr val="tx1"/>
                </a:solidFill>
              </a:rPr>
              <a:t>recognition</a:t>
            </a:r>
            <a:r>
              <a:rPr lang="en-US" sz="6000" b="1" dirty="0" smtClean="0">
                <a:solidFill>
                  <a:schemeClr val="tx1"/>
                </a:solidFill>
              </a:rPr>
              <a:t> of the Son of God  into a”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56192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More on “recognition”: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Eph.4:10-13 – “complete man, into a measure of maturity of the fulness of the Christ.”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2067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And more “recognition”: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Col.3:10 – “putting on the new </a:t>
            </a:r>
            <a:r>
              <a:rPr lang="en-US" sz="6000" b="1" i="1" dirty="0" smtClean="0">
                <a:solidFill>
                  <a:schemeClr val="tx1"/>
                </a:solidFill>
              </a:rPr>
              <a:t>man</a:t>
            </a:r>
            <a:r>
              <a:rPr lang="en-US" sz="6000" b="1" dirty="0" smtClean="0">
                <a:solidFill>
                  <a:schemeClr val="tx1"/>
                </a:solidFill>
              </a:rPr>
              <a:t>, which is being renewed into </a:t>
            </a:r>
            <a:r>
              <a:rPr lang="en-US" sz="6000" b="1" u="sng" dirty="0" smtClean="0">
                <a:solidFill>
                  <a:schemeClr val="tx1"/>
                </a:solidFill>
              </a:rPr>
              <a:t>recognition</a:t>
            </a:r>
            <a:r>
              <a:rPr lang="en-US" sz="6000" b="1" dirty="0" smtClean="0">
                <a:solidFill>
                  <a:schemeClr val="tx1"/>
                </a:solidFill>
              </a:rPr>
              <a:t> according to </a:t>
            </a:r>
            <a:r>
              <a:rPr lang="en-US" sz="6000" b="1" i="1" dirty="0" smtClean="0">
                <a:solidFill>
                  <a:schemeClr val="tx1"/>
                </a:solidFill>
              </a:rPr>
              <a:t>the</a:t>
            </a:r>
            <a:r>
              <a:rPr lang="en-US" sz="6000" b="1" dirty="0" smtClean="0">
                <a:solidFill>
                  <a:schemeClr val="tx1"/>
                </a:solidFill>
              </a:rPr>
              <a:t> image of”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9340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And more “recognition”:</a:t>
            </a:r>
          </a:p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Col.3:10 – “the One creating him”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8835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Summing up,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	</a:t>
            </a:r>
            <a:r>
              <a:rPr lang="en-US" sz="6000" b="1" dirty="0" smtClean="0">
                <a:solidFill>
                  <a:schemeClr val="tx1"/>
                </a:solidFill>
              </a:rPr>
              <a:t>our experience of faith</a:t>
            </a: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	</a:t>
            </a:r>
            <a:r>
              <a:rPr lang="en-US" sz="6000" b="1" dirty="0" smtClean="0">
                <a:solidFill>
                  <a:schemeClr val="tx1"/>
                </a:solidFill>
              </a:rPr>
              <a:t>should include…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6603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personal knowledge/ recognition of God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learning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wisdom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insight/intelligence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300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610600" cy="4495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1:12-14 </a:t>
            </a:r>
            <a:r>
              <a:rPr lang="en-US" sz="6000" b="1" dirty="0" smtClean="0">
                <a:solidFill>
                  <a:schemeClr val="tx1"/>
                </a:solidFill>
              </a:rPr>
              <a:t>– in Whom also having believed, you were </a:t>
            </a:r>
            <a:r>
              <a:rPr lang="en-US" sz="6000" b="1" u="sng" dirty="0" smtClean="0">
                <a:solidFill>
                  <a:schemeClr val="tx1"/>
                </a:solidFill>
              </a:rPr>
              <a:t>sealed</a:t>
            </a:r>
            <a:r>
              <a:rPr lang="en-US" sz="6000" b="1" dirty="0" smtClean="0">
                <a:solidFill>
                  <a:schemeClr val="tx1"/>
                </a:solidFill>
              </a:rPr>
              <a:t> by the Holy Spirit of </a:t>
            </a:r>
            <a:r>
              <a:rPr lang="en-US" sz="6000" b="1" u="sng" dirty="0" smtClean="0">
                <a:solidFill>
                  <a:schemeClr val="tx1"/>
                </a:solidFill>
              </a:rPr>
              <a:t>the promise</a:t>
            </a:r>
            <a:r>
              <a:rPr lang="en-US" sz="6000" b="1" dirty="0" smtClean="0">
                <a:solidFill>
                  <a:schemeClr val="tx1"/>
                </a:solidFill>
              </a:rPr>
              <a:t>,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8652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understanding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enlightenment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revelation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conviction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discovery of secret things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4835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growth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>
                <a:solidFill>
                  <a:schemeClr val="tx1"/>
                </a:solidFill>
              </a:rPr>
              <a:t>increase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fruitfulness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65836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154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Its extent expressed as –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>
                <a:solidFill>
                  <a:schemeClr val="tx1"/>
                </a:solidFill>
              </a:rPr>
              <a:t>fulness, being filled up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wealth, treasure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79327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 smtClean="0">
                <a:solidFill>
                  <a:schemeClr val="tx1"/>
                </a:solidFill>
              </a:rPr>
              <a:t>Its nature –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for both heart and head</a:t>
            </a:r>
          </a:p>
          <a:p>
            <a:pPr marL="566738" indent="-347663" algn="l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6000" b="1" smtClean="0">
                <a:solidFill>
                  <a:schemeClr val="tx1"/>
                </a:solidFill>
              </a:rPr>
              <a:t>above </a:t>
            </a:r>
            <a:r>
              <a:rPr lang="en-US" sz="6000" b="1" dirty="0" smtClean="0">
                <a:solidFill>
                  <a:schemeClr val="tx1"/>
                </a:solidFill>
              </a:rPr>
              <a:t>all, SPIRITUAL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765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76200" y="1295400"/>
            <a:ext cx="9064171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Eph. 1:12-14 </a:t>
            </a:r>
            <a:r>
              <a:rPr lang="en-US" sz="6000" b="1" dirty="0" smtClean="0">
                <a:solidFill>
                  <a:schemeClr val="tx1"/>
                </a:solidFill>
              </a:rPr>
              <a:t>– </a:t>
            </a:r>
            <a:r>
              <a:rPr lang="en-US" sz="6000" b="1" u="sng" dirty="0" smtClean="0">
                <a:solidFill>
                  <a:schemeClr val="tx1"/>
                </a:solidFill>
              </a:rPr>
              <a:t>Who</a:t>
            </a:r>
            <a:r>
              <a:rPr lang="en-US" sz="6000" b="1" dirty="0" smtClean="0">
                <a:solidFill>
                  <a:schemeClr val="tx1"/>
                </a:solidFill>
              </a:rPr>
              <a:t> is the </a:t>
            </a:r>
            <a:r>
              <a:rPr lang="en-US" sz="6000" b="1" u="sng" dirty="0" smtClean="0">
                <a:solidFill>
                  <a:schemeClr val="tx1"/>
                </a:solidFill>
              </a:rPr>
              <a:t>earnest</a:t>
            </a:r>
            <a:r>
              <a:rPr lang="en-US" sz="6000" b="1" dirty="0" smtClean="0">
                <a:solidFill>
                  <a:schemeClr val="tx1"/>
                </a:solidFill>
              </a:rPr>
              <a:t> of our inheritance until redemption of the </a:t>
            </a:r>
            <a:r>
              <a:rPr lang="en-US" sz="6000" b="1" u="sng" dirty="0" smtClean="0">
                <a:solidFill>
                  <a:schemeClr val="tx1"/>
                </a:solidFill>
              </a:rPr>
              <a:t>acquired possession</a:t>
            </a:r>
            <a:r>
              <a:rPr lang="en-US" sz="6000" b="1" dirty="0" smtClean="0">
                <a:solidFill>
                  <a:schemeClr val="tx1"/>
                </a:solidFill>
              </a:rPr>
              <a:t> for </a:t>
            </a:r>
            <a:r>
              <a:rPr lang="en-US" sz="6000" b="1" i="1" dirty="0" smtClean="0">
                <a:solidFill>
                  <a:schemeClr val="tx1"/>
                </a:solidFill>
              </a:rPr>
              <a:t>the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6000" b="1" u="sng" dirty="0" smtClean="0">
                <a:solidFill>
                  <a:schemeClr val="tx1"/>
                </a:solidFill>
              </a:rPr>
              <a:t>high praise</a:t>
            </a:r>
            <a:r>
              <a:rPr lang="en-US" sz="6000" b="1" dirty="0" smtClean="0">
                <a:solidFill>
                  <a:schemeClr val="tx1"/>
                </a:solidFill>
              </a:rPr>
              <a:t> of His glory.”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565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44958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“</a:t>
            </a:r>
            <a:r>
              <a:rPr lang="en-US" sz="6600" b="1" u="sng" dirty="0" smtClean="0">
                <a:solidFill>
                  <a:schemeClr val="tx1"/>
                </a:solidFill>
              </a:rPr>
              <a:t>hoped before</a:t>
            </a:r>
            <a:r>
              <a:rPr lang="en-US" sz="6600" b="1" dirty="0" smtClean="0">
                <a:solidFill>
                  <a:schemeClr val="tx1"/>
                </a:solidFill>
              </a:rPr>
              <a:t>” – if this refers to our individual experience, then we who </a:t>
            </a:r>
            <a:r>
              <a:rPr lang="en-US" sz="6600" b="1" u="sng" dirty="0" smtClean="0">
                <a:solidFill>
                  <a:schemeClr val="tx1"/>
                </a:solidFill>
              </a:rPr>
              <a:t>hoped after</a:t>
            </a:r>
            <a:r>
              <a:rPr lang="en-US" sz="6600" b="1" dirty="0" smtClean="0">
                <a:solidFill>
                  <a:schemeClr val="tx1"/>
                </a:solidFill>
              </a:rPr>
              <a:t> must be out of luck!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3363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0292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Also a matter of order: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u="sng" dirty="0" smtClean="0">
                <a:solidFill>
                  <a:schemeClr val="tx1"/>
                </a:solidFill>
              </a:rPr>
              <a:t>having hoped before</a:t>
            </a:r>
            <a:r>
              <a:rPr lang="en-US" sz="4800" b="1" dirty="0" smtClean="0">
                <a:solidFill>
                  <a:schemeClr val="tx1"/>
                </a:solidFill>
              </a:rPr>
              <a:t> in Christ</a:t>
            </a: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 in Whom also </a:t>
            </a:r>
            <a:r>
              <a:rPr lang="en-US" sz="4800" b="1" u="sng" dirty="0" smtClean="0">
                <a:solidFill>
                  <a:schemeClr val="tx1"/>
                </a:solidFill>
              </a:rPr>
              <a:t>having heard</a:t>
            </a:r>
            <a:endParaRPr lang="en-US" sz="4800" b="1" u="sng" dirty="0">
              <a:solidFill>
                <a:schemeClr val="tx1"/>
              </a:solidFill>
            </a:endParaRPr>
          </a:p>
          <a:p>
            <a:pPr marL="465138" indent="-465138" algn="l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4800" b="1" dirty="0" smtClean="0">
                <a:solidFill>
                  <a:schemeClr val="tx1"/>
                </a:solidFill>
              </a:rPr>
              <a:t> in Whom also </a:t>
            </a:r>
            <a:r>
              <a:rPr lang="en-US" sz="4800" b="1" u="sng" dirty="0" smtClean="0">
                <a:solidFill>
                  <a:schemeClr val="tx1"/>
                </a:solidFill>
              </a:rPr>
              <a:t>having believed</a:t>
            </a:r>
            <a:endParaRPr lang="en-US" sz="4800" b="1" u="sng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5339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Col. 1:5-6 </a:t>
            </a:r>
            <a:r>
              <a:rPr lang="en-US" sz="6000" b="1" dirty="0" smtClean="0">
                <a:solidFill>
                  <a:schemeClr val="tx1"/>
                </a:solidFill>
              </a:rPr>
              <a:t>– “</a:t>
            </a:r>
            <a:r>
              <a:rPr lang="en-US" sz="6000" b="1" u="sng" dirty="0" smtClean="0">
                <a:solidFill>
                  <a:schemeClr val="tx1"/>
                </a:solidFill>
              </a:rPr>
              <a:t>the hope</a:t>
            </a:r>
            <a:r>
              <a:rPr lang="en-US" sz="6000" b="1" dirty="0" smtClean="0">
                <a:solidFill>
                  <a:schemeClr val="tx1"/>
                </a:solidFill>
              </a:rPr>
              <a:t> which is laid up for you in the heavens, which you heard before in </a:t>
            </a:r>
            <a:r>
              <a:rPr lang="en-US" sz="6000" b="1" u="sng" dirty="0" smtClean="0">
                <a:solidFill>
                  <a:schemeClr val="tx1"/>
                </a:solidFill>
              </a:rPr>
              <a:t>the word of the truth of the gospel</a:t>
            </a:r>
            <a:r>
              <a:rPr lang="en-US" sz="6000" b="1" dirty="0" smtClean="0">
                <a:solidFill>
                  <a:schemeClr val="tx1"/>
                </a:solidFill>
              </a:rPr>
              <a:t>,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000" b="1" dirty="0">
                <a:solidFill>
                  <a:schemeClr val="tx1"/>
                </a:solidFill>
              </a:rPr>
              <a:t> </a:t>
            </a:r>
            <a:endParaRPr lang="en-US" sz="6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385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Col. 1:5-6 </a:t>
            </a:r>
            <a:r>
              <a:rPr lang="en-US" sz="6000" b="1" dirty="0" smtClean="0">
                <a:solidFill>
                  <a:schemeClr val="tx1"/>
                </a:solidFill>
              </a:rPr>
              <a:t>– which (gospel) is present for you, even as </a:t>
            </a:r>
            <a:r>
              <a:rPr lang="en-US" sz="6000" b="1" i="1" dirty="0" smtClean="0">
                <a:solidFill>
                  <a:schemeClr val="tx1"/>
                </a:solidFill>
              </a:rPr>
              <a:t>it is</a:t>
            </a:r>
            <a:r>
              <a:rPr lang="en-US" sz="6000" b="1" dirty="0" smtClean="0">
                <a:solidFill>
                  <a:schemeClr val="tx1"/>
                </a:solidFill>
              </a:rPr>
              <a:t> also in all the world and is bearing fruit, 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359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152400" y="1295400"/>
            <a:ext cx="8915400" cy="5181600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ts val="1200"/>
              </a:spcAft>
            </a:pPr>
            <a:r>
              <a:rPr lang="en-US" sz="6600" b="1" dirty="0" smtClean="0">
                <a:solidFill>
                  <a:schemeClr val="tx1"/>
                </a:solidFill>
              </a:rPr>
              <a:t>Col. 1:5-6 </a:t>
            </a:r>
            <a:r>
              <a:rPr lang="en-US" sz="6000" b="1" dirty="0">
                <a:solidFill>
                  <a:schemeClr val="tx1"/>
                </a:solidFill>
              </a:rPr>
              <a:t>– even as also from which day you heard and </a:t>
            </a:r>
            <a:r>
              <a:rPr lang="en-US" sz="6000" b="1" u="sng" dirty="0" smtClean="0">
                <a:solidFill>
                  <a:schemeClr val="tx1"/>
                </a:solidFill>
              </a:rPr>
              <a:t>recognized</a:t>
            </a:r>
            <a:r>
              <a:rPr lang="en-US" sz="6000" b="1" dirty="0" smtClean="0">
                <a:solidFill>
                  <a:schemeClr val="tx1"/>
                </a:solidFill>
              </a:rPr>
              <a:t> the grace of God in truth.”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 11, ver.8.8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5519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15889</TotalTime>
  <Words>2335</Words>
  <Application>Microsoft Office PowerPoint</Application>
  <PresentationFormat>On-screen Show (4:3)</PresentationFormat>
  <Paragraphs>284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gburch</cp:lastModifiedBy>
  <cp:revision>1555</cp:revision>
  <dcterms:created xsi:type="dcterms:W3CDTF">2010-09-16T16:01:57Z</dcterms:created>
  <dcterms:modified xsi:type="dcterms:W3CDTF">2017-06-25T10:40:00Z</dcterms:modified>
</cp:coreProperties>
</file>