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95" r:id="rId16"/>
    <p:sldId id="296" r:id="rId17"/>
    <p:sldId id="297" r:id="rId18"/>
    <p:sldId id="301" r:id="rId19"/>
    <p:sldId id="302" r:id="rId20"/>
    <p:sldId id="298" r:id="rId21"/>
    <p:sldId id="299" r:id="rId22"/>
    <p:sldId id="300" r:id="rId23"/>
    <p:sldId id="303" r:id="rId24"/>
    <p:sldId id="304" r:id="rId25"/>
    <p:sldId id="305" r:id="rId26"/>
    <p:sldId id="306" r:id="rId27"/>
    <p:sldId id="271" r:id="rId28"/>
    <p:sldId id="272" r:id="rId29"/>
    <p:sldId id="273" r:id="rId30"/>
    <p:sldId id="284" r:id="rId31"/>
    <p:sldId id="274" r:id="rId32"/>
    <p:sldId id="275" r:id="rId33"/>
    <p:sldId id="276" r:id="rId34"/>
    <p:sldId id="277" r:id="rId35"/>
    <p:sldId id="280" r:id="rId36"/>
    <p:sldId id="278" r:id="rId37"/>
    <p:sldId id="281" r:id="rId38"/>
    <p:sldId id="282" r:id="rId39"/>
    <p:sldId id="290" r:id="rId40"/>
    <p:sldId id="291" r:id="rId41"/>
    <p:sldId id="292" r:id="rId42"/>
    <p:sldId id="293" r:id="rId43"/>
    <p:sldId id="294" r:id="rId44"/>
    <p:sldId id="283" r:id="rId45"/>
    <p:sldId id="287" r:id="rId46"/>
    <p:sldId id="285" r:id="rId47"/>
    <p:sldId id="288" r:id="rId48"/>
    <p:sldId id="286" r:id="rId49"/>
    <p:sldId id="289" r:id="rId5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8411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1479" autoAdjust="0"/>
  </p:normalViewPr>
  <p:slideViewPr>
    <p:cSldViewPr>
      <p:cViewPr>
        <p:scale>
          <a:sx n="70" d="100"/>
          <a:sy n="70" d="100"/>
        </p:scale>
        <p:origin x="-432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5C9D03-2445-4C54-AD44-E67826E069E7}" type="datetimeFigureOut">
              <a:rPr lang="en-US" smtClean="0"/>
              <a:pPr/>
              <a:t>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4015FD-8948-41C3-99BF-3A8CFDC61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15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NOTE – </a:t>
            </a:r>
            <a:r>
              <a:rPr lang="en-US" b="0" i="0" dirty="0" smtClean="0"/>
              <a:t>“power” words in </a:t>
            </a:r>
            <a:r>
              <a:rPr lang="en-US" b="1" i="0" dirty="0" smtClean="0">
                <a:solidFill>
                  <a:srgbClr val="FF0000"/>
                </a:solidFill>
              </a:rPr>
              <a:t>red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Read 5 slides – </a:t>
            </a:r>
            <a:r>
              <a:rPr lang="en-US" b="0" i="0" dirty="0" smtClean="0"/>
              <a:t>then go back and analyze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Surpassing – </a:t>
            </a:r>
            <a:r>
              <a:rPr lang="en-US" b="0" i="1" dirty="0" smtClean="0"/>
              <a:t>huperballō</a:t>
            </a:r>
            <a:r>
              <a:rPr lang="en-US" b="0" i="0" baseline="0" dirty="0" smtClean="0"/>
              <a:t> – n. </a:t>
            </a:r>
            <a:r>
              <a:rPr lang="en-US" b="0" i="1" baseline="0" dirty="0" smtClean="0"/>
              <a:t>huperbolē</a:t>
            </a:r>
            <a:r>
              <a:rPr lang="en-US" b="0" i="0" baseline="0" dirty="0" smtClean="0"/>
              <a:t>  not in Eph. = “casting above” – our Eng. </a:t>
            </a:r>
            <a:r>
              <a:rPr lang="en-US" b="0" i="1" baseline="0" dirty="0" smtClean="0"/>
              <a:t>hyperbole </a:t>
            </a:r>
            <a:r>
              <a:rPr lang="en-US" b="0" i="0" baseline="0" dirty="0" smtClean="0"/>
              <a:t>– cp. </a:t>
            </a:r>
            <a:r>
              <a:rPr lang="en-US" b="1" i="0" baseline="0" dirty="0" smtClean="0"/>
              <a:t>2 Cor.4:7</a:t>
            </a:r>
          </a:p>
          <a:p>
            <a:pPr marL="698830" lvl="1" indent="-232943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“the </a:t>
            </a:r>
            <a:r>
              <a:rPr lang="en-US" b="0" i="0" u="sng" baseline="0" dirty="0" smtClean="0"/>
              <a:t>surpassing</a:t>
            </a:r>
            <a:r>
              <a:rPr lang="en-US" b="0" i="0" baseline="0" dirty="0" smtClean="0"/>
              <a:t> greatness of His power toward us” – now</a:t>
            </a:r>
          </a:p>
          <a:p>
            <a:pPr marL="698830" lvl="1" indent="-232943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“the </a:t>
            </a:r>
            <a:r>
              <a:rPr lang="en-US" b="0" i="0" u="sng" baseline="0" dirty="0" smtClean="0"/>
              <a:t>surpassing</a:t>
            </a:r>
            <a:r>
              <a:rPr lang="en-US" b="0" i="0" baseline="0" dirty="0" smtClean="0"/>
              <a:t> riches of His grace in kindness upon us” – in ages to come (</a:t>
            </a:r>
            <a:r>
              <a:rPr lang="en-US" b="1" i="0" baseline="0" dirty="0" smtClean="0"/>
              <a:t>Eph.2:7</a:t>
            </a:r>
            <a:r>
              <a:rPr lang="en-US" b="0" i="0" baseline="0" dirty="0" smtClean="0"/>
              <a:t>)</a:t>
            </a:r>
          </a:p>
          <a:p>
            <a:pPr marL="698830" lvl="1" indent="-232943">
              <a:spcBef>
                <a:spcPct val="0"/>
              </a:spcBef>
              <a:buFont typeface="+mj-lt"/>
              <a:buAutoNum type="alphaLcParenR"/>
            </a:pPr>
            <a:r>
              <a:rPr lang="en-US" b="0" i="0" baseline="0" dirty="0" smtClean="0"/>
              <a:t>“to know the love of the Christ </a:t>
            </a:r>
            <a:r>
              <a:rPr lang="en-US" b="0" i="0" u="sng" baseline="0" dirty="0" smtClean="0"/>
              <a:t>surpassing</a:t>
            </a:r>
            <a:r>
              <a:rPr lang="en-US" b="0" i="0" baseline="0" dirty="0" smtClean="0"/>
              <a:t> the knowledge/knowing” – (</a:t>
            </a:r>
            <a:r>
              <a:rPr lang="en-US" b="1" i="0" baseline="0" dirty="0" smtClean="0"/>
              <a:t>Eph.3:19</a:t>
            </a:r>
            <a:r>
              <a:rPr lang="en-US" b="0" i="0" baseline="0" dirty="0" smtClean="0"/>
              <a:t>)</a:t>
            </a:r>
          </a:p>
          <a:p>
            <a:pPr marL="232943" indent="-232943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Greatness</a:t>
            </a:r>
            <a:r>
              <a:rPr lang="en-US" b="0" i="0" baseline="0" dirty="0" smtClean="0"/>
              <a:t> – </a:t>
            </a:r>
            <a:r>
              <a:rPr lang="en-US" b="0" i="1" baseline="0" dirty="0" smtClean="0"/>
              <a:t>megethos</a:t>
            </a:r>
            <a:r>
              <a:rPr lang="en-US" b="0" i="0" baseline="0" dirty="0" smtClean="0"/>
              <a:t>, hapax – in papyri used as an address for magistrates: “Highness”</a:t>
            </a:r>
          </a:p>
          <a:p>
            <a:pPr marL="232943" indent="-232943">
              <a:spcBef>
                <a:spcPct val="0"/>
              </a:spcBef>
              <a:buFont typeface="+mj-lt"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Highest expression – </a:t>
            </a:r>
            <a:r>
              <a:rPr lang="en-US" b="0" i="0" dirty="0" smtClean="0"/>
              <a:t>social and political power – thus it forms a link to the 2</a:t>
            </a:r>
            <a:r>
              <a:rPr lang="en-US" b="0" i="0" baseline="30000" dirty="0" smtClean="0"/>
              <a:t>nd</a:t>
            </a:r>
            <a:r>
              <a:rPr lang="en-US" b="0" i="0" dirty="0" smtClean="0"/>
              <a:t> group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kratos – </a:t>
            </a:r>
            <a:r>
              <a:rPr lang="en-US" b="0" i="0" dirty="0" smtClean="0"/>
              <a:t>MGr = “kingdom”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krateō – </a:t>
            </a:r>
            <a:r>
              <a:rPr lang="en-US" b="1" i="0" dirty="0" smtClean="0"/>
              <a:t>Col.2:19</a:t>
            </a:r>
            <a:r>
              <a:rPr lang="en-US" b="0" i="0" dirty="0" smtClean="0"/>
              <a:t>, “vainly puffed up by the mind of his flesh, and not </a:t>
            </a:r>
            <a:r>
              <a:rPr lang="en-US" b="1" i="0" dirty="0" smtClean="0"/>
              <a:t>holding</a:t>
            </a:r>
            <a:r>
              <a:rPr lang="en-US" b="0" i="0" baseline="0" dirty="0" smtClean="0"/>
              <a:t> the Head”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1" dirty="0"/>
              <a:t>krataioō </a:t>
            </a:r>
            <a:r>
              <a:rPr lang="en-US" b="1" dirty="0"/>
              <a:t>– Eph.3:16 </a:t>
            </a:r>
            <a:r>
              <a:rPr lang="en-US" dirty="0"/>
              <a:t>“that He might give you, according to the riches of His glory, ability (</a:t>
            </a:r>
            <a:r>
              <a:rPr lang="en-US" i="1" dirty="0"/>
              <a:t>dunamis</a:t>
            </a:r>
            <a:r>
              <a:rPr lang="en-US" dirty="0"/>
              <a:t>) </a:t>
            </a:r>
            <a:r>
              <a:rPr lang="en-US" b="1" dirty="0"/>
              <a:t>to be fortified</a:t>
            </a:r>
            <a:r>
              <a:rPr lang="en-US" dirty="0"/>
              <a:t> by His spirit toward the inner man”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Positions of Power </a:t>
            </a:r>
            <a:r>
              <a:rPr lang="en-US" b="0" i="0" dirty="0" smtClean="0"/>
              <a:t>in an administration or government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Archē</a:t>
            </a:r>
            <a:r>
              <a:rPr lang="en-US" b="1" i="0" dirty="0" smtClean="0"/>
              <a:t> – </a:t>
            </a:r>
            <a:r>
              <a:rPr lang="en-US" b="0" i="0" dirty="0" smtClean="0"/>
              <a:t>range of meaning, including “beginning” – related </a:t>
            </a:r>
            <a:r>
              <a:rPr lang="en-US" b="1" i="1" dirty="0" smtClean="0"/>
              <a:t>archōn</a:t>
            </a:r>
            <a:r>
              <a:rPr lang="en-US" b="0" i="0" dirty="0" smtClean="0"/>
              <a:t> is “ruler”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These nouns – </a:t>
            </a:r>
            <a:r>
              <a:rPr lang="en-US" b="0" i="0" dirty="0" smtClean="0"/>
              <a:t>can</a:t>
            </a:r>
            <a:r>
              <a:rPr lang="en-US" b="0" i="0" baseline="0" dirty="0" smtClean="0"/>
              <a:t> be used both concretely and abstractly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“Name” – </a:t>
            </a:r>
            <a:r>
              <a:rPr lang="en-US" b="0" i="0" dirty="0" smtClean="0"/>
              <a:t>a metaphor for the power behind a name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kosmokratōr</a:t>
            </a:r>
            <a:r>
              <a:rPr lang="en-US" b="1" i="0" dirty="0" smtClean="0"/>
              <a:t> – </a:t>
            </a:r>
            <a:r>
              <a:rPr lang="en-US" b="0" i="0" dirty="0" smtClean="0"/>
              <a:t>Welch in A.A. cites Liddell</a:t>
            </a:r>
            <a:r>
              <a:rPr lang="en-US" b="0" i="0" baseline="0" dirty="0" smtClean="0"/>
              <a:t> &amp; Scott citing </a:t>
            </a:r>
            <a:r>
              <a:rPr lang="en-US" b="0" i="0" dirty="0" smtClean="0"/>
              <a:t>Orpheus 3:3”</a:t>
            </a:r>
            <a:r>
              <a:rPr lang="en-US" b="1" i="0" dirty="0" smtClean="0"/>
              <a:t> (“lord of the world”</a:t>
            </a:r>
            <a:r>
              <a:rPr lang="en-US" b="0" i="0" dirty="0" smtClean="0"/>
              <a:t>); also Rabbinical usage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Structured reading – </a:t>
            </a:r>
            <a:r>
              <a:rPr lang="en-US" b="0" i="0" dirty="0" smtClean="0"/>
              <a:t>see files </a:t>
            </a:r>
            <a:r>
              <a:rPr lang="en-US" b="0" i="1" dirty="0" smtClean="0"/>
              <a:t>Power to the Faithful.docx </a:t>
            </a:r>
            <a:r>
              <a:rPr lang="en-US" b="0" i="0" dirty="0" smtClean="0"/>
              <a:t>– </a:t>
            </a:r>
            <a:r>
              <a:rPr lang="en-US" b="1" i="0" dirty="0" smtClean="0"/>
              <a:t>Eph.1:17-21</a:t>
            </a:r>
            <a:r>
              <a:rPr lang="en-US" b="0" i="0" dirty="0" smtClean="0"/>
              <a:t>, then </a:t>
            </a:r>
            <a:r>
              <a:rPr lang="en-US" b="1" i="0" dirty="0" smtClean="0"/>
              <a:t>Eph.6:10-16</a:t>
            </a:r>
            <a:r>
              <a:rPr lang="en-US" b="0" i="0" dirty="0" smtClean="0"/>
              <a:t>, then </a:t>
            </a:r>
            <a:r>
              <a:rPr lang="en-US" b="0" i="1" u="sng" dirty="0" smtClean="0"/>
              <a:t>Where It All Began</a:t>
            </a:r>
            <a:r>
              <a:rPr lang="en-US" b="0" i="0" dirty="0" smtClean="0"/>
              <a:t> – </a:t>
            </a:r>
            <a:r>
              <a:rPr lang="en-US" b="1" i="0" dirty="0" smtClean="0"/>
              <a:t>Eph.1:9-11</a:t>
            </a:r>
            <a:r>
              <a:rPr lang="en-US" b="0" i="0" dirty="0" smtClean="0"/>
              <a:t>, then </a:t>
            </a:r>
            <a:r>
              <a:rPr lang="en-US" b="0" i="1" u="sng" dirty="0" smtClean="0"/>
              <a:t>Power</a:t>
            </a:r>
            <a:r>
              <a:rPr lang="en-US" b="0" i="1" u="sng" baseline="0" dirty="0" smtClean="0"/>
              <a:t> and its Operation – Before and After</a:t>
            </a:r>
            <a:r>
              <a:rPr lang="en-US" b="0" i="0" baseline="0" dirty="0" smtClean="0"/>
              <a:t>. </a:t>
            </a: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All in all – </a:t>
            </a:r>
            <a:r>
              <a:rPr lang="en-US" b="0" i="0" dirty="0" smtClean="0"/>
              <a:t>open file </a:t>
            </a:r>
            <a:r>
              <a:rPr lang="en-US" b="0" i="1" dirty="0" smtClean="0"/>
              <a:t>Filled by - </a:t>
            </a:r>
            <a:r>
              <a:rPr lang="en-US" b="0" i="1" dirty="0" err="1" smtClean="0"/>
              <a:t>plēroo</a:t>
            </a:r>
            <a:r>
              <a:rPr lang="en-US" b="0" i="1" dirty="0" smtClean="0"/>
              <a:t> en.docx. </a:t>
            </a:r>
            <a:r>
              <a:rPr lang="en-US" b="0" i="0" baseline="0" dirty="0" smtClean="0"/>
              <a:t>Then open file</a:t>
            </a:r>
            <a:r>
              <a:rPr lang="en-US" b="0" i="0" dirty="0" smtClean="0"/>
              <a:t> </a:t>
            </a:r>
            <a:r>
              <a:rPr lang="en-US" b="0" i="1" dirty="0" smtClean="0"/>
              <a:t>The Action in Eph 1,17-23.docx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endParaRPr lang="en-US" b="0" i="1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endParaRPr lang="en-US" b="0" i="1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Satan’s uncorrupted authority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Satan’s uncorrupted authority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NOTE:</a:t>
            </a:r>
            <a:r>
              <a:rPr lang="en-US" b="1" i="0" baseline="0" dirty="0" smtClean="0"/>
              <a:t> Yahweh’s glory </a:t>
            </a:r>
            <a:r>
              <a:rPr lang="en-US" b="0" i="0" baseline="0" dirty="0" smtClean="0"/>
              <a:t>was </a:t>
            </a:r>
            <a:r>
              <a:rPr lang="en-US" b="0" i="1" baseline="0" dirty="0" smtClean="0"/>
              <a:t>huperanō</a:t>
            </a:r>
            <a:r>
              <a:rPr lang="en-US" b="0" i="0" baseline="0" dirty="0" smtClean="0"/>
              <a:t> the cherubs</a:t>
            </a:r>
            <a:endParaRPr lang="en-US" b="0" i="0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Seeing we are seated together in Him </a:t>
            </a:r>
            <a:r>
              <a:rPr lang="en-US" b="0" i="0" dirty="0" smtClean="0"/>
              <a:t>– that puts us at the Father’s right hand also –</a:t>
            </a:r>
            <a:r>
              <a:rPr lang="en-US" b="0" i="0" baseline="0" dirty="0" smtClean="0"/>
              <a:t> the ultimate place of power for man or angel!</a:t>
            </a:r>
          </a:p>
          <a:p>
            <a:pPr>
              <a:spcBef>
                <a:spcPct val="0"/>
              </a:spcBef>
            </a:pPr>
            <a:r>
              <a:rPr lang="en-US" b="0" i="0" baseline="0" dirty="0" smtClean="0"/>
              <a:t>			        </a:t>
            </a:r>
            <a:r>
              <a:rPr lang="en-US" b="0" i="0" dirty="0" smtClean="0"/>
              <a:t>–</a:t>
            </a:r>
            <a:r>
              <a:rPr lang="en-US" b="0" i="0" baseline="0" dirty="0" smtClean="0"/>
              <a:t> the only place higher is that of </a:t>
            </a:r>
            <a:r>
              <a:rPr lang="en-US" b="1" i="0" baseline="0" dirty="0" smtClean="0"/>
              <a:t>God Himself</a:t>
            </a:r>
            <a:r>
              <a:rPr lang="en-US" b="0" i="0" baseline="0" dirty="0" smtClean="0"/>
              <a:t>!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Satan’s corrupted authority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Satan’s corrupted authority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“Prince” –</a:t>
            </a:r>
            <a:r>
              <a:rPr lang="en-US" b="1" i="0" baseline="0" dirty="0" smtClean="0"/>
              <a:t> </a:t>
            </a:r>
            <a:r>
              <a:rPr lang="en-US" b="0" i="1" baseline="0" dirty="0" smtClean="0"/>
              <a:t>archōn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baseline="0" dirty="0" smtClean="0"/>
              <a:t>Does this indicate that – </a:t>
            </a:r>
            <a:r>
              <a:rPr lang="en-US" b="0" i="0" baseline="0" dirty="0" smtClean="0"/>
              <a:t>he has been banished to a lo0wer heaven?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“ruler”</a:t>
            </a:r>
            <a:r>
              <a:rPr lang="en-US" b="1" i="0" baseline="0" dirty="0" smtClean="0"/>
              <a:t> </a:t>
            </a:r>
            <a:r>
              <a:rPr lang="en-US" b="1" i="0" dirty="0" smtClean="0"/>
              <a:t>–</a:t>
            </a:r>
            <a:r>
              <a:rPr lang="en-US" b="1" i="0" baseline="0" dirty="0" smtClean="0"/>
              <a:t> </a:t>
            </a:r>
            <a:r>
              <a:rPr lang="en-US" b="0" i="1" baseline="0" dirty="0" smtClean="0"/>
              <a:t>archōn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baseline="0" dirty="0" smtClean="0"/>
              <a:t>Also called “archangel” – Jud.9</a:t>
            </a:r>
            <a:r>
              <a:rPr lang="en-US" b="0" i="0" baseline="0" dirty="0" smtClean="0"/>
              <a:t> in his dispute with Satan over the body of Moses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baseline="0" dirty="0" smtClean="0"/>
              <a:t>Leader of angels – </a:t>
            </a:r>
            <a:r>
              <a:rPr lang="en-US" b="0" i="0" baseline="0" dirty="0" smtClean="0"/>
              <a:t>in battle with the Dragon (</a:t>
            </a:r>
            <a:r>
              <a:rPr lang="en-US" b="1" i="0" baseline="0" dirty="0" smtClean="0"/>
              <a:t>Rev.12:7</a:t>
            </a:r>
            <a:r>
              <a:rPr lang="en-US" b="0" i="0" baseline="0" dirty="0" smtClean="0"/>
              <a:t>)</a:t>
            </a:r>
            <a:endParaRPr lang="en-US" b="0" i="0" dirty="0" smtClean="0"/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But resisting Michael and the angel sent to Daniel</a:t>
            </a:r>
            <a:r>
              <a:rPr lang="en-US" b="1" i="0" baseline="0" dirty="0" smtClean="0"/>
              <a:t> </a:t>
            </a:r>
            <a:r>
              <a:rPr lang="en-US" b="1" i="0" dirty="0" smtClean="0"/>
              <a:t>– </a:t>
            </a:r>
            <a:r>
              <a:rPr lang="en-US" b="0" i="0" dirty="0" smtClean="0"/>
              <a:t>“the prince (</a:t>
            </a:r>
            <a:r>
              <a:rPr lang="en-US" b="0" i="1" dirty="0" smtClean="0"/>
              <a:t>sar</a:t>
            </a:r>
            <a:r>
              <a:rPr lang="en-US" b="0" i="0" dirty="0" smtClean="0"/>
              <a:t>, </a:t>
            </a:r>
            <a:r>
              <a:rPr lang="en-US" b="0" i="1" dirty="0" smtClean="0"/>
              <a:t>stratēgos</a:t>
            </a:r>
            <a:r>
              <a:rPr lang="en-US" b="0" i="0" dirty="0" smtClean="0"/>
              <a:t>) of the kingdom of Persia”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Later resistance from </a:t>
            </a:r>
            <a:r>
              <a:rPr lang="en-US" b="1" i="0" baseline="0" dirty="0" smtClean="0"/>
              <a:t>–</a:t>
            </a:r>
            <a:r>
              <a:rPr lang="en-US" b="1" i="0" dirty="0" smtClean="0"/>
              <a:t> </a:t>
            </a:r>
            <a:r>
              <a:rPr lang="en-US" b="0" i="0" dirty="0" smtClean="0"/>
              <a:t>“the prince (</a:t>
            </a:r>
            <a:r>
              <a:rPr lang="en-US" b="0" i="1" dirty="0" smtClean="0"/>
              <a:t>sar</a:t>
            </a:r>
            <a:r>
              <a:rPr lang="en-US" b="0" i="0" dirty="0" smtClean="0"/>
              <a:t>, </a:t>
            </a:r>
            <a:r>
              <a:rPr lang="en-US" b="0" i="1" dirty="0" smtClean="0"/>
              <a:t>stratēgos</a:t>
            </a:r>
            <a:r>
              <a:rPr lang="en-US" b="0" i="0" dirty="0" smtClean="0"/>
              <a:t>) of Greece”</a:t>
            </a: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“principality”</a:t>
            </a:r>
            <a:r>
              <a:rPr lang="en-US" b="1" i="0" baseline="0" dirty="0" smtClean="0"/>
              <a:t> </a:t>
            </a:r>
            <a:r>
              <a:rPr lang="en-US" b="1" i="0" dirty="0" smtClean="0"/>
              <a:t>–</a:t>
            </a:r>
            <a:r>
              <a:rPr lang="en-US" b="1" i="0" baseline="0" dirty="0" smtClean="0"/>
              <a:t> </a:t>
            </a:r>
            <a:r>
              <a:rPr lang="en-US" b="0" i="1" baseline="0" dirty="0" smtClean="0"/>
              <a:t>archē</a:t>
            </a:r>
            <a:endParaRPr lang="en-US" b="0" i="1" dirty="0" smtClean="0"/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These angels – </a:t>
            </a:r>
            <a:r>
              <a:rPr lang="en-US" b="0" i="0" dirty="0" smtClean="0"/>
              <a:t>were “the sons of God who looked on the daughters of men” (</a:t>
            </a:r>
            <a:r>
              <a:rPr lang="en-US" b="1" i="0" dirty="0" smtClean="0"/>
              <a:t>Gen.6:2-4</a:t>
            </a:r>
            <a:r>
              <a:rPr lang="en-US" b="0" i="0" dirty="0" smtClean="0"/>
              <a:t>)</a:t>
            </a:r>
          </a:p>
          <a:p>
            <a:pPr marL="1164717" lvl="2" indent="-232943" defTabSz="931774">
              <a:spcBef>
                <a:spcPct val="0"/>
              </a:spcBef>
              <a:defRPr/>
            </a:pPr>
            <a:r>
              <a:rPr lang="en-US" b="1" i="0" dirty="0" smtClean="0"/>
              <a:t>        –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but afterward were </a:t>
            </a:r>
            <a:r>
              <a:rPr lang="en-US" b="0" i="0" dirty="0" smtClean="0"/>
              <a:t>“guarded/kept by chains under darkness” – cp. “spirits in prison” (</a:t>
            </a:r>
            <a:r>
              <a:rPr lang="en-US" b="1" i="0" dirty="0" smtClean="0"/>
              <a:t>1 Pet.3:19</a:t>
            </a:r>
            <a:r>
              <a:rPr lang="en-US" b="0" i="0" dirty="0" smtClean="0"/>
              <a:t>)</a:t>
            </a:r>
          </a:p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Being at the Father’s right in the heavenlies – </a:t>
            </a:r>
            <a:r>
              <a:rPr lang="en-US" b="0" i="0" dirty="0" smtClean="0"/>
              <a:t>is to have</a:t>
            </a:r>
            <a:r>
              <a:rPr lang="en-US" b="0" i="0" baseline="0" dirty="0" smtClean="0"/>
              <a:t> “every blessing that is spiritual in the heavenlies” (</a:t>
            </a:r>
            <a:r>
              <a:rPr lang="en-US" b="1" i="0" baseline="0" dirty="0" smtClean="0"/>
              <a:t>Eph.1:3</a:t>
            </a:r>
            <a:r>
              <a:rPr lang="en-US" b="0" i="0" baseline="0" dirty="0" smtClean="0"/>
              <a:t>), and in Christ we have them too</a:t>
            </a:r>
            <a:endParaRPr lang="en-US" b="0" i="0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“Up Above” </a:t>
            </a:r>
            <a:r>
              <a:rPr lang="en-US" b="0" i="0" dirty="0" smtClean="0"/>
              <a:t>– </a:t>
            </a:r>
            <a:r>
              <a:rPr lang="en-US" b="0" i="1" dirty="0" smtClean="0"/>
              <a:t>huperanō</a:t>
            </a:r>
            <a:r>
              <a:rPr lang="en-US" b="0" i="0" dirty="0" smtClean="0"/>
              <a:t> – we in Christ are also up above the</a:t>
            </a:r>
            <a:r>
              <a:rPr lang="en-US" b="0" i="0" baseline="0" dirty="0" smtClean="0"/>
              <a:t> heavenly powers</a:t>
            </a:r>
            <a:endParaRPr lang="en-US" b="0" i="0" dirty="0" smtClean="0"/>
          </a:p>
          <a:p>
            <a:pPr marL="931774" lvl="2">
              <a:spcBef>
                <a:spcPct val="0"/>
              </a:spcBef>
            </a:pPr>
            <a:r>
              <a:rPr lang="en-US" b="0" i="0" dirty="0" smtClean="0"/>
              <a:t>     – used elsewhere:</a:t>
            </a:r>
          </a:p>
          <a:p>
            <a:pPr marL="1164717" lvl="2" indent="-23294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i="0" u="none" dirty="0" smtClean="0"/>
              <a:t>Israel </a:t>
            </a:r>
            <a:r>
              <a:rPr lang="en-US" b="0" i="0" u="sng" dirty="0" smtClean="0"/>
              <a:t>up above the nations</a:t>
            </a:r>
            <a:r>
              <a:rPr lang="en-US" b="0" i="0" dirty="0" smtClean="0"/>
              <a:t> – </a:t>
            </a:r>
            <a:r>
              <a:rPr lang="en-US" b="1" dirty="0"/>
              <a:t>Deu.26:18-19; 28:1</a:t>
            </a:r>
            <a:endParaRPr lang="en-US" b="1" i="0" dirty="0" smtClean="0"/>
          </a:p>
          <a:p>
            <a:pPr marL="1164717" lvl="2" indent="-23294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0" i="0" dirty="0" smtClean="0"/>
              <a:t>Yahweh’s majesty lifted </a:t>
            </a:r>
            <a:r>
              <a:rPr lang="en-US" b="0" i="0" u="sng" dirty="0" smtClean="0"/>
              <a:t>up above the heavens</a:t>
            </a:r>
            <a:r>
              <a:rPr lang="en-US" b="0" i="0" baseline="0" dirty="0" smtClean="0"/>
              <a:t> – </a:t>
            </a:r>
            <a:r>
              <a:rPr lang="en-US" b="1" i="0" baseline="0" dirty="0" smtClean="0"/>
              <a:t>Psa.8:1</a:t>
            </a:r>
          </a:p>
          <a:p>
            <a:pPr marL="250317" lvl="0" indent="-232943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For at least 2 ages – </a:t>
            </a:r>
            <a:r>
              <a:rPr lang="en-US" b="0" i="0" baseline="0" dirty="0" smtClean="0"/>
              <a:t>this particular power arrangement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Sovereignty and Subordination – </a:t>
            </a:r>
            <a:r>
              <a:rPr lang="en-US" b="0" i="0" dirty="0" smtClean="0"/>
              <a:t>have these  “Over” and “Under” relationships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“under His feet” – </a:t>
            </a:r>
            <a:r>
              <a:rPr lang="en-US" b="0" i="0" dirty="0" smtClean="0"/>
              <a:t>the rightful place of His enemies, which once included us (Col.1:21) – but He made a gracious exception for us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NOTE: </a:t>
            </a:r>
            <a:r>
              <a:rPr lang="en-US" b="0" i="0" dirty="0" smtClean="0"/>
              <a:t>here it does NOT say “Head over the church”, but “Head over all things TO the church” – i.e., for our benefit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 only at the Father’s right – </a:t>
            </a:r>
            <a:r>
              <a:rPr lang="en-US" b="0" i="0" dirty="0" smtClean="0"/>
              <a:t>but </a:t>
            </a:r>
            <a:r>
              <a:rPr lang="en-US" b="1" i="0" dirty="0" smtClean="0"/>
              <a:t>up above </a:t>
            </a:r>
            <a:r>
              <a:rPr lang="en-US" b="0" i="0" dirty="0" smtClean="0"/>
              <a:t>all these heavenly positions of great power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Charles Welch taught – </a:t>
            </a:r>
            <a:r>
              <a:rPr lang="en-US" b="0" i="0" dirty="0" smtClean="0"/>
              <a:t>the church today fills a heavenly breach or “rent” – not exactly! – we have no evidence that any heavenly</a:t>
            </a:r>
            <a:r>
              <a:rPr lang="en-US" b="0" i="0" baseline="0" dirty="0" smtClean="0"/>
              <a:t> family ever sat where we sit in the heavenly power structure</a:t>
            </a:r>
            <a:r>
              <a:rPr lang="en-US" b="0" i="0" dirty="0" smtClean="0"/>
              <a:t> 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Distinction – </a:t>
            </a:r>
            <a:r>
              <a:rPr lang="en-US" b="0" i="0" dirty="0" smtClean="0"/>
              <a:t>Eph. “in the heavenlies” (us inside looking out), 1 Peter “into heaven” (Israel of God outside looking in)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Angels – </a:t>
            </a:r>
            <a:r>
              <a:rPr lang="en-US" b="0" i="0" dirty="0" smtClean="0"/>
              <a:t>as separate from “authorities” and “powers”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Also – </a:t>
            </a:r>
            <a:r>
              <a:rPr lang="en-US" b="0" i="0" dirty="0" smtClean="0"/>
              <a:t>these “angels and authorities and powers” </a:t>
            </a:r>
            <a:r>
              <a:rPr lang="en-US" b="0" i="0" u="sng" dirty="0" smtClean="0"/>
              <a:t>in heaven</a:t>
            </a:r>
            <a:r>
              <a:rPr lang="en-US" b="0" i="0" dirty="0" smtClean="0"/>
              <a:t> are distinguishable from</a:t>
            </a:r>
            <a:r>
              <a:rPr lang="en-US" b="0" i="0" baseline="0" dirty="0" smtClean="0"/>
              <a:t> “the spirits </a:t>
            </a:r>
            <a:r>
              <a:rPr lang="en-US" b="0" i="0" u="sng" baseline="0" dirty="0" smtClean="0"/>
              <a:t>in prison</a:t>
            </a:r>
            <a:r>
              <a:rPr lang="en-US" b="0" i="0" baseline="0" dirty="0" smtClean="0"/>
              <a:t>” He went to (v.</a:t>
            </a:r>
            <a:r>
              <a:rPr lang="en-US" b="1" i="0" baseline="0" dirty="0" smtClean="0"/>
              <a:t>19</a:t>
            </a:r>
            <a:r>
              <a:rPr lang="en-US" b="0" i="0" baseline="0" dirty="0" smtClean="0"/>
              <a:t>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Some of this is a direct quote</a:t>
            </a:r>
            <a:r>
              <a:rPr lang="en-US" b="1" i="0" baseline="0" dirty="0" smtClean="0"/>
              <a:t> – Psa.8:6</a:t>
            </a:r>
            <a:r>
              <a:rPr lang="en-US" b="0" i="0" baseline="0" dirty="0" smtClean="0"/>
              <a:t> (LXX), q.v. – context there is the world subordinated to mankind; Adam was given rule over the earthly creation (</a:t>
            </a:r>
            <a:r>
              <a:rPr lang="en-US" b="1" i="0" baseline="0" dirty="0" smtClean="0"/>
              <a:t>Gen.1:28</a:t>
            </a:r>
            <a:r>
              <a:rPr lang="en-US" b="0" i="0" baseline="0" dirty="0" smtClean="0"/>
              <a:t>), and after the Fall over his wife (</a:t>
            </a:r>
            <a:r>
              <a:rPr lang="en-US" b="1" i="0" baseline="0" dirty="0" smtClean="0"/>
              <a:t>Gen.3:16</a:t>
            </a:r>
            <a:r>
              <a:rPr lang="en-US" b="0" i="0" baseline="0" dirty="0" smtClean="0"/>
              <a:t>)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World - </a:t>
            </a:r>
            <a:r>
              <a:rPr lang="en-US" b="0" i="1" baseline="0" dirty="0" smtClean="0"/>
              <a:t>oikoumenē</a:t>
            </a: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That this text refers to Jesus – </a:t>
            </a:r>
            <a:r>
              <a:rPr lang="en-US" b="0" i="0" dirty="0" smtClean="0"/>
              <a:t>confirmed by v.9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“all these” – </a:t>
            </a:r>
            <a:r>
              <a:rPr lang="en-US" b="0" i="0" dirty="0" smtClean="0"/>
              <a:t>i.e., the works of the Father’s hands (v.7): all creation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Add Heb.10:12-13 – </a:t>
            </a:r>
            <a:r>
              <a:rPr lang="en-US" b="0" i="0" dirty="0" smtClean="0"/>
              <a:t>“…He sat at the right of God, for the remainder looking out until His enemies should be put a footstool of His feet.”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 finality of Heb.2:8 – </a:t>
            </a:r>
            <a:r>
              <a:rPr lang="en-US" b="0" i="0" dirty="0" smtClean="0"/>
              <a:t>confirmed by </a:t>
            </a:r>
            <a:r>
              <a:rPr lang="en-US" b="1" i="0" dirty="0" smtClean="0"/>
              <a:t>Mat.28:18</a:t>
            </a:r>
            <a:r>
              <a:rPr lang="en-US" b="0" i="0" dirty="0" smtClean="0"/>
              <a:t> – next slide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Spoken in Aorist Indic. – </a:t>
            </a:r>
            <a:r>
              <a:rPr lang="en-US" b="0" i="0" dirty="0" smtClean="0"/>
              <a:t>i.e., past tense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How to understand? – </a:t>
            </a:r>
            <a:r>
              <a:rPr lang="en-US" b="0" i="0" dirty="0" smtClean="0"/>
              <a:t>as a work-in-progress, or</a:t>
            </a:r>
          </a:p>
          <a:p>
            <a:pPr marL="1147343" lvl="2" indent="-232943">
              <a:spcBef>
                <a:spcPct val="0"/>
              </a:spcBef>
              <a:buFontTx/>
              <a:buNone/>
            </a:pPr>
            <a:r>
              <a:rPr lang="en-US" b="0" i="0" smtClean="0"/>
              <a:t>		that </a:t>
            </a:r>
            <a:r>
              <a:rPr lang="en-US" b="0" i="0" dirty="0" smtClean="0"/>
              <a:t>having power is a prelude to exercising power?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Eph.6:12; 3:10; Col.2:10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Where does Christ’s reign seem to be most effective today? – </a:t>
            </a:r>
            <a:r>
              <a:rPr lang="en-US" b="0" i="0" dirty="0" smtClean="0"/>
              <a:t>IN the church, but it also relates to what principalities and powers are doing: they’re not getting away with as much as they used to because of the church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Difference between “capability” and “being at work”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Isa.65:19-20 – </a:t>
            </a:r>
            <a:r>
              <a:rPr lang="en-US" b="0" i="0" dirty="0" smtClean="0"/>
              <a:t>however, sin and rebellion may be the rare case during the Millennium – this seems to be the case, when comparing Millennium to the “little season” when Satan is loosed from the Abyss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Also Zec.14:16-19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Persuasion – </a:t>
            </a:r>
            <a:r>
              <a:rPr lang="en-US" b="0" i="0" dirty="0" smtClean="0"/>
              <a:t>or rather “demonstration”, per </a:t>
            </a:r>
            <a:r>
              <a:rPr lang="en-US" b="1" i="0" dirty="0" smtClean="0"/>
              <a:t>Eph.2:6, 3:10;</a:t>
            </a:r>
            <a:r>
              <a:rPr lang="en-US" b="1" i="0" baseline="0" dirty="0" smtClean="0"/>
              <a:t> Col.2:15 – </a:t>
            </a:r>
            <a:r>
              <a:rPr lang="en-US" b="0" i="0" baseline="0" dirty="0" smtClean="0"/>
              <a:t>although the “stripping” and “Triumphing” of Col.2:15 would seem to go beyond persuasion – but this appears to have happened at one of the resurrected Christ’s ascensions, and so it relates to the Acts period also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Exception at the start? – </a:t>
            </a:r>
            <a:r>
              <a:rPr lang="en-US" b="0" i="0" dirty="0" smtClean="0"/>
              <a:t>He stripped some principalities and authorities (</a:t>
            </a:r>
            <a:r>
              <a:rPr lang="en-US" b="1" i="0" dirty="0" smtClean="0"/>
              <a:t>Col.2:15-16</a:t>
            </a:r>
            <a:r>
              <a:rPr lang="en-US" b="0" i="0" dirty="0" smtClean="0"/>
              <a:t>) – or was this divestiture immediately after His resurrection?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“Next” – </a:t>
            </a:r>
            <a:r>
              <a:rPr lang="en-US" b="0" i="0" dirty="0" smtClean="0"/>
              <a:t>or “afterwards”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NOTE sing. – </a:t>
            </a:r>
            <a:r>
              <a:rPr lang="en-US" b="0" i="0" dirty="0" smtClean="0"/>
              <a:t>“the coming (age)”</a:t>
            </a:r>
          </a:p>
          <a:p>
            <a:pPr marL="1164717" lvl="2" indent="-232943">
              <a:spcBef>
                <a:spcPct val="0"/>
              </a:spcBef>
            </a:pPr>
            <a:r>
              <a:rPr lang="en-US" b="0" i="0" dirty="0" smtClean="0"/>
              <a:t>    </a:t>
            </a:r>
            <a:r>
              <a:rPr lang="en-US" b="1" i="0" dirty="0" smtClean="0"/>
              <a:t>–</a:t>
            </a:r>
            <a:r>
              <a:rPr lang="en-US" b="0" i="0" dirty="0" smtClean="0"/>
              <a:t> could imply that this arrangement under His feet is temporary – will it extend beyond His Great White Throne?</a:t>
            </a:r>
          </a:p>
          <a:p>
            <a:pPr marL="232943" indent="-232943">
              <a:spcBef>
                <a:spcPct val="0"/>
              </a:spcBef>
              <a:buFont typeface="+mj-lt"/>
              <a:buAutoNum type="arabicPeriod"/>
            </a:pPr>
            <a:r>
              <a:rPr lang="en-US" b="1" i="0" dirty="0" smtClean="0"/>
              <a:t>Cp. plur. in Eph.2:6-7 – </a:t>
            </a:r>
            <a:r>
              <a:rPr lang="en-US" b="0" i="0" dirty="0" smtClean="0"/>
              <a:t>our being seated together in the heavenlies in Christ will demonstrate in the ages coming</a:t>
            </a:r>
            <a:r>
              <a:rPr lang="en-US" b="0" i="0" baseline="0" dirty="0" smtClean="0"/>
              <a:t> the surpassing riches of His grace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Rule</a:t>
            </a:r>
            <a:r>
              <a:rPr lang="en-US" b="0" i="0" dirty="0" smtClean="0"/>
              <a:t> - </a:t>
            </a:r>
            <a:r>
              <a:rPr lang="en-US" b="0" i="1" dirty="0" smtClean="0"/>
              <a:t>archē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What does it mean for Death to Be Nullified?  </a:t>
            </a:r>
            <a:r>
              <a:rPr lang="en-US" b="0" i="0" dirty="0" smtClean="0"/>
              <a:t>Annul = </a:t>
            </a:r>
            <a:r>
              <a:rPr lang="en-US" b="0" i="1" dirty="0" smtClean="0"/>
              <a:t>katargeō</a:t>
            </a:r>
            <a:r>
              <a:rPr lang="en-US" b="0" i="0" dirty="0" smtClean="0"/>
              <a:t>, to “render useless”, per Bullinger, Lexicon</a:t>
            </a:r>
            <a:r>
              <a:rPr lang="en-US" b="0" i="0" baseline="0" dirty="0" smtClean="0"/>
              <a:t> </a:t>
            </a:r>
            <a:r>
              <a:rPr lang="en-US" b="0" i="0" baseline="0" smtClean="0"/>
              <a:t>&amp; Conc.</a:t>
            </a:r>
            <a:endParaRPr lang="en-US" b="0" i="0" dirty="0" smtClean="0"/>
          </a:p>
          <a:p>
            <a:pPr marL="690143" lvl="1" indent="-23294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Everyone who died before this stays dead, but no one else dies after this?  Or…</a:t>
            </a:r>
          </a:p>
          <a:p>
            <a:pPr marL="690143" lvl="1" indent="-232943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i="0" dirty="0" smtClean="0"/>
              <a:t>Death is reversed?   </a:t>
            </a:r>
            <a:r>
              <a:rPr lang="en-US" b="0" i="0" dirty="0" smtClean="0"/>
              <a:t>“the law of sin and death” (Rom.8:2) will be abolished</a:t>
            </a:r>
          </a:p>
          <a:p>
            <a:pPr marL="232943" lvl="0" indent="-232943">
              <a:spcBef>
                <a:spcPct val="0"/>
              </a:spcBef>
              <a:buFont typeface="+mj-lt"/>
              <a:buAutoNum type="arabicPeriod"/>
            </a:pPr>
            <a:r>
              <a:rPr lang="en-US" b="1" i="0" dirty="0" smtClean="0"/>
              <a:t>Parallels – 2 Cor.3:7  </a:t>
            </a:r>
            <a:r>
              <a:rPr lang="en-US" b="0" i="0" dirty="0" smtClean="0"/>
              <a:t>“</a:t>
            </a:r>
            <a:r>
              <a:rPr lang="en-US" b="0" i="0" u="sng" dirty="0" smtClean="0"/>
              <a:t>the ministry of the death</a:t>
            </a:r>
            <a:r>
              <a:rPr lang="en-US" b="0" i="0" dirty="0" smtClean="0"/>
              <a:t> … came to be in glory … </a:t>
            </a:r>
            <a:r>
              <a:rPr lang="en-US" b="0" i="0" u="sng" dirty="0" smtClean="0"/>
              <a:t>which is being</a:t>
            </a:r>
            <a:r>
              <a:rPr lang="en-US" b="0" i="0" u="sng" baseline="0" dirty="0" smtClean="0"/>
              <a:t> annulled</a:t>
            </a:r>
            <a:r>
              <a:rPr lang="en-US" b="0" i="0" baseline="0" dirty="0" smtClean="0"/>
              <a:t>.”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</a:t>
            </a:r>
            <a:r>
              <a:rPr lang="en-US" b="1" i="0" baseline="0" dirty="0" smtClean="0"/>
              <a:t>2 Tim.1:10  </a:t>
            </a:r>
            <a:r>
              <a:rPr lang="en-US" b="0" i="0" baseline="0" dirty="0" smtClean="0"/>
              <a:t>“the epiphany of our Saviour Jesus Christ, </a:t>
            </a:r>
            <a:r>
              <a:rPr lang="en-US" b="0" i="0" u="sng" baseline="0" dirty="0" smtClean="0"/>
              <a:t>having annulled indeed the death</a:t>
            </a:r>
            <a:r>
              <a:rPr lang="en-US" b="0" i="0" baseline="0" dirty="0" smtClean="0"/>
              <a:t>, and having brought to light life and incorruptibility”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</a:t>
            </a:r>
            <a:r>
              <a:rPr lang="en-US" b="1" i="0" baseline="0" dirty="0" smtClean="0"/>
              <a:t>Heb.2:14</a:t>
            </a:r>
            <a:r>
              <a:rPr lang="en-US" b="0" i="0" baseline="0" dirty="0" smtClean="0"/>
              <a:t>  “that through the death He </a:t>
            </a:r>
            <a:r>
              <a:rPr lang="en-US" b="0" i="0" u="sng" baseline="0" dirty="0" smtClean="0"/>
              <a:t>might annul him who has the dominion of the death</a:t>
            </a:r>
            <a:r>
              <a:rPr lang="en-US" b="0" i="0" baseline="0" dirty="0" smtClean="0"/>
              <a:t>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“all these” – </a:t>
            </a:r>
            <a:r>
              <a:rPr lang="en-US" b="0" i="0" dirty="0" smtClean="0"/>
              <a:t>i.e., all rule, authority and power … and death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“may be subordinated” – </a:t>
            </a:r>
            <a:r>
              <a:rPr lang="en-US" b="0" i="0" dirty="0" smtClean="0"/>
              <a:t>like </a:t>
            </a:r>
            <a:r>
              <a:rPr lang="en-US" b="1" i="0" dirty="0" smtClean="0"/>
              <a:t>Heb.2:8</a:t>
            </a:r>
            <a:r>
              <a:rPr lang="en-US" b="0" i="0" dirty="0" smtClean="0"/>
              <a:t> “we do not yet see…”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 Son subordinated – </a:t>
            </a:r>
            <a:r>
              <a:rPr lang="en-US" b="0" i="0" dirty="0" smtClean="0"/>
              <a:t>implies contrast from the Father-Son relationship today – will</a:t>
            </a:r>
            <a:r>
              <a:rPr lang="en-US" b="0" i="0" baseline="0" dirty="0" smtClean="0"/>
              <a:t> Christ step down from the Father’s right hand and live among mankind generally?</a:t>
            </a:r>
            <a:endParaRPr lang="en-US" b="0" i="0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God being “all in all”</a:t>
            </a:r>
            <a:r>
              <a:rPr lang="en-US" b="0" i="0" dirty="0" smtClean="0"/>
              <a:t> per KJV makes it sound like everything will</a:t>
            </a:r>
            <a:r>
              <a:rPr lang="en-US" b="0" i="0" baseline="0" dirty="0" smtClean="0"/>
              <a:t> become God – per the Mormons.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Recall Eph.1:23 – </a:t>
            </a:r>
            <a:r>
              <a:rPr lang="en-US" b="0" i="0" baseline="0" dirty="0" smtClean="0"/>
              <a:t>“the church which is His body, the fulness of Him filling all these in all” – the church resembles the end-state looked for in 1 Cor.15:27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Subordination at Father’s right hand – </a:t>
            </a:r>
            <a:r>
              <a:rPr lang="en-US" b="0" i="0" dirty="0" smtClean="0"/>
              <a:t>not the same as subordination under His feet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Eph.6 – </a:t>
            </a:r>
            <a:r>
              <a:rPr lang="en-US" b="0" i="0" dirty="0" smtClean="0"/>
              <a:t>key word “obey”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Romans 13 – </a:t>
            </a:r>
            <a:r>
              <a:rPr lang="en-US" b="0" i="0" dirty="0" smtClean="0"/>
              <a:t>contains unique revelations about earthly authority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Despite</a:t>
            </a:r>
            <a:r>
              <a:rPr lang="en-US" b="1" i="0" baseline="0" dirty="0" smtClean="0"/>
              <a:t> our subordination to earthly powers – </a:t>
            </a:r>
            <a:r>
              <a:rPr lang="en-US" b="0" i="0" baseline="0" dirty="0" smtClean="0"/>
              <a:t>we are NOT to be subordinated to a worldly spirit, or worldly people generally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Luk.10 – </a:t>
            </a:r>
            <a:r>
              <a:rPr lang="en-US" b="0" i="0" dirty="0" smtClean="0"/>
              <a:t>the Seventy rejoiced that the demons were subordinated to them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1 Cor.14 – </a:t>
            </a:r>
            <a:r>
              <a:rPr lang="en-US" b="0" i="0" dirty="0" smtClean="0"/>
              <a:t>the spirits of the prophets are subordinated to the prophets; “the testimony of Jesus is the spirit of prophecy” – </a:t>
            </a:r>
            <a:r>
              <a:rPr lang="en-US" b="1" i="0" dirty="0" smtClean="0"/>
              <a:t>Rev.19:10</a:t>
            </a:r>
            <a:r>
              <a:rPr lang="en-US" b="0" i="0" dirty="0" smtClean="0"/>
              <a:t>; but esp. read </a:t>
            </a:r>
            <a:r>
              <a:rPr lang="en-US" b="1" i="0" dirty="0" smtClean="0"/>
              <a:t>Num.11:25-29</a:t>
            </a:r>
            <a:r>
              <a:rPr lang="en-US" b="0" i="0" dirty="0" smtClean="0"/>
              <a:t>;</a:t>
            </a:r>
            <a:r>
              <a:rPr lang="en-US" b="1" i="0" baseline="0" dirty="0" smtClean="0"/>
              <a:t> 1 Sam.10:6-7 </a:t>
            </a:r>
            <a:r>
              <a:rPr lang="en-US" b="0" i="0" baseline="0" dirty="0" smtClean="0"/>
              <a:t>(Saul’s experience) – cp. </a:t>
            </a:r>
            <a:r>
              <a:rPr lang="en-US" b="1" i="0" baseline="0" dirty="0" smtClean="0"/>
              <a:t>1 Sam.18:10</a:t>
            </a:r>
            <a:r>
              <a:rPr lang="en-US" b="0" i="0" baseline="0" dirty="0" smtClean="0"/>
              <a:t>; and cp. </a:t>
            </a:r>
            <a:r>
              <a:rPr lang="en-US" b="1" i="0" baseline="0" dirty="0" smtClean="0"/>
              <a:t>1 Ki.22:21-23 </a:t>
            </a:r>
            <a:r>
              <a:rPr lang="en-US" b="0" i="0" baseline="0" dirty="0" smtClean="0"/>
              <a:t>(lying spirit in mouths of Ahab’s prophets); </a:t>
            </a:r>
            <a:r>
              <a:rPr lang="en-US" b="1" i="0" baseline="0" dirty="0" smtClean="0"/>
              <a:t>Eze.13:1-9</a:t>
            </a:r>
            <a:r>
              <a:rPr lang="en-US" b="0" i="0" baseline="0" dirty="0" smtClean="0"/>
              <a:t> </a:t>
            </a:r>
            <a:r>
              <a:rPr lang="en-US" b="0" i="0" baseline="0" dirty="0" smtClean="0"/>
              <a:t>(foolish prophets following their own spirit); </a:t>
            </a:r>
            <a:r>
              <a:rPr lang="en-US" b="1" i="0" baseline="0" dirty="0" smtClean="0"/>
              <a:t>Joe.2:28-29; </a:t>
            </a:r>
            <a:r>
              <a:rPr lang="en-US" b="1" i="0" baseline="0" smtClean="0"/>
              <a:t>Acts </a:t>
            </a:r>
            <a:r>
              <a:rPr lang="en-US" b="1" i="0" baseline="0" smtClean="0"/>
              <a:t>2:16-18</a:t>
            </a:r>
            <a:r>
              <a:rPr lang="en-US" b="0" i="0" baseline="0" smtClean="0"/>
              <a:t> </a:t>
            </a:r>
            <a:r>
              <a:rPr lang="en-US" b="0" i="0" baseline="0" dirty="0" smtClean="0"/>
              <a:t>(sons &amp; daughters prophesy); </a:t>
            </a:r>
            <a:r>
              <a:rPr lang="en-US" b="1" i="0" baseline="0" dirty="0" smtClean="0"/>
              <a:t>Eph.3:5</a:t>
            </a:r>
            <a:r>
              <a:rPr lang="en-US" b="0" i="0" baseline="0" dirty="0" smtClean="0"/>
              <a:t> (by spirit knowledge revealed to the apostles &amp; prophets); </a:t>
            </a:r>
            <a:r>
              <a:rPr lang="en-US" b="1" i="0" baseline="0" dirty="0" smtClean="0"/>
              <a:t>1 Jn.4:1 </a:t>
            </a:r>
            <a:r>
              <a:rPr lang="en-US" b="0" i="0" baseline="0" dirty="0" smtClean="0"/>
              <a:t>(test the spirits whether they be of God – false prophets); </a:t>
            </a:r>
            <a:r>
              <a:rPr lang="en-US" b="1" i="0" baseline="0" dirty="0" smtClean="0"/>
              <a:t>Rev.16:13 </a:t>
            </a:r>
            <a:r>
              <a:rPr lang="en-US" b="0" i="0" baseline="0" dirty="0" smtClean="0"/>
              <a:t>(unclean spirits emerge from mouths of Dragon, Beast, False Prophet)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Christ is Head-over-all-things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– to (or for) the church – the subordination of all things under Him is for our benefit too – seeing that we are seated together in Christ, that would put them under our feet too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So – </a:t>
            </a:r>
            <a:r>
              <a:rPr lang="en-US" b="0" i="0" baseline="0" dirty="0" smtClean="0"/>
              <a:t>Christ’s relation here is vertical to heavenly powers, and horizontal to the Church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Eph.1:19-20 – </a:t>
            </a:r>
            <a:r>
              <a:rPr lang="en-US" b="0" i="0" dirty="0" smtClean="0"/>
              <a:t>greatest</a:t>
            </a:r>
            <a:r>
              <a:rPr lang="en-US" b="0" i="0" baseline="0" dirty="0" smtClean="0"/>
              <a:t> concentration of power words in a single clause of Scripture</a:t>
            </a:r>
            <a:endParaRPr lang="en-US" b="0" i="0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dunamis – </a:t>
            </a:r>
            <a:r>
              <a:rPr lang="en-US" b="0" i="0" dirty="0" smtClean="0"/>
              <a:t>ability, but without the action that makes it real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energeia</a:t>
            </a:r>
            <a:r>
              <a:rPr lang="en-US" b="1" i="0" dirty="0" smtClean="0"/>
              <a:t> – </a:t>
            </a:r>
            <a:r>
              <a:rPr lang="en-US" b="0" i="0" dirty="0" smtClean="0"/>
              <a:t>a coinage of Aristotle (384-322 BC), who sought a power word to contrast with “potential”; some have rendered it “actuality”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dunamis</a:t>
            </a:r>
            <a:r>
              <a:rPr lang="en-US" b="1" i="0" dirty="0" smtClean="0"/>
              <a:t> and </a:t>
            </a:r>
            <a:r>
              <a:rPr lang="en-US" b="1" i="1" dirty="0" smtClean="0"/>
              <a:t>energeia</a:t>
            </a:r>
            <a:r>
              <a:rPr lang="en-US" b="1" i="0" dirty="0" smtClean="0"/>
              <a:t> – </a:t>
            </a:r>
            <a:r>
              <a:rPr lang="en-US" b="0" i="0" dirty="0" smtClean="0"/>
              <a:t>key principles in Aristotle’s philosophy</a:t>
            </a:r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Energeō, energeia, energēma, energēs </a:t>
            </a:r>
            <a:r>
              <a:rPr lang="en-US" b="0" i="0" dirty="0" smtClean="0"/>
              <a:t>– predominantly Pauline (30), then Matthew (1), Mark (1), James (1)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943" indent="-232943" defTabSz="931774">
              <a:spcBef>
                <a:spcPct val="0"/>
              </a:spcBef>
              <a:buFontTx/>
              <a:buAutoNum type="arabicPeriod"/>
              <a:defRPr/>
            </a:pPr>
            <a:r>
              <a:rPr lang="en-US" b="1" i="0" dirty="0" smtClean="0"/>
              <a:t>Verb</a:t>
            </a:r>
            <a:r>
              <a:rPr lang="en-US" b="1" i="1" dirty="0" smtClean="0"/>
              <a:t> ischuō</a:t>
            </a:r>
            <a:r>
              <a:rPr lang="en-US" b="1" i="0" dirty="0" smtClean="0"/>
              <a:t> – Phi.4:13 </a:t>
            </a:r>
            <a:r>
              <a:rPr lang="en-US" b="0" i="0" dirty="0" smtClean="0"/>
              <a:t>“I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am strong </a:t>
            </a:r>
            <a:r>
              <a:rPr lang="en-US" b="0" i="0" baseline="0" dirty="0" smtClean="0"/>
              <a:t>for all things by the One empowering me – Christ”</a:t>
            </a:r>
            <a:endParaRPr lang="en-US" b="0" i="0" dirty="0" smtClean="0"/>
          </a:p>
          <a:p>
            <a:pPr marL="232943" indent="-232943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9EBB-87A6-427C-9BBD-966CCE870EB6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14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27B-BEE1-437C-B569-C4BC8E915E26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65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714-4020-485F-89B6-AE8E01064A56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77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228B-D343-450F-9E04-B3CB3CD0B4A2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773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04FD-B01B-4A4B-864E-14041624D8E9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6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8B702-7C46-4FB7-A44F-E055A2CED5B7}" type="datetime1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700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2C2-E083-495B-9D9B-6D4B4C696661}" type="datetime1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33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0867-B943-441C-821F-611321543C47}" type="datetime1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250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3144-3D12-48EB-B95F-5A3C2D2B02DB}" type="datetime1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664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6403-92FC-433D-9AD1-2CDE29693192}" type="datetime1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65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FBFF-F70F-4D90-8D20-A17378694442}" type="datetime1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443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54FA2-CEAA-40C3-9497-82DA8ED5E5DF}" type="datetime1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Part 12, ver.3.5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763000" cy="53340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700" b="1" dirty="0" smtClean="0">
                <a:solidFill>
                  <a:schemeClr val="tx1"/>
                </a:solidFill>
              </a:rPr>
              <a:t>Eph. 1:19-23 </a:t>
            </a:r>
            <a:r>
              <a:rPr lang="en-US" sz="6000" b="1" dirty="0" smtClean="0">
                <a:solidFill>
                  <a:schemeClr val="tx1"/>
                </a:solidFill>
              </a:rPr>
              <a:t>– “</a:t>
            </a:r>
            <a:r>
              <a:rPr lang="en-US" sz="7000" b="1" dirty="0" smtClean="0">
                <a:solidFill>
                  <a:schemeClr val="tx1"/>
                </a:solidFill>
              </a:rPr>
              <a:t>and what </a:t>
            </a:r>
            <a:r>
              <a:rPr lang="en-US" sz="7000" b="1" i="1" dirty="0" smtClean="0">
                <a:solidFill>
                  <a:schemeClr val="tx1"/>
                </a:solidFill>
              </a:rPr>
              <a:t>is</a:t>
            </a:r>
            <a:r>
              <a:rPr lang="en-US" sz="7000" b="1" dirty="0" smtClean="0">
                <a:solidFill>
                  <a:schemeClr val="tx1"/>
                </a:solidFill>
              </a:rPr>
              <a:t> the surpassing greatness of His </a:t>
            </a:r>
            <a:r>
              <a:rPr lang="en-US" sz="7000" b="1" dirty="0" smtClean="0">
                <a:solidFill>
                  <a:srgbClr val="FF0000"/>
                </a:solidFill>
              </a:rPr>
              <a:t>power</a:t>
            </a:r>
            <a:r>
              <a:rPr lang="en-US" sz="7000" b="1" dirty="0" smtClean="0">
                <a:solidFill>
                  <a:schemeClr val="tx1"/>
                </a:solidFill>
              </a:rPr>
              <a:t> toward us, the believing </a:t>
            </a:r>
            <a:r>
              <a:rPr lang="en-US" sz="7000" b="1" i="1" dirty="0" smtClean="0">
                <a:solidFill>
                  <a:schemeClr val="tx1"/>
                </a:solidFill>
              </a:rPr>
              <a:t>ones</a:t>
            </a:r>
            <a:r>
              <a:rPr lang="en-US" sz="7000" b="1" dirty="0" smtClean="0">
                <a:solidFill>
                  <a:schemeClr val="tx1"/>
                </a:solidFill>
              </a:rPr>
              <a:t>, according to the </a:t>
            </a:r>
            <a:r>
              <a:rPr lang="en-US" sz="7000" b="1" dirty="0" smtClean="0">
                <a:solidFill>
                  <a:srgbClr val="FF0000"/>
                </a:solidFill>
              </a:rPr>
              <a:t>working</a:t>
            </a:r>
            <a:r>
              <a:rPr lang="en-US" sz="7000" b="1" dirty="0" smtClean="0">
                <a:solidFill>
                  <a:schemeClr val="tx1"/>
                </a:solidFill>
              </a:rPr>
              <a:t> of the </a:t>
            </a:r>
            <a:r>
              <a:rPr lang="en-US" sz="7200" b="1" dirty="0">
                <a:solidFill>
                  <a:srgbClr val="FF0000"/>
                </a:solidFill>
              </a:rPr>
              <a:t>grasp</a:t>
            </a:r>
            <a:r>
              <a:rPr lang="en-US" sz="7200" b="1" dirty="0">
                <a:solidFill>
                  <a:schemeClr val="tx1"/>
                </a:solidFill>
              </a:rPr>
              <a:t> of His </a:t>
            </a:r>
            <a:r>
              <a:rPr lang="en-US" sz="7200" b="1" dirty="0">
                <a:solidFill>
                  <a:srgbClr val="FF0000"/>
                </a:solidFill>
              </a:rPr>
              <a:t>strength</a:t>
            </a:r>
            <a:r>
              <a:rPr lang="en-US" sz="7200" b="1" dirty="0" smtClean="0">
                <a:solidFill>
                  <a:schemeClr val="tx1"/>
                </a:solidFill>
              </a:rPr>
              <a:t>, which He…</a:t>
            </a:r>
            <a:r>
              <a:rPr lang="en-US" sz="7000" b="1" dirty="0" smtClean="0">
                <a:solidFill>
                  <a:schemeClr val="tx1"/>
                </a:solidFill>
              </a:rPr>
              <a:t>”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147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915400" cy="5410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6000" b="1" dirty="0" smtClean="0">
                <a:solidFill>
                  <a:srgbClr val="C00000"/>
                </a:solidFill>
              </a:rPr>
              <a:t>1</a:t>
            </a:r>
            <a:r>
              <a:rPr lang="en-US" sz="60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6000" b="1" dirty="0" smtClean="0">
                <a:solidFill>
                  <a:srgbClr val="C00000"/>
                </a:solidFill>
              </a:rPr>
              <a:t> group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kratos</a:t>
            </a:r>
            <a:r>
              <a:rPr lang="en-US" sz="6000" b="1" dirty="0" smtClean="0">
                <a:solidFill>
                  <a:schemeClr val="tx1"/>
                </a:solidFill>
              </a:rPr>
              <a:t> – a taking hold, grasp, sovereign power</a:t>
            </a:r>
            <a:endParaRPr lang="en-US" sz="6000" b="1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bg1">
                    <a:lumMod val="50000"/>
                  </a:schemeClr>
                </a:solidFill>
              </a:rPr>
              <a:t>krateō</a:t>
            </a: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</a:rPr>
              <a:t> – conquer, rule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651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9154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6000" b="1" dirty="0" smtClean="0">
                <a:solidFill>
                  <a:srgbClr val="7030A0"/>
                </a:solidFill>
              </a:rPr>
              <a:t>2</a:t>
            </a:r>
            <a:r>
              <a:rPr lang="en-US" sz="60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6000" b="1" dirty="0" smtClean="0">
                <a:solidFill>
                  <a:srgbClr val="7030A0"/>
                </a:solidFill>
              </a:rPr>
              <a:t> group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Ruling Powers </a:t>
            </a:r>
            <a:r>
              <a:rPr lang="en-US" sz="6000" b="1" i="1" dirty="0" smtClean="0">
                <a:solidFill>
                  <a:schemeClr val="tx1"/>
                </a:solidFill>
              </a:rPr>
              <a:t>-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9749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 lnSpcReduction="10000"/>
          </a:bodyPr>
          <a:lstStyle/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archē</a:t>
            </a:r>
            <a:r>
              <a:rPr lang="en-US" sz="6000" b="1" dirty="0" smtClean="0">
                <a:solidFill>
                  <a:schemeClr val="tx1"/>
                </a:solidFill>
              </a:rPr>
              <a:t> – principality, sovereignty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exousia</a:t>
            </a:r>
            <a:r>
              <a:rPr lang="en-US" sz="6000" b="1" dirty="0" smtClean="0">
                <a:solidFill>
                  <a:schemeClr val="tx1"/>
                </a:solidFill>
              </a:rPr>
              <a:t> – authority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dunamis</a:t>
            </a:r>
            <a:r>
              <a:rPr lang="en-US" sz="6000" b="1" dirty="0" smtClean="0">
                <a:solidFill>
                  <a:schemeClr val="tx1"/>
                </a:solidFill>
              </a:rPr>
              <a:t> – political power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3725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 lnSpcReduction="10000"/>
          </a:bodyPr>
          <a:lstStyle/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kuriotēs</a:t>
            </a:r>
            <a:r>
              <a:rPr lang="en-US" sz="6000" b="1" dirty="0" smtClean="0">
                <a:solidFill>
                  <a:schemeClr val="tx1"/>
                </a:solidFill>
              </a:rPr>
              <a:t> – lordship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onoma</a:t>
            </a:r>
            <a:r>
              <a:rPr lang="en-US" sz="6000" b="1" dirty="0" smtClean="0">
                <a:solidFill>
                  <a:schemeClr val="tx1"/>
                </a:solidFill>
              </a:rPr>
              <a:t> – name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thronos</a:t>
            </a:r>
            <a:r>
              <a:rPr lang="en-US" sz="6000" b="1" dirty="0" smtClean="0">
                <a:solidFill>
                  <a:schemeClr val="tx1"/>
                </a:solidFill>
              </a:rPr>
              <a:t> – throne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kosmo</a:t>
            </a:r>
            <a:r>
              <a:rPr lang="en-US" sz="6000" b="1" i="1" u="sng" dirty="0" smtClean="0">
                <a:solidFill>
                  <a:schemeClr val="tx1"/>
                </a:solidFill>
              </a:rPr>
              <a:t>krat</a:t>
            </a:r>
            <a:r>
              <a:rPr lang="en-US" sz="6000" b="1" i="1" dirty="0" smtClean="0">
                <a:solidFill>
                  <a:schemeClr val="tx1"/>
                </a:solidFill>
              </a:rPr>
              <a:t>ōr</a:t>
            </a:r>
            <a:r>
              <a:rPr lang="en-US" sz="6000" b="1" dirty="0" smtClean="0">
                <a:solidFill>
                  <a:schemeClr val="tx1"/>
                </a:solidFill>
              </a:rPr>
              <a:t> – world-ruler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3414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Goal of all this power:</a:t>
            </a:r>
          </a:p>
          <a:p>
            <a:pPr marL="682625" indent="-682625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682625" algn="l"/>
              </a:tabLst>
            </a:pPr>
            <a:r>
              <a:rPr lang="en-US" sz="6000" b="1" dirty="0" smtClean="0">
                <a:solidFill>
                  <a:schemeClr val="tx1"/>
                </a:solidFill>
              </a:rPr>
              <a:t>“filling all in all”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682625" indent="-682625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682625" algn="l"/>
              </a:tabLst>
            </a:pPr>
            <a:r>
              <a:rPr lang="en-US" sz="6000" b="1" dirty="0" smtClean="0">
                <a:solidFill>
                  <a:schemeClr val="tx1"/>
                </a:solidFill>
              </a:rPr>
              <a:t>Earthly – Jewish religious authorities (Luk.12:10)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682625" indent="-682625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682625" algn="l"/>
              </a:tabLst>
            </a:pPr>
            <a:r>
              <a:rPr lang="en-US" sz="6000" b="1" dirty="0" smtClean="0">
                <a:solidFill>
                  <a:schemeClr val="tx1"/>
                </a:solidFill>
              </a:rPr>
              <a:t>Earthly – Saul’s authority from the chief-priests (Acts 9:14; 26:10)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Satan, Anointed Cherub, heavenly high priest (Eze. 28:14) – “I set thee so”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Other Cherubs, guardians (Gen.3:24)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 fontScale="925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Other Cherubs, bearers of Yahweh’s glory (Eze.10:19; 11:22)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500" b="1" dirty="0" smtClean="0">
                <a:solidFill>
                  <a:schemeClr val="tx1"/>
                </a:solidFill>
              </a:rPr>
              <a:t>Eph. 1:19-23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5800" b="1" dirty="0" smtClean="0">
                <a:solidFill>
                  <a:schemeClr val="tx1"/>
                </a:solidFill>
              </a:rPr>
              <a:t>“</a:t>
            </a:r>
            <a:r>
              <a:rPr lang="en-US" sz="5800" b="1" dirty="0" smtClean="0">
                <a:solidFill>
                  <a:srgbClr val="FF0000"/>
                </a:solidFill>
              </a:rPr>
              <a:t>worked</a:t>
            </a:r>
            <a:r>
              <a:rPr lang="en-US" sz="5800" b="1" dirty="0" smtClean="0">
                <a:solidFill>
                  <a:schemeClr val="tx1"/>
                </a:solidFill>
              </a:rPr>
              <a:t> in (by) the Christ, having raised Him from the dead and seated Him at His right in the heavenlies…”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558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Satan, Authority of the Darkness (Col.1:13)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Satan, by his authority, tried to corrupt Jesus (Luk.4:5-6)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Satan, the Prince of the Authority of the Air (Eph.2:2)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Michael, one of “the Chief Rulers” (Dan.10:13)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Heavenly – angels, who guarded not their own principality (Jud.6)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Earthly – secular authorities – Roman procurator (Joh.19:10-11)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Identity of Principalities &amp; Powers:</a:t>
            </a:r>
          </a:p>
          <a:p>
            <a:pPr marL="342900" indent="-3429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Earthly – secular authorities – magistrates &amp; </a:t>
            </a:r>
            <a:r>
              <a:rPr lang="en-US" sz="6000" b="1" smtClean="0">
                <a:solidFill>
                  <a:schemeClr val="tx1"/>
                </a:solidFill>
              </a:rPr>
              <a:t>governors (Rom.13:1-7)</a:t>
            </a:r>
            <a:endParaRPr lang="en-US" sz="6000" b="1" dirty="0" smtClean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449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Side-look at </a:t>
            </a:r>
            <a:r>
              <a:rPr lang="en-US" sz="6000" b="1" u="sng" dirty="0" smtClean="0">
                <a:solidFill>
                  <a:schemeClr val="tx1"/>
                </a:solidFill>
              </a:rPr>
              <a:t>Subordination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682625" indent="-682625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hupotassō</a:t>
            </a:r>
            <a:r>
              <a:rPr lang="en-US" sz="6000" b="1" dirty="0" smtClean="0">
                <a:solidFill>
                  <a:schemeClr val="tx1"/>
                </a:solidFill>
              </a:rPr>
              <a:t> means to “order under” “arrange under”</a:t>
            </a: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667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791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7100" b="1" dirty="0">
                <a:solidFill>
                  <a:schemeClr val="tx1"/>
                </a:solidFill>
              </a:rPr>
              <a:t>Eph.1:20-23</a:t>
            </a:r>
            <a:r>
              <a:rPr lang="en-US" sz="6000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“… and seated Him </a:t>
            </a:r>
            <a:r>
              <a:rPr lang="en-US" sz="6000" b="1" dirty="0">
                <a:solidFill>
                  <a:srgbClr val="7030A0"/>
                </a:solidFill>
              </a:rPr>
              <a:t>at His right</a:t>
            </a:r>
            <a:r>
              <a:rPr lang="en-US" sz="6000" b="1" dirty="0">
                <a:solidFill>
                  <a:schemeClr val="tx1"/>
                </a:solidFill>
              </a:rPr>
              <a:t> in the heavenlies, </a:t>
            </a:r>
            <a:r>
              <a:rPr lang="en-US" sz="6000" b="1" u="dbl" dirty="0">
                <a:solidFill>
                  <a:srgbClr val="0070C0"/>
                </a:solidFill>
              </a:rPr>
              <a:t>up above</a:t>
            </a:r>
            <a:r>
              <a:rPr lang="en-US" sz="6000" b="1" dirty="0">
                <a:solidFill>
                  <a:schemeClr val="tx1"/>
                </a:solidFill>
              </a:rPr>
              <a:t> every ruler and authority and power and lordship and every name named, not only in this age but also in the one about to be</a:t>
            </a:r>
            <a:r>
              <a:rPr lang="en-US" sz="6000" b="1" dirty="0" smtClean="0">
                <a:solidFill>
                  <a:schemeClr val="tx1"/>
                </a:solidFill>
              </a:rPr>
              <a:t>...”</a:t>
            </a:r>
            <a:endParaRPr lang="en-US" sz="6000" b="1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6622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7100" b="1" dirty="0">
                <a:solidFill>
                  <a:schemeClr val="tx1"/>
                </a:solidFill>
              </a:rPr>
              <a:t>Eph.1:20-23</a:t>
            </a:r>
            <a:r>
              <a:rPr lang="en-US" sz="6000" b="1" dirty="0">
                <a:solidFill>
                  <a:schemeClr val="tx1"/>
                </a:solidFill>
              </a:rPr>
              <a:t> “… </a:t>
            </a:r>
            <a:r>
              <a:rPr lang="en-US" sz="6000" b="1" dirty="0" smtClean="0">
                <a:solidFill>
                  <a:schemeClr val="tx1"/>
                </a:solidFill>
              </a:rPr>
              <a:t>And </a:t>
            </a:r>
            <a:r>
              <a:rPr lang="en-US" sz="6000" b="1" dirty="0">
                <a:solidFill>
                  <a:schemeClr val="tx1"/>
                </a:solidFill>
              </a:rPr>
              <a:t>He </a:t>
            </a:r>
            <a:r>
              <a:rPr lang="en-US" sz="6000" b="1" u="sng" dirty="0">
                <a:solidFill>
                  <a:srgbClr val="C00000"/>
                </a:solidFill>
              </a:rPr>
              <a:t>subordinated</a:t>
            </a:r>
            <a:r>
              <a:rPr lang="en-US" sz="6000" b="1" dirty="0">
                <a:solidFill>
                  <a:schemeClr val="tx1"/>
                </a:solidFill>
              </a:rPr>
              <a:t> all things </a:t>
            </a:r>
            <a:r>
              <a:rPr lang="en-US" sz="5500" b="1" u="dbl" dirty="0">
                <a:solidFill>
                  <a:srgbClr val="C00000"/>
                </a:solidFill>
              </a:rPr>
              <a:t>under His feet</a:t>
            </a:r>
            <a:r>
              <a:rPr lang="en-US" sz="6000" b="1" dirty="0">
                <a:solidFill>
                  <a:schemeClr val="tx1"/>
                </a:solidFill>
              </a:rPr>
              <a:t> and appointed Him </a:t>
            </a:r>
            <a:r>
              <a:rPr lang="en-US" sz="6000" b="1" u="sng" dirty="0">
                <a:solidFill>
                  <a:srgbClr val="0070C0"/>
                </a:solidFill>
              </a:rPr>
              <a:t>Head over</a:t>
            </a:r>
            <a:r>
              <a:rPr lang="en-US" sz="6000" b="1" dirty="0">
                <a:solidFill>
                  <a:schemeClr val="tx1"/>
                </a:solidFill>
              </a:rPr>
              <a:t> all things to the church which is His body, the fulness of the One filling all </a:t>
            </a:r>
            <a:r>
              <a:rPr lang="en-US" sz="6000" b="1" dirty="0" smtClean="0">
                <a:solidFill>
                  <a:schemeClr val="tx1"/>
                </a:solidFill>
              </a:rPr>
              <a:t>these </a:t>
            </a:r>
            <a:r>
              <a:rPr lang="en-US" sz="6000" b="1" dirty="0">
                <a:solidFill>
                  <a:schemeClr val="tx1"/>
                </a:solidFill>
              </a:rPr>
              <a:t>in all</a:t>
            </a:r>
            <a:r>
              <a:rPr lang="en-US" sz="6000" b="1" dirty="0" smtClean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379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 1:19-23 – </a:t>
            </a:r>
            <a:r>
              <a:rPr lang="en-US" sz="5800" b="1" dirty="0" smtClean="0">
                <a:solidFill>
                  <a:schemeClr val="tx1"/>
                </a:solidFill>
              </a:rPr>
              <a:t>“up above every </a:t>
            </a:r>
            <a:r>
              <a:rPr lang="en-US" sz="5800" b="1" dirty="0" smtClean="0">
                <a:solidFill>
                  <a:srgbClr val="C00000"/>
                </a:solidFill>
              </a:rPr>
              <a:t>principality</a:t>
            </a:r>
            <a:r>
              <a:rPr lang="en-US" sz="5800" b="1" dirty="0" smtClean="0">
                <a:solidFill>
                  <a:schemeClr val="tx1"/>
                </a:solidFill>
              </a:rPr>
              <a:t> and </a:t>
            </a:r>
            <a:r>
              <a:rPr lang="en-US" sz="5800" b="1" dirty="0" smtClean="0">
                <a:solidFill>
                  <a:srgbClr val="C00000"/>
                </a:solidFill>
              </a:rPr>
              <a:t>authority</a:t>
            </a:r>
            <a:r>
              <a:rPr lang="en-US" sz="5800" b="1" dirty="0" smtClean="0">
                <a:solidFill>
                  <a:schemeClr val="tx1"/>
                </a:solidFill>
              </a:rPr>
              <a:t> and </a:t>
            </a:r>
            <a:r>
              <a:rPr lang="en-US" sz="5800" b="1" dirty="0" smtClean="0">
                <a:solidFill>
                  <a:srgbClr val="C00000"/>
                </a:solidFill>
              </a:rPr>
              <a:t>power</a:t>
            </a:r>
            <a:r>
              <a:rPr lang="en-US" sz="5800" b="1" dirty="0" smtClean="0">
                <a:solidFill>
                  <a:schemeClr val="tx1"/>
                </a:solidFill>
              </a:rPr>
              <a:t> and </a:t>
            </a:r>
            <a:r>
              <a:rPr lang="en-US" sz="5800" b="1" dirty="0" smtClean="0">
                <a:solidFill>
                  <a:srgbClr val="C00000"/>
                </a:solidFill>
              </a:rPr>
              <a:t>lordship</a:t>
            </a:r>
            <a:r>
              <a:rPr lang="en-US" sz="5800" b="1" dirty="0" smtClean="0">
                <a:solidFill>
                  <a:schemeClr val="tx1"/>
                </a:solidFill>
              </a:rPr>
              <a:t> and </a:t>
            </a:r>
            <a:r>
              <a:rPr lang="en-US" sz="5800" b="1" dirty="0" smtClean="0">
                <a:solidFill>
                  <a:srgbClr val="C00000"/>
                </a:solidFill>
              </a:rPr>
              <a:t>every name </a:t>
            </a:r>
            <a:r>
              <a:rPr lang="en-US" sz="5800" b="1" dirty="0" smtClean="0">
                <a:solidFill>
                  <a:schemeClr val="tx1"/>
                </a:solidFill>
              </a:rPr>
              <a:t>named, not only …”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2954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7100" b="1" dirty="0" smtClean="0">
                <a:solidFill>
                  <a:schemeClr val="tx1"/>
                </a:solidFill>
              </a:rPr>
              <a:t>1 Pe.3:22</a:t>
            </a:r>
            <a:r>
              <a:rPr lang="en-US" sz="6000" b="1" dirty="0" smtClean="0">
                <a:solidFill>
                  <a:schemeClr val="tx1"/>
                </a:solidFill>
              </a:rPr>
              <a:t> “Who (Jesus) is </a:t>
            </a:r>
            <a:r>
              <a:rPr lang="en-US" sz="6000" b="1" dirty="0" smtClean="0">
                <a:solidFill>
                  <a:srgbClr val="7030A0"/>
                </a:solidFill>
              </a:rPr>
              <a:t>at the right</a:t>
            </a:r>
            <a:r>
              <a:rPr lang="en-US" sz="6000" b="1" dirty="0" smtClean="0">
                <a:solidFill>
                  <a:schemeClr val="tx1"/>
                </a:solidFill>
              </a:rPr>
              <a:t> of God, being gone into heaven, angels and authorities and powers </a:t>
            </a:r>
            <a:r>
              <a:rPr lang="en-US" sz="6000" b="1" u="sng" dirty="0">
                <a:solidFill>
                  <a:srgbClr val="C00000"/>
                </a:solidFill>
              </a:rPr>
              <a:t>being </a:t>
            </a:r>
            <a:r>
              <a:rPr lang="en-US" sz="6000" b="1" u="sng" dirty="0" smtClean="0">
                <a:solidFill>
                  <a:srgbClr val="C00000"/>
                </a:solidFill>
              </a:rPr>
              <a:t>subordinated</a:t>
            </a:r>
            <a:r>
              <a:rPr lang="en-US" sz="6000" b="1" dirty="0" smtClean="0">
                <a:solidFill>
                  <a:schemeClr val="tx1"/>
                </a:solidFill>
              </a:rPr>
              <a:t> to Him.”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1869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>
                <a:solidFill>
                  <a:schemeClr val="tx1"/>
                </a:solidFill>
              </a:rPr>
              <a:t>Heb.2:5,8</a:t>
            </a:r>
            <a:r>
              <a:rPr lang="en-US" sz="6000" b="1" dirty="0">
                <a:solidFill>
                  <a:schemeClr val="tx1"/>
                </a:solidFill>
              </a:rPr>
              <a:t> “For not to angels did He </a:t>
            </a:r>
            <a:r>
              <a:rPr lang="en-US" sz="6000" b="1" u="sng" dirty="0">
                <a:solidFill>
                  <a:srgbClr val="C00000"/>
                </a:solidFill>
              </a:rPr>
              <a:t>subordinate</a:t>
            </a:r>
            <a:r>
              <a:rPr lang="en-US" sz="6000" b="1" dirty="0">
                <a:solidFill>
                  <a:schemeClr val="tx1"/>
                </a:solidFill>
              </a:rPr>
              <a:t> the world to come … You </a:t>
            </a:r>
            <a:r>
              <a:rPr lang="en-US" sz="6000" b="1" u="sng" dirty="0">
                <a:solidFill>
                  <a:srgbClr val="C00000"/>
                </a:solidFill>
              </a:rPr>
              <a:t>subordinated</a:t>
            </a:r>
            <a:r>
              <a:rPr lang="en-US" sz="6000" b="1" dirty="0">
                <a:solidFill>
                  <a:schemeClr val="tx1"/>
                </a:solidFill>
              </a:rPr>
              <a:t> all things </a:t>
            </a:r>
            <a:r>
              <a:rPr lang="en-US" sz="6000" b="1" u="sng" dirty="0">
                <a:solidFill>
                  <a:srgbClr val="C00000"/>
                </a:solidFill>
              </a:rPr>
              <a:t>underneath His feet</a:t>
            </a:r>
            <a:r>
              <a:rPr lang="en-US" sz="6000" b="1" dirty="0">
                <a:solidFill>
                  <a:schemeClr val="tx1"/>
                </a:solidFill>
              </a:rPr>
              <a:t>. </a:t>
            </a:r>
            <a:r>
              <a:rPr lang="en-US" sz="6000" b="1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357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7100" b="1" dirty="0">
                <a:solidFill>
                  <a:schemeClr val="tx1"/>
                </a:solidFill>
              </a:rPr>
              <a:t>Heb.2:5,8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… For </a:t>
            </a:r>
            <a:r>
              <a:rPr lang="en-US" sz="6000" b="1" dirty="0">
                <a:solidFill>
                  <a:schemeClr val="tx1"/>
                </a:solidFill>
              </a:rPr>
              <a:t>in the </a:t>
            </a:r>
            <a:r>
              <a:rPr lang="en-US" sz="6000" b="1" u="sng" dirty="0">
                <a:solidFill>
                  <a:srgbClr val="C00000"/>
                </a:solidFill>
              </a:rPr>
              <a:t>subordinating</a:t>
            </a:r>
            <a:r>
              <a:rPr lang="en-US" sz="6000" b="1" dirty="0">
                <a:solidFill>
                  <a:schemeClr val="tx1"/>
                </a:solidFill>
              </a:rPr>
              <a:t> all these to Him, He left nothing </a:t>
            </a:r>
            <a:r>
              <a:rPr lang="en-US" sz="6000" b="1" u="sng" dirty="0">
                <a:solidFill>
                  <a:schemeClr val="tx1"/>
                </a:solidFill>
              </a:rPr>
              <a:t>unsubordinated</a:t>
            </a:r>
            <a:r>
              <a:rPr lang="en-US" sz="6000" b="1" dirty="0">
                <a:solidFill>
                  <a:schemeClr val="tx1"/>
                </a:solidFill>
              </a:rPr>
              <a:t> to Him. But now we do not yet see all these </a:t>
            </a:r>
            <a:r>
              <a:rPr lang="en-US" sz="6000" b="1" u="sng" dirty="0">
                <a:solidFill>
                  <a:srgbClr val="C00000"/>
                </a:solidFill>
              </a:rPr>
              <a:t>having been subordinated</a:t>
            </a:r>
            <a:r>
              <a:rPr lang="en-US" sz="6000" b="1" dirty="0">
                <a:solidFill>
                  <a:srgbClr val="C00000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to Him.”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6989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7200" b="1" dirty="0">
                <a:solidFill>
                  <a:schemeClr val="tx1"/>
                </a:solidFill>
              </a:rPr>
              <a:t>Mat.28:18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b="1" dirty="0">
                <a:solidFill>
                  <a:schemeClr val="tx1"/>
                </a:solidFill>
              </a:rPr>
              <a:t>“Was given to Me every authority in heaven and upon earth</a:t>
            </a:r>
            <a:r>
              <a:rPr lang="en-US" sz="7200" b="1" dirty="0" smtClean="0">
                <a:solidFill>
                  <a:schemeClr val="tx1"/>
                </a:solidFill>
              </a:rPr>
              <a:t>.” – how to understand?</a:t>
            </a:r>
            <a:endParaRPr lang="en-US" sz="7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9165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ct val="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Some </a:t>
            </a:r>
            <a:r>
              <a:rPr lang="en-US" sz="7200" b="1" dirty="0">
                <a:solidFill>
                  <a:schemeClr val="tx1"/>
                </a:solidFill>
              </a:rPr>
              <a:t>heavenly rulers today are resisting the church, rather than learning from it – while Christ is seated </a:t>
            </a:r>
            <a:r>
              <a:rPr lang="en-US" sz="7200" b="1" dirty="0" smtClean="0">
                <a:solidFill>
                  <a:schemeClr val="tx1"/>
                </a:solidFill>
              </a:rPr>
              <a:t>up above </a:t>
            </a:r>
            <a:r>
              <a:rPr lang="en-US" sz="7200" b="1" dirty="0">
                <a:solidFill>
                  <a:schemeClr val="tx1"/>
                </a:solidFill>
              </a:rPr>
              <a:t>them.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96707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86800" cy="5486400"/>
          </a:xfrm>
        </p:spPr>
        <p:txBody>
          <a:bodyPr>
            <a:normAutofit fontScale="92500"/>
          </a:bodyPr>
          <a:lstStyle/>
          <a:p>
            <a:pPr algn="l">
              <a:spcBef>
                <a:spcPct val="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Having authority </a:t>
            </a:r>
            <a:r>
              <a:rPr lang="en-US" sz="7200" b="1" dirty="0">
                <a:solidFill>
                  <a:schemeClr val="tx1"/>
                </a:solidFill>
              </a:rPr>
              <a:t>and exercising </a:t>
            </a:r>
            <a:r>
              <a:rPr lang="en-US" sz="7200" b="1" dirty="0" smtClean="0">
                <a:solidFill>
                  <a:schemeClr val="tx1"/>
                </a:solidFill>
              </a:rPr>
              <a:t>authority </a:t>
            </a:r>
            <a:r>
              <a:rPr lang="en-US" sz="7200" b="1" dirty="0">
                <a:solidFill>
                  <a:schemeClr val="tx1"/>
                </a:solidFill>
              </a:rPr>
              <a:t>are not the same – just like the difference between </a:t>
            </a:r>
            <a:r>
              <a:rPr lang="en-US" sz="7200" b="1" i="1" dirty="0">
                <a:solidFill>
                  <a:schemeClr val="tx1"/>
                </a:solidFill>
              </a:rPr>
              <a:t>dunamis</a:t>
            </a:r>
            <a:r>
              <a:rPr lang="en-US" sz="7200" b="1" dirty="0">
                <a:solidFill>
                  <a:schemeClr val="tx1"/>
                </a:solidFill>
              </a:rPr>
              <a:t> and </a:t>
            </a:r>
            <a:r>
              <a:rPr lang="en-US" sz="7200" b="1" i="1" dirty="0">
                <a:solidFill>
                  <a:schemeClr val="tx1"/>
                </a:solidFill>
              </a:rPr>
              <a:t>energeia</a:t>
            </a:r>
            <a:r>
              <a:rPr lang="en-US" sz="72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3231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7200" b="1" dirty="0" smtClean="0">
                <a:solidFill>
                  <a:schemeClr val="tx1"/>
                </a:solidFill>
              </a:rPr>
              <a:t>Sin and rebellion will also be possible in the Millennium, while Christ reigns.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4702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067800" cy="54864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>
                <a:solidFill>
                  <a:schemeClr val="tx1"/>
                </a:solidFill>
              </a:rPr>
              <a:t>Subordination </a:t>
            </a:r>
            <a:r>
              <a:rPr lang="en-US" sz="6600" b="1" dirty="0" smtClean="0">
                <a:solidFill>
                  <a:schemeClr val="tx1"/>
                </a:solidFill>
              </a:rPr>
              <a:t>and </a:t>
            </a:r>
            <a:r>
              <a:rPr lang="en-US" sz="6600" b="1" dirty="0">
                <a:solidFill>
                  <a:schemeClr val="tx1"/>
                </a:solidFill>
              </a:rPr>
              <a:t>rule during this “dispensation of the grace of God” </a:t>
            </a:r>
            <a:r>
              <a:rPr lang="en-US" sz="6600" b="1" dirty="0" smtClean="0">
                <a:solidFill>
                  <a:schemeClr val="tx1"/>
                </a:solidFill>
              </a:rPr>
              <a:t>are </a:t>
            </a:r>
            <a:r>
              <a:rPr lang="en-US" sz="6600" b="1" dirty="0">
                <a:solidFill>
                  <a:schemeClr val="tx1"/>
                </a:solidFill>
              </a:rPr>
              <a:t>based on powers of persuasion, not coercion.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72883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534400" cy="46482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Christ’s </a:t>
            </a:r>
            <a:r>
              <a:rPr lang="en-US" sz="6600" b="1" dirty="0">
                <a:solidFill>
                  <a:schemeClr val="tx1"/>
                </a:solidFill>
              </a:rPr>
              <a:t>reign for the present </a:t>
            </a:r>
            <a:r>
              <a:rPr lang="en-US" sz="6600" b="1" dirty="0" smtClean="0">
                <a:solidFill>
                  <a:schemeClr val="tx1"/>
                </a:solidFill>
              </a:rPr>
              <a:t>uses </a:t>
            </a:r>
            <a:r>
              <a:rPr lang="en-US" sz="6600" b="1" dirty="0">
                <a:solidFill>
                  <a:schemeClr val="tx1"/>
                </a:solidFill>
              </a:rPr>
              <a:t>spiritual rather than </a:t>
            </a:r>
            <a:r>
              <a:rPr lang="en-US" sz="6600" b="1" dirty="0" smtClean="0">
                <a:solidFill>
                  <a:schemeClr val="tx1"/>
                </a:solidFill>
              </a:rPr>
              <a:t>physical means.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5177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The WIDE span of          1 Cor.15:24-28 – </a:t>
            </a:r>
            <a:r>
              <a:rPr lang="en-US" sz="6000" b="1" dirty="0" smtClean="0">
                <a:solidFill>
                  <a:schemeClr val="tx1"/>
                </a:solidFill>
              </a:rPr>
              <a:t>“Next the end, whenever He may deliver up the kingdom to the God… 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252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 1:19-23 – </a:t>
            </a:r>
            <a:r>
              <a:rPr lang="en-US" sz="5800" b="1" dirty="0" smtClean="0">
                <a:solidFill>
                  <a:schemeClr val="tx1"/>
                </a:solidFill>
              </a:rPr>
              <a:t>“in this age but also in the coming </a:t>
            </a:r>
            <a:r>
              <a:rPr lang="en-US" sz="5800" b="1" i="1" dirty="0" smtClean="0">
                <a:solidFill>
                  <a:schemeClr val="tx1"/>
                </a:solidFill>
              </a:rPr>
              <a:t>one</a:t>
            </a:r>
            <a:r>
              <a:rPr lang="en-US" sz="5800" b="1" dirty="0" smtClean="0">
                <a:solidFill>
                  <a:schemeClr val="tx1"/>
                </a:solidFill>
              </a:rPr>
              <a:t>. And He subordinated all things under His feet and gave Him </a:t>
            </a:r>
            <a:r>
              <a:rPr lang="en-US" sz="5800" b="1" i="1" dirty="0" smtClean="0">
                <a:solidFill>
                  <a:schemeClr val="tx1"/>
                </a:solidFill>
              </a:rPr>
              <a:t>as</a:t>
            </a:r>
            <a:r>
              <a:rPr lang="en-US" sz="5800" b="1" dirty="0" smtClean="0">
                <a:solidFill>
                  <a:schemeClr val="tx1"/>
                </a:solidFill>
              </a:rPr>
              <a:t> Head over …”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543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“… and Father, whenever He may have annulled </a:t>
            </a:r>
            <a:r>
              <a:rPr lang="en-US" sz="6000" b="1" dirty="0" smtClean="0">
                <a:solidFill>
                  <a:srgbClr val="FF0000"/>
                </a:solidFill>
              </a:rPr>
              <a:t>all rule and all authority and power</a:t>
            </a:r>
            <a:r>
              <a:rPr lang="en-US" sz="6000" b="1" dirty="0" smtClean="0">
                <a:solidFill>
                  <a:schemeClr val="tx1"/>
                </a:solidFill>
              </a:rPr>
              <a:t>. For He must reign until when He may have put all the enemies …”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48510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“… </a:t>
            </a:r>
            <a:r>
              <a:rPr lang="en-US" sz="6000" b="1" u="sng" dirty="0" smtClean="0">
                <a:solidFill>
                  <a:schemeClr val="tx1"/>
                </a:solidFill>
              </a:rPr>
              <a:t>under His feet</a:t>
            </a:r>
            <a:r>
              <a:rPr lang="en-US" sz="6000" b="1" dirty="0" smtClean="0">
                <a:solidFill>
                  <a:schemeClr val="tx1"/>
                </a:solidFill>
              </a:rPr>
              <a:t>. Death is annulled as last enemy. For He </a:t>
            </a:r>
            <a:r>
              <a:rPr lang="en-US" sz="6000" b="1" u="sng" dirty="0" smtClean="0">
                <a:solidFill>
                  <a:srgbClr val="C00000"/>
                </a:solidFill>
              </a:rPr>
              <a:t>subordinated</a:t>
            </a:r>
            <a:r>
              <a:rPr lang="en-US" sz="6000" b="1" dirty="0" smtClean="0">
                <a:solidFill>
                  <a:schemeClr val="tx1"/>
                </a:solidFill>
              </a:rPr>
              <a:t> all things </a:t>
            </a:r>
            <a:r>
              <a:rPr lang="en-US" sz="6000" b="1" u="sng" dirty="0" smtClean="0">
                <a:solidFill>
                  <a:schemeClr val="tx1"/>
                </a:solidFill>
              </a:rPr>
              <a:t>under His feet</a:t>
            </a:r>
            <a:r>
              <a:rPr lang="en-US" sz="6000" b="1" dirty="0" smtClean="0">
                <a:solidFill>
                  <a:schemeClr val="tx1"/>
                </a:solidFill>
              </a:rPr>
              <a:t>. But whenever He may have said that all things …”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08108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“… </a:t>
            </a:r>
            <a:r>
              <a:rPr lang="en-US" sz="6000" b="1" u="sng" dirty="0" smtClean="0">
                <a:solidFill>
                  <a:srgbClr val="C00000"/>
                </a:solidFill>
              </a:rPr>
              <a:t>have been subordinated</a:t>
            </a:r>
            <a:r>
              <a:rPr lang="en-US" sz="6000" b="1" dirty="0" smtClean="0">
                <a:solidFill>
                  <a:schemeClr val="tx1"/>
                </a:solidFill>
              </a:rPr>
              <a:t>, it is clear that it is outside the </a:t>
            </a:r>
            <a:r>
              <a:rPr lang="en-US" sz="6000" b="1" u="sng" dirty="0">
                <a:solidFill>
                  <a:srgbClr val="C00000"/>
                </a:solidFill>
              </a:rPr>
              <a:t>One </a:t>
            </a:r>
            <a:r>
              <a:rPr lang="en-US" sz="6000" b="1" u="sng" dirty="0" smtClean="0">
                <a:solidFill>
                  <a:srgbClr val="C00000"/>
                </a:solidFill>
              </a:rPr>
              <a:t>subordinating</a:t>
            </a:r>
            <a:r>
              <a:rPr lang="en-US" sz="6000" b="1" dirty="0" smtClean="0">
                <a:solidFill>
                  <a:schemeClr val="tx1"/>
                </a:solidFill>
              </a:rPr>
              <a:t> all these to Him. And whenever all these </a:t>
            </a:r>
            <a:r>
              <a:rPr lang="en-US" sz="6000" b="1" u="sng" dirty="0" smtClean="0">
                <a:solidFill>
                  <a:srgbClr val="C00000"/>
                </a:solidFill>
              </a:rPr>
              <a:t>may have been subordinated</a:t>
            </a:r>
            <a:endParaRPr lang="en-US" sz="6000" b="1" u="sng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51331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839200" cy="56388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000" b="1" dirty="0" smtClean="0">
                <a:solidFill>
                  <a:schemeClr val="tx1"/>
                </a:solidFill>
              </a:rPr>
              <a:t>“… to Him, then also the Son Himself </a:t>
            </a:r>
            <a:r>
              <a:rPr lang="en-US" sz="6000" b="1" u="sng" dirty="0" smtClean="0">
                <a:solidFill>
                  <a:srgbClr val="C00000"/>
                </a:solidFill>
              </a:rPr>
              <a:t>will be subordinated</a:t>
            </a:r>
            <a:r>
              <a:rPr lang="en-US" sz="6000" b="1" dirty="0" smtClean="0">
                <a:solidFill>
                  <a:schemeClr val="tx1"/>
                </a:solidFill>
              </a:rPr>
              <a:t> to the </a:t>
            </a:r>
            <a:r>
              <a:rPr lang="en-US" sz="6000" b="1" u="sng">
                <a:solidFill>
                  <a:srgbClr val="C00000"/>
                </a:solidFill>
              </a:rPr>
              <a:t>One </a:t>
            </a:r>
            <a:r>
              <a:rPr lang="en-US" sz="6000" b="1" u="sng" smtClean="0">
                <a:solidFill>
                  <a:srgbClr val="C00000"/>
                </a:solidFill>
              </a:rPr>
              <a:t>subordinating</a:t>
            </a:r>
            <a:r>
              <a:rPr lang="en-US" sz="6000" b="1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all these to Him, so that God may be all these in all.”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24201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Church to Christ – </a:t>
            </a:r>
            <a:r>
              <a:rPr lang="en-US" sz="6000" b="1" dirty="0" smtClean="0">
                <a:solidFill>
                  <a:srgbClr val="0070C0"/>
                </a:solidFill>
              </a:rPr>
              <a:t>Eph.5:24</a:t>
            </a:r>
            <a:endParaRPr lang="en-US" sz="6000" b="1" dirty="0">
              <a:solidFill>
                <a:srgbClr val="0070C0"/>
              </a:solidFill>
            </a:endParaRP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Body of humbling (flesh) to Christ – </a:t>
            </a:r>
            <a:r>
              <a:rPr lang="en-US" sz="6000" b="1" dirty="0" smtClean="0">
                <a:solidFill>
                  <a:srgbClr val="0070C0"/>
                </a:solidFill>
              </a:rPr>
              <a:t>Phi.3:20-21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13018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Wife to husband – </a:t>
            </a:r>
            <a:r>
              <a:rPr lang="en-US" sz="6000" b="1" dirty="0" smtClean="0">
                <a:solidFill>
                  <a:srgbClr val="0070C0"/>
                </a:solidFill>
              </a:rPr>
              <a:t>Eph.5:22; Col.3:18; 1 Ti.2:11; Ti.2:5</a:t>
            </a:r>
            <a:r>
              <a:rPr lang="en-US" sz="6000" b="1" dirty="0" smtClean="0">
                <a:solidFill>
                  <a:schemeClr val="tx1"/>
                </a:solidFill>
              </a:rPr>
              <a:t>; 1 Co.14:34; 1 Pe.3:1,5; 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</a:rPr>
              <a:t>basis Gen.3:16</a:t>
            </a:r>
            <a:endParaRPr lang="en-US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55002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Child to parent – </a:t>
            </a:r>
            <a:r>
              <a:rPr lang="en-US" sz="6000" b="1" dirty="0" smtClean="0">
                <a:solidFill>
                  <a:srgbClr val="0070C0"/>
                </a:solidFill>
              </a:rPr>
              <a:t>Eph.6:1</a:t>
            </a:r>
            <a:r>
              <a:rPr lang="en-US" sz="6000" b="1" dirty="0" smtClean="0">
                <a:solidFill>
                  <a:schemeClr val="tx1"/>
                </a:solidFill>
              </a:rPr>
              <a:t>; </a:t>
            </a:r>
            <a:r>
              <a:rPr lang="en-US" sz="5400" b="1" dirty="0" smtClean="0">
                <a:solidFill>
                  <a:srgbClr val="0070C0"/>
                </a:solidFill>
              </a:rPr>
              <a:t>Col.3:20</a:t>
            </a:r>
            <a:r>
              <a:rPr lang="en-US" sz="5400" b="1" dirty="0" smtClean="0">
                <a:solidFill>
                  <a:schemeClr val="tx1"/>
                </a:solidFill>
              </a:rPr>
              <a:t>; </a:t>
            </a:r>
            <a:r>
              <a:rPr lang="en-US" sz="5400" b="1" dirty="0" smtClean="0">
                <a:solidFill>
                  <a:srgbClr val="0070C0"/>
                </a:solidFill>
              </a:rPr>
              <a:t>1 Ti.3:4</a:t>
            </a:r>
            <a:r>
              <a:rPr lang="en-US" sz="5400" b="1" dirty="0" smtClean="0">
                <a:solidFill>
                  <a:schemeClr val="tx1"/>
                </a:solidFill>
              </a:rPr>
              <a:t>; Luk.2:51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Slave to master –  </a:t>
            </a:r>
            <a:r>
              <a:rPr lang="en-US" sz="6000" b="1" dirty="0" smtClean="0">
                <a:solidFill>
                  <a:srgbClr val="0070C0"/>
                </a:solidFill>
              </a:rPr>
              <a:t>Eph.6:5</a:t>
            </a:r>
            <a:r>
              <a:rPr lang="en-US" sz="6000" b="1" dirty="0" smtClean="0">
                <a:solidFill>
                  <a:schemeClr val="tx1"/>
                </a:solidFill>
              </a:rPr>
              <a:t>; </a:t>
            </a:r>
            <a:r>
              <a:rPr lang="en-US" sz="6000" b="1" dirty="0" smtClean="0">
                <a:solidFill>
                  <a:srgbClr val="0070C0"/>
                </a:solidFill>
              </a:rPr>
              <a:t>Col.3:22</a:t>
            </a:r>
            <a:r>
              <a:rPr lang="en-US" sz="6000" b="1" dirty="0" smtClean="0">
                <a:solidFill>
                  <a:schemeClr val="tx1"/>
                </a:solidFill>
              </a:rPr>
              <a:t>; </a:t>
            </a:r>
            <a:r>
              <a:rPr lang="en-US" sz="6000" b="1" dirty="0" smtClean="0">
                <a:solidFill>
                  <a:srgbClr val="0070C0"/>
                </a:solidFill>
              </a:rPr>
              <a:t>Ti.2:9</a:t>
            </a:r>
            <a:r>
              <a:rPr lang="en-US" sz="6000" b="1" dirty="0" smtClean="0">
                <a:solidFill>
                  <a:schemeClr val="tx1"/>
                </a:solidFill>
              </a:rPr>
              <a:t>; 1 Pe.2:18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71189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Youngers to their elders –            1 Pe.5:5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11870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To one another – </a:t>
            </a:r>
            <a:r>
              <a:rPr lang="en-US" sz="6000" b="1" dirty="0" smtClean="0">
                <a:solidFill>
                  <a:srgbClr val="0070C0"/>
                </a:solidFill>
              </a:rPr>
              <a:t>Eph.5:21</a:t>
            </a:r>
            <a:r>
              <a:rPr lang="en-US" sz="6000" b="1" dirty="0" smtClean="0">
                <a:solidFill>
                  <a:schemeClr val="tx1"/>
                </a:solidFill>
              </a:rPr>
              <a:t>; 1 Pe.5:5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To magistrates – </a:t>
            </a:r>
            <a:r>
              <a:rPr lang="en-US" sz="6000" b="1" dirty="0" smtClean="0">
                <a:solidFill>
                  <a:srgbClr val="0070C0"/>
                </a:solidFill>
              </a:rPr>
              <a:t>Ti.3:1</a:t>
            </a:r>
            <a:r>
              <a:rPr lang="en-US" sz="6000" b="1" dirty="0" smtClean="0">
                <a:solidFill>
                  <a:schemeClr val="tx1"/>
                </a:solidFill>
              </a:rPr>
              <a:t>; Rom.13:1,5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49653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lnSpcReduction="10000"/>
          </a:bodyPr>
          <a:lstStyle/>
          <a:p>
            <a:pPr algn="l">
              <a:spcBef>
                <a:spcPct val="0"/>
              </a:spcBef>
            </a:pPr>
            <a:r>
              <a:rPr lang="en-US" sz="6600" b="1" dirty="0" smtClean="0">
                <a:solidFill>
                  <a:schemeClr val="tx1"/>
                </a:solidFill>
              </a:rPr>
              <a:t>Other subordinations?</a:t>
            </a: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Earthly creation to vanity – </a:t>
            </a:r>
            <a:r>
              <a:rPr lang="en-US" sz="6000" b="1" dirty="0" smtClean="0">
                <a:solidFill>
                  <a:schemeClr val="tx1"/>
                </a:solidFill>
              </a:rPr>
              <a:t>Rom.8:19-22</a:t>
            </a:r>
            <a:endParaRPr lang="en-US" sz="6000" b="1" dirty="0" smtClean="0">
              <a:solidFill>
                <a:schemeClr val="tx1"/>
              </a:solidFill>
            </a:endParaRPr>
          </a:p>
          <a:p>
            <a:pPr marL="463550" indent="-463550" algn="l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Spirits to chosen men – Luk.10:17,20; </a:t>
            </a:r>
            <a:r>
              <a:rPr lang="en-US" sz="6000" b="1" dirty="0" smtClean="0">
                <a:solidFill>
                  <a:schemeClr val="tx1"/>
                </a:solidFill>
              </a:rPr>
              <a:t>                      1 Cor.14:29-33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701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 1:19-23 – </a:t>
            </a:r>
            <a:r>
              <a:rPr lang="en-US" sz="5800" b="1" dirty="0">
                <a:solidFill>
                  <a:schemeClr val="tx1"/>
                </a:solidFill>
              </a:rPr>
              <a:t>“all things </a:t>
            </a:r>
            <a:r>
              <a:rPr lang="en-US" sz="5800" b="1" dirty="0" smtClean="0">
                <a:solidFill>
                  <a:schemeClr val="tx1"/>
                </a:solidFill>
              </a:rPr>
              <a:t>to the church which is His body, the fulness of the One filling all these in all.”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782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410200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1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7100" b="1" dirty="0" smtClean="0">
                <a:solidFill>
                  <a:srgbClr val="C00000"/>
                </a:solidFill>
              </a:rPr>
              <a:t>1</a:t>
            </a:r>
            <a:r>
              <a:rPr lang="en-US" sz="71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7100" b="1" dirty="0" smtClean="0">
                <a:solidFill>
                  <a:srgbClr val="C00000"/>
                </a:solidFill>
              </a:rPr>
              <a:t> group</a:t>
            </a:r>
            <a:r>
              <a:rPr lang="en-US" sz="71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400" b="1" dirty="0" smtClean="0">
                <a:solidFill>
                  <a:schemeClr val="tx1"/>
                </a:solidFill>
              </a:rPr>
              <a:t>dunamis (n.)</a:t>
            </a:r>
            <a:r>
              <a:rPr lang="en-US" sz="6400" b="1" dirty="0" smtClean="0">
                <a:solidFill>
                  <a:schemeClr val="bg1">
                    <a:lumMod val="50000"/>
                  </a:schemeClr>
                </a:solidFill>
              </a:rPr>
              <a:t>, dunamai (v.)</a:t>
            </a:r>
            <a:endParaRPr lang="en-US" sz="64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400" b="1" dirty="0" smtClean="0">
                <a:solidFill>
                  <a:schemeClr val="tx1"/>
                </a:solidFill>
              </a:rPr>
              <a:t>energeia </a:t>
            </a:r>
            <a:r>
              <a:rPr lang="en-US" sz="6400" b="1" dirty="0">
                <a:solidFill>
                  <a:schemeClr val="tx1"/>
                </a:solidFill>
              </a:rPr>
              <a:t>(n.), energeō (v</a:t>
            </a:r>
            <a:r>
              <a:rPr lang="en-US" sz="6400" b="1" dirty="0" smtClean="0">
                <a:solidFill>
                  <a:schemeClr val="tx1"/>
                </a:solidFill>
              </a:rPr>
              <a:t>.)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400" b="1" dirty="0" smtClean="0">
                <a:solidFill>
                  <a:schemeClr val="tx1"/>
                </a:solidFill>
              </a:rPr>
              <a:t>kratos </a:t>
            </a:r>
            <a:r>
              <a:rPr lang="en-US" sz="6400" b="1" dirty="0">
                <a:solidFill>
                  <a:schemeClr val="tx1"/>
                </a:solidFill>
              </a:rPr>
              <a:t>(n</a:t>
            </a:r>
            <a:r>
              <a:rPr lang="en-US" sz="6400" b="1" dirty="0" smtClean="0">
                <a:solidFill>
                  <a:schemeClr val="tx1"/>
                </a:solidFill>
              </a:rPr>
              <a:t>.)</a:t>
            </a:r>
            <a:r>
              <a:rPr lang="en-US" sz="6400" b="1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smtClean="0">
                <a:solidFill>
                  <a:schemeClr val="bg1">
                    <a:lumMod val="50000"/>
                  </a:schemeClr>
                </a:solidFill>
              </a:rPr>
              <a:t>krateō, krataioō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400" b="1" dirty="0" smtClean="0">
                <a:solidFill>
                  <a:schemeClr val="tx1"/>
                </a:solidFill>
              </a:rPr>
              <a:t>ischus </a:t>
            </a:r>
            <a:r>
              <a:rPr lang="en-US" sz="6400" b="1" dirty="0">
                <a:solidFill>
                  <a:schemeClr val="tx1"/>
                </a:solidFill>
              </a:rPr>
              <a:t>(n</a:t>
            </a:r>
            <a:r>
              <a:rPr lang="en-US" sz="6400" b="1" dirty="0" smtClean="0">
                <a:solidFill>
                  <a:schemeClr val="tx1"/>
                </a:solidFill>
              </a:rPr>
              <a:t>.)</a:t>
            </a:r>
            <a:r>
              <a:rPr lang="en-US" sz="6400" b="1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smtClean="0">
                <a:solidFill>
                  <a:schemeClr val="bg1">
                    <a:lumMod val="50000"/>
                  </a:schemeClr>
                </a:solidFill>
              </a:rPr>
              <a:t>ischuō </a:t>
            </a:r>
            <a:r>
              <a:rPr lang="en-US" sz="6400" b="1" dirty="0">
                <a:solidFill>
                  <a:schemeClr val="bg1">
                    <a:lumMod val="50000"/>
                  </a:schemeClr>
                </a:solidFill>
              </a:rPr>
              <a:t>(v.)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6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838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763000" cy="54102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6000" b="1" dirty="0" smtClean="0">
                <a:solidFill>
                  <a:srgbClr val="C00000"/>
                </a:solidFill>
              </a:rPr>
              <a:t>1</a:t>
            </a:r>
            <a:r>
              <a:rPr lang="en-US" sz="60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6000" b="1" dirty="0" smtClean="0">
                <a:solidFill>
                  <a:srgbClr val="C00000"/>
                </a:solidFill>
              </a:rPr>
              <a:t> group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bg1">
                    <a:lumMod val="50000"/>
                  </a:schemeClr>
                </a:solidFill>
              </a:rPr>
              <a:t>dunamai</a:t>
            </a:r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</a:rPr>
              <a:t> – be able</a:t>
            </a:r>
            <a:endParaRPr lang="en-US" sz="60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dunamis</a:t>
            </a:r>
            <a:r>
              <a:rPr lang="en-US" sz="6000" b="1" dirty="0" smtClean="0">
                <a:solidFill>
                  <a:schemeClr val="tx1"/>
                </a:solidFill>
              </a:rPr>
              <a:t> – capability, </a:t>
            </a:r>
          </a:p>
          <a:p>
            <a:pPr marL="463550"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ability, potency, potential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2268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915400" cy="54102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6000" b="1" dirty="0" smtClean="0">
                <a:solidFill>
                  <a:srgbClr val="C00000"/>
                </a:solidFill>
              </a:rPr>
              <a:t>1</a:t>
            </a:r>
            <a:r>
              <a:rPr lang="en-US" sz="60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6000" b="1" dirty="0" smtClean="0">
                <a:solidFill>
                  <a:srgbClr val="C00000"/>
                </a:solidFill>
              </a:rPr>
              <a:t> group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463550" indent="-463550" algn="l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energeia</a:t>
            </a:r>
            <a:r>
              <a:rPr lang="en-US" sz="6000" b="1" dirty="0" smtClean="0">
                <a:solidFill>
                  <a:schemeClr val="tx1"/>
                </a:solidFill>
              </a:rPr>
              <a:t> – at-work-ness, </a:t>
            </a:r>
          </a:p>
          <a:p>
            <a:pPr marL="9144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actuality, operation</a:t>
            </a:r>
            <a:endParaRPr lang="en-US" sz="6000" b="1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energeō</a:t>
            </a:r>
            <a:r>
              <a:rPr lang="en-US" sz="6000" b="1" dirty="0" smtClean="0">
                <a:solidFill>
                  <a:schemeClr val="tx1"/>
                </a:solidFill>
              </a:rPr>
              <a:t> – be at work, </a:t>
            </a:r>
          </a:p>
          <a:p>
            <a:pPr marL="914400"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actualize, operate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760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257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“Power” words – </a:t>
            </a:r>
            <a:r>
              <a:rPr lang="en-US" sz="6000" b="1" dirty="0" smtClean="0">
                <a:solidFill>
                  <a:srgbClr val="C00000"/>
                </a:solidFill>
              </a:rPr>
              <a:t>1</a:t>
            </a:r>
            <a:r>
              <a:rPr lang="en-US" sz="6000" b="1" baseline="30000" dirty="0" smtClean="0">
                <a:solidFill>
                  <a:srgbClr val="C00000"/>
                </a:solidFill>
              </a:rPr>
              <a:t>st</a:t>
            </a:r>
            <a:r>
              <a:rPr lang="en-US" sz="6000" b="1" dirty="0" smtClean="0">
                <a:solidFill>
                  <a:srgbClr val="C00000"/>
                </a:solidFill>
              </a:rPr>
              <a:t> group</a:t>
            </a:r>
            <a:r>
              <a:rPr lang="en-US" sz="60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i="1" dirty="0" smtClean="0">
                <a:solidFill>
                  <a:schemeClr val="tx1"/>
                </a:solidFill>
              </a:rPr>
              <a:t>ischus</a:t>
            </a:r>
            <a:r>
              <a:rPr lang="en-US" sz="6000" b="1" dirty="0" smtClean="0">
                <a:solidFill>
                  <a:schemeClr val="tx1"/>
                </a:solidFill>
              </a:rPr>
              <a:t> –strength, 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12, ver.3.5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413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3233</Words>
  <Application>Microsoft Office PowerPoint</Application>
  <PresentationFormat>On-screen Show (4:3)</PresentationFormat>
  <Paragraphs>384</Paragraphs>
  <Slides>49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Ephesians - Colossians</dc:title>
  <dc:creator>Burch, Glen T CTR NSWCDD, Z22</dc:creator>
  <cp:lastModifiedBy>gburch</cp:lastModifiedBy>
  <cp:revision>202</cp:revision>
  <cp:lastPrinted>2017-08-07T10:25:48Z</cp:lastPrinted>
  <dcterms:created xsi:type="dcterms:W3CDTF">2016-08-17T16:22:44Z</dcterms:created>
  <dcterms:modified xsi:type="dcterms:W3CDTF">2018-02-25T12:24:12Z</dcterms:modified>
</cp:coreProperties>
</file>