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7" r:id="rId2"/>
    <p:sldId id="258" r:id="rId3"/>
    <p:sldId id="259" r:id="rId4"/>
    <p:sldId id="262"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0" r:id="rId24"/>
    <p:sldId id="279"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5" r:id="rId39"/>
    <p:sldId id="294" r:id="rId40"/>
  </p:sldIdLst>
  <p:sldSz cx="9144000" cy="6858000" type="screen4x3"/>
  <p:notesSz cx="6858000" cy="90773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8411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76056" autoAdjust="0"/>
  </p:normalViewPr>
  <p:slideViewPr>
    <p:cSldViewPr>
      <p:cViewPr varScale="1">
        <p:scale>
          <a:sx n="79" d="100"/>
          <a:sy n="79" d="100"/>
        </p:scale>
        <p:origin x="-804"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3866"/>
          </a:xfrm>
          <a:prstGeom prst="rect">
            <a:avLst/>
          </a:prstGeom>
        </p:spPr>
        <p:txBody>
          <a:bodyPr vert="horz" lIns="91053" tIns="45527" rIns="91053" bIns="45527" rtlCol="0"/>
          <a:lstStyle>
            <a:lvl1pPr algn="l">
              <a:defRPr sz="1200"/>
            </a:lvl1pPr>
          </a:lstStyle>
          <a:p>
            <a:endParaRPr lang="en-US"/>
          </a:p>
        </p:txBody>
      </p:sp>
      <p:sp>
        <p:nvSpPr>
          <p:cNvPr id="3" name="Date Placeholder 2"/>
          <p:cNvSpPr>
            <a:spLocks noGrp="1"/>
          </p:cNvSpPr>
          <p:nvPr>
            <p:ph type="dt" idx="1"/>
          </p:nvPr>
        </p:nvSpPr>
        <p:spPr>
          <a:xfrm>
            <a:off x="3884613" y="0"/>
            <a:ext cx="2971800" cy="453866"/>
          </a:xfrm>
          <a:prstGeom prst="rect">
            <a:avLst/>
          </a:prstGeom>
        </p:spPr>
        <p:txBody>
          <a:bodyPr vert="horz" lIns="91053" tIns="45527" rIns="91053" bIns="45527" rtlCol="0"/>
          <a:lstStyle>
            <a:lvl1pPr algn="r">
              <a:defRPr sz="1200"/>
            </a:lvl1pPr>
          </a:lstStyle>
          <a:p>
            <a:fld id="{D55C9D03-2445-4C54-AD44-E67826E069E7}" type="datetimeFigureOut">
              <a:rPr lang="en-US" smtClean="0"/>
              <a:pPr/>
              <a:t>1/6/2019</a:t>
            </a:fld>
            <a:endParaRPr lang="en-US"/>
          </a:p>
        </p:txBody>
      </p:sp>
      <p:sp>
        <p:nvSpPr>
          <p:cNvPr id="4" name="Slide Image Placeholder 3"/>
          <p:cNvSpPr>
            <a:spLocks noGrp="1" noRot="1" noChangeAspect="1"/>
          </p:cNvSpPr>
          <p:nvPr>
            <p:ph type="sldImg" idx="2"/>
          </p:nvPr>
        </p:nvSpPr>
        <p:spPr>
          <a:xfrm>
            <a:off x="1160463" y="681038"/>
            <a:ext cx="4537075" cy="3403600"/>
          </a:xfrm>
          <a:prstGeom prst="rect">
            <a:avLst/>
          </a:prstGeom>
          <a:noFill/>
          <a:ln w="12700">
            <a:solidFill>
              <a:prstClr val="black"/>
            </a:solidFill>
          </a:ln>
        </p:spPr>
        <p:txBody>
          <a:bodyPr vert="horz" lIns="91053" tIns="45527" rIns="91053" bIns="45527" rtlCol="0" anchor="ctr"/>
          <a:lstStyle/>
          <a:p>
            <a:endParaRPr lang="en-US"/>
          </a:p>
        </p:txBody>
      </p:sp>
      <p:sp>
        <p:nvSpPr>
          <p:cNvPr id="5" name="Notes Placeholder 4"/>
          <p:cNvSpPr>
            <a:spLocks noGrp="1"/>
          </p:cNvSpPr>
          <p:nvPr>
            <p:ph type="body" sz="quarter" idx="3"/>
          </p:nvPr>
        </p:nvSpPr>
        <p:spPr>
          <a:xfrm>
            <a:off x="685800" y="4311730"/>
            <a:ext cx="5486400" cy="4084796"/>
          </a:xfrm>
          <a:prstGeom prst="rect">
            <a:avLst/>
          </a:prstGeom>
        </p:spPr>
        <p:txBody>
          <a:bodyPr vert="horz" lIns="91053" tIns="45527" rIns="91053" bIns="4552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21884"/>
            <a:ext cx="2971800" cy="453866"/>
          </a:xfrm>
          <a:prstGeom prst="rect">
            <a:avLst/>
          </a:prstGeom>
        </p:spPr>
        <p:txBody>
          <a:bodyPr vert="horz" lIns="91053" tIns="45527" rIns="91053" bIns="45527"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21884"/>
            <a:ext cx="2971800" cy="453866"/>
          </a:xfrm>
          <a:prstGeom prst="rect">
            <a:avLst/>
          </a:prstGeom>
        </p:spPr>
        <p:txBody>
          <a:bodyPr vert="horz" lIns="91053" tIns="45527" rIns="91053" bIns="45527" rtlCol="0" anchor="b"/>
          <a:lstStyle>
            <a:lvl1pPr algn="r">
              <a:defRPr sz="1200"/>
            </a:lvl1pPr>
          </a:lstStyle>
          <a:p>
            <a:fld id="{724015FD-8948-41C3-99BF-3A8CFDC61DDD}" type="slidenum">
              <a:rPr lang="en-US" smtClean="0"/>
              <a:pPr/>
              <a:t>‹#›</a:t>
            </a:fld>
            <a:endParaRPr lang="en-US"/>
          </a:p>
        </p:txBody>
      </p:sp>
    </p:spTree>
    <p:extLst>
      <p:ext uri="{BB962C8B-B14F-4D97-AF65-F5344CB8AC3E}">
        <p14:creationId xmlns="" xmlns:p14="http://schemas.microsoft.com/office/powerpoint/2010/main" val="1731505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Eph.2:1-10 – </a:t>
            </a:r>
            <a:r>
              <a:rPr lang="en-US" b="0" i="0" dirty="0" smtClean="0"/>
              <a:t>read it</a:t>
            </a:r>
            <a:endParaRPr lang="en-US" b="0" i="0" baseline="0" dirty="0" smtClean="0"/>
          </a:p>
          <a:p>
            <a:pPr marL="227632" indent="-227632">
              <a:spcBef>
                <a:spcPct val="0"/>
              </a:spcBef>
              <a:buFont typeface="+mj-lt"/>
              <a:buAutoNum type="arabicPeriod"/>
            </a:pPr>
            <a:endParaRPr lang="en-US" b="0" i="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Future demonstration in the coming ages – </a:t>
            </a:r>
            <a:r>
              <a:rPr lang="en-US" b="0" i="0" dirty="0" smtClean="0"/>
              <a:t>contrast with the present demonstration of His longsuffering: Paul the</a:t>
            </a:r>
            <a:r>
              <a:rPr lang="en-US" b="0" i="0" baseline="0" dirty="0" smtClean="0"/>
              <a:t> pattern in </a:t>
            </a:r>
            <a:r>
              <a:rPr lang="en-US" b="1" i="0" baseline="0" dirty="0" smtClean="0"/>
              <a:t>1 Tim.1:16 – </a:t>
            </a:r>
            <a:r>
              <a:rPr lang="en-US" b="0" i="0" baseline="0" dirty="0" smtClean="0"/>
              <a:t>and the past demonstration of Yahweh’s power through Pharaoh in </a:t>
            </a:r>
            <a:r>
              <a:rPr lang="en-US" b="1" i="0" baseline="0" dirty="0" smtClean="0"/>
              <a:t>Rom.9:17</a:t>
            </a:r>
          </a:p>
          <a:p>
            <a:pPr marL="227632" indent="-227632">
              <a:spcBef>
                <a:spcPct val="0"/>
              </a:spcBef>
              <a:buFontTx/>
              <a:buAutoNum type="arabicPeriod"/>
            </a:pPr>
            <a:r>
              <a:rPr lang="en-US" b="1" i="0" baseline="0" dirty="0" smtClean="0"/>
              <a:t>“the coming ages” (pl.) – </a:t>
            </a:r>
            <a:r>
              <a:rPr lang="en-US" b="0" i="0" baseline="0" dirty="0" smtClean="0"/>
              <a:t>cp. “the coming age” (sing.) in </a:t>
            </a:r>
            <a:r>
              <a:rPr lang="en-US" b="1" i="0" baseline="0" dirty="0" smtClean="0"/>
              <a:t>Eph.1:19-21 </a:t>
            </a:r>
            <a:r>
              <a:rPr lang="en-US" b="0" i="0" baseline="0" dirty="0" smtClean="0"/>
              <a:t>with Christ up above all principality and power</a:t>
            </a:r>
            <a:endParaRPr lang="en-US" b="0" i="0" dirty="0" smtClean="0"/>
          </a:p>
          <a:p>
            <a:pPr marL="227632" indent="-227632">
              <a:spcBef>
                <a:spcPct val="0"/>
              </a:spcBef>
              <a:buFontTx/>
              <a:buAutoNum type="arabicPeriod"/>
            </a:pPr>
            <a:r>
              <a:rPr lang="en-US" b="1" i="0" dirty="0" smtClean="0"/>
              <a:t>“surpassing riches of His grace” – </a:t>
            </a:r>
            <a:r>
              <a:rPr lang="en-US" b="0" i="0" dirty="0" smtClean="0"/>
              <a:t>we previously saw in </a:t>
            </a:r>
            <a:r>
              <a:rPr lang="en-US" b="1" i="0" dirty="0" smtClean="0"/>
              <a:t>Eph.1:19</a:t>
            </a:r>
            <a:r>
              <a:rPr lang="en-US" b="0" i="0" baseline="0" dirty="0" smtClean="0"/>
              <a:t>  “the surpassing greatness of His power”</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“kindness”, “gentleness”– </a:t>
            </a:r>
            <a:r>
              <a:rPr lang="en-US" b="0" i="1" dirty="0" smtClean="0"/>
              <a:t>chrēstotēs</a:t>
            </a:r>
            <a:r>
              <a:rPr lang="en-US" b="0" i="0" dirty="0" smtClean="0"/>
              <a:t>, a Pauline word – 10 occs.</a:t>
            </a:r>
          </a:p>
          <a:p>
            <a:pPr marL="227632" indent="-227632">
              <a:spcBef>
                <a:spcPct val="0"/>
              </a:spcBef>
              <a:buFontTx/>
              <a:buAutoNum type="arabicPeriod"/>
            </a:pPr>
            <a:r>
              <a:rPr lang="en-US" b="1" i="0" dirty="0" smtClean="0"/>
              <a:t>“this” – </a:t>
            </a:r>
            <a:r>
              <a:rPr lang="en-US" b="0" i="0" dirty="0" smtClean="0"/>
              <a:t>neuter pronoun does not refer to “grace” or “faith” (fem. nouns) individually, but to the whole scheme of salvation thus described</a:t>
            </a:r>
          </a:p>
          <a:p>
            <a:pPr marL="227632" indent="-227632">
              <a:spcBef>
                <a:spcPct val="0"/>
              </a:spcBef>
              <a:buFontTx/>
              <a:buAutoNum type="arabicPeriod"/>
            </a:pPr>
            <a:r>
              <a:rPr lang="en-US" b="1" i="0" dirty="0" smtClean="0"/>
              <a:t>“from”, “out of” – </a:t>
            </a:r>
            <a:r>
              <a:rPr lang="en-US" b="0" i="1" dirty="0" smtClean="0"/>
              <a:t>ek</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“the gift of God” – </a:t>
            </a:r>
            <a:r>
              <a:rPr lang="en-US" b="0" i="1" dirty="0" smtClean="0"/>
              <a:t>dōron</a:t>
            </a:r>
            <a:r>
              <a:rPr lang="en-US" b="0" i="0" dirty="0" smtClean="0"/>
              <a:t>, frequently in OT of gifts &amp; offerings to God, or to men, including a bribe – LXX uses it frequently</a:t>
            </a:r>
            <a:r>
              <a:rPr lang="en-US" b="0" i="0" baseline="0" dirty="0" smtClean="0"/>
              <a:t> for “bread” &amp; “grain offering”</a:t>
            </a:r>
          </a:p>
          <a:p>
            <a:pPr marL="674408" lvl="1" indent="-227632">
              <a:spcBef>
                <a:spcPct val="0"/>
              </a:spcBef>
              <a:buFont typeface="Arial" panose="020B0604020202020204" pitchFamily="34" charset="0"/>
              <a:buChar char="•"/>
            </a:pPr>
            <a:r>
              <a:rPr lang="en-US" b="0" i="0" baseline="0" dirty="0" smtClean="0"/>
              <a:t>But this gift of God is unique – and turns the tables – the only OT LXX use has Leah declaring that her son was a gift of God (</a:t>
            </a:r>
            <a:r>
              <a:rPr lang="en-US" b="1" i="0" baseline="0" dirty="0" smtClean="0"/>
              <a:t>Gen.30:20</a:t>
            </a:r>
            <a:r>
              <a:rPr lang="en-US" b="0" i="0" baseline="0" dirty="0" smtClean="0"/>
              <a:t>).</a:t>
            </a:r>
          </a:p>
          <a:p>
            <a:pPr marL="227632" indent="-227632">
              <a:spcBef>
                <a:spcPct val="0"/>
              </a:spcBef>
              <a:buFont typeface="+mj-lt"/>
              <a:buAutoNum type="arabicPeriod"/>
            </a:pPr>
            <a:r>
              <a:rPr lang="en-US" b="1" i="0" baseline="0" dirty="0" smtClean="0"/>
              <a:t>“not from works” – </a:t>
            </a:r>
            <a:r>
              <a:rPr lang="en-US" b="0" i="0" baseline="0" dirty="0" smtClean="0"/>
              <a:t>echoes </a:t>
            </a:r>
            <a:r>
              <a:rPr lang="en-US" b="1" i="0" baseline="0" dirty="0" smtClean="0"/>
              <a:t>Rom.4:2</a:t>
            </a:r>
            <a:r>
              <a:rPr lang="en-US" b="0" i="0" baseline="0" dirty="0" smtClean="0"/>
              <a:t> and whether Abraham was justified in boasting before God – also, </a:t>
            </a:r>
            <a:r>
              <a:rPr lang="en-US" b="1" i="0" baseline="0" dirty="0" smtClean="0"/>
              <a:t>Rom.9:11</a:t>
            </a:r>
            <a:r>
              <a:rPr lang="en-US" b="0" i="0" baseline="0" dirty="0" smtClean="0"/>
              <a:t> re election according to God’s call – and </a:t>
            </a:r>
            <a:r>
              <a:rPr lang="en-US" b="1" i="0" baseline="0" dirty="0" smtClean="0"/>
              <a:t>Rom.11:6</a:t>
            </a:r>
            <a:r>
              <a:rPr lang="en-US" b="0" i="0" baseline="0" dirty="0" smtClean="0"/>
              <a:t> grace and works are opposites</a:t>
            </a:r>
          </a:p>
          <a:p>
            <a:pPr marL="674408" lvl="1" indent="-227632">
              <a:spcBef>
                <a:spcPct val="0"/>
              </a:spcBef>
              <a:buFont typeface="Arial" panose="020B0604020202020204" pitchFamily="34" charset="0"/>
              <a:buChar char="•"/>
            </a:pPr>
            <a:r>
              <a:rPr lang="en-US" b="0" i="0" baseline="0" dirty="0" smtClean="0"/>
              <a:t>cp. </a:t>
            </a:r>
            <a:r>
              <a:rPr lang="en-US" b="1" i="0" baseline="0" dirty="0" smtClean="0"/>
              <a:t>Ti.3:5 –</a:t>
            </a:r>
            <a:r>
              <a:rPr lang="en-US" b="0" i="0" baseline="0" dirty="0" smtClean="0"/>
              <a:t> “not from works of righteousness which we did, but according to His mercy He saved us…”</a:t>
            </a:r>
          </a:p>
          <a:p>
            <a:pPr marL="674408" lvl="1" indent="-227632">
              <a:spcBef>
                <a:spcPct val="0"/>
              </a:spcBef>
              <a:buFont typeface="Arial" panose="020B0604020202020204" pitchFamily="34" charset="0"/>
              <a:buChar char="•"/>
            </a:pPr>
            <a:r>
              <a:rPr lang="en-US" b="0" i="0" baseline="0" dirty="0" smtClean="0"/>
              <a:t>cp. </a:t>
            </a:r>
            <a:r>
              <a:rPr lang="en-US" b="1" i="0" baseline="0" dirty="0" smtClean="0"/>
              <a:t>2 Tim.1:9</a:t>
            </a:r>
            <a:r>
              <a:rPr lang="en-US" b="0" i="0" baseline="0" dirty="0" smtClean="0"/>
              <a:t> </a:t>
            </a:r>
            <a:r>
              <a:rPr lang="en-US" b="1" i="0" baseline="0" dirty="0" smtClean="0"/>
              <a:t>–</a:t>
            </a:r>
            <a:r>
              <a:rPr lang="en-US" b="0" i="0" baseline="0" dirty="0" smtClean="0"/>
              <a:t> “having saved us and called a holy calling, not according to our works, but according to His own purpose and grace which was given us in Christ Jesus</a:t>
            </a:r>
          </a:p>
          <a:p>
            <a:pPr marL="674408" lvl="1" indent="-227632">
              <a:spcBef>
                <a:spcPct val="0"/>
              </a:spcBef>
              <a:buFont typeface="Arial" panose="020B0604020202020204" pitchFamily="34" charset="0"/>
              <a:buChar char="•"/>
            </a:pPr>
            <a:r>
              <a:rPr lang="en-US" b="0" i="0" baseline="0" dirty="0" smtClean="0"/>
              <a:t>“from works of the law” – 7 times in Paul’s Acts period epistles</a:t>
            </a:r>
          </a:p>
          <a:p>
            <a:pPr marL="227632" indent="-227632">
              <a:spcBef>
                <a:spcPct val="0"/>
              </a:spcBef>
              <a:buFont typeface="+mj-lt"/>
              <a:buAutoNum type="arabicPeriod"/>
            </a:pPr>
            <a:r>
              <a:rPr lang="en-US" b="1" i="0" baseline="0" dirty="0" smtClean="0"/>
              <a:t>“boast” – </a:t>
            </a:r>
            <a:r>
              <a:rPr lang="en-US" b="0" i="0" baseline="0" dirty="0" smtClean="0"/>
              <a:t>only here in Eph. – Col.</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“work”, “deed” </a:t>
            </a:r>
            <a:r>
              <a:rPr lang="en-US" b="0" i="0" dirty="0" smtClean="0"/>
              <a:t>– </a:t>
            </a:r>
            <a:r>
              <a:rPr lang="en-US" b="0" i="1" dirty="0" smtClean="0"/>
              <a:t>poiēma</a:t>
            </a:r>
            <a:r>
              <a:rPr lang="en-US" b="0" i="0" dirty="0" smtClean="0"/>
              <a:t> – also in </a:t>
            </a:r>
            <a:r>
              <a:rPr lang="en-US" b="1" i="0" dirty="0" smtClean="0"/>
              <a:t>Rom.1:20</a:t>
            </a:r>
            <a:r>
              <a:rPr lang="en-US" b="0" i="0" dirty="0" smtClean="0"/>
              <a:t> (only other in NT), q.v.; “workmanship” is too derivative a meaning</a:t>
            </a:r>
          </a:p>
          <a:p>
            <a:pPr marL="227632" indent="-227632">
              <a:spcBef>
                <a:spcPct val="0"/>
              </a:spcBef>
              <a:buFontTx/>
              <a:buAutoNum type="arabicPeriod"/>
            </a:pPr>
            <a:r>
              <a:rPr lang="en-US" b="1" i="0" dirty="0" smtClean="0"/>
              <a:t>“for good works” – </a:t>
            </a:r>
            <a:r>
              <a:rPr lang="en-US" b="0" i="0" dirty="0" smtClean="0"/>
              <a:t>saved for works, not from works – a repeated emphasis in the Pastorals (“good works” [both adjs.] – 14 occs.)</a:t>
            </a:r>
          </a:p>
          <a:p>
            <a:pPr marL="674408" lvl="1" indent="-227632">
              <a:spcBef>
                <a:spcPct val="0"/>
              </a:spcBef>
              <a:buFont typeface="Arial" panose="020B0604020202020204" pitchFamily="34" charset="0"/>
              <a:buChar char="•"/>
            </a:pPr>
            <a:r>
              <a:rPr lang="en-US" b="1" i="0" dirty="0" smtClean="0"/>
              <a:t>Col.1:10</a:t>
            </a:r>
            <a:r>
              <a:rPr lang="en-US" b="0" i="0" dirty="0" smtClean="0"/>
              <a:t> adds “</a:t>
            </a:r>
            <a:r>
              <a:rPr lang="en-US" dirty="0" smtClean="0"/>
              <a:t>being fruitful in </a:t>
            </a:r>
            <a:r>
              <a:rPr lang="en-US" b="1" dirty="0" smtClean="0"/>
              <a:t>every good work </a:t>
            </a:r>
            <a:r>
              <a:rPr lang="en-US" dirty="0" smtClean="0"/>
              <a:t>and increasing in the knowledge of God”</a:t>
            </a:r>
          </a:p>
          <a:p>
            <a:pPr marL="227632" indent="-227632">
              <a:spcBef>
                <a:spcPct val="0"/>
              </a:spcBef>
              <a:buFont typeface="+mj-lt"/>
              <a:buAutoNum type="arabicPeriod"/>
            </a:pPr>
            <a:r>
              <a:rPr lang="en-US" b="1" i="0" u="none" strike="noStrike" kern="1200" baseline="0" dirty="0" smtClean="0">
                <a:solidFill>
                  <a:schemeClr val="tx1"/>
                </a:solidFill>
                <a:latin typeface="+mn-lt"/>
                <a:ea typeface="+mn-ea"/>
                <a:cs typeface="+mn-cs"/>
              </a:rPr>
              <a:t>“before-prepared” – </a:t>
            </a:r>
            <a:r>
              <a:rPr lang="en-US" b="0" i="1" u="none" strike="noStrike" kern="1200" baseline="0" dirty="0" smtClean="0">
                <a:solidFill>
                  <a:schemeClr val="tx1"/>
                </a:solidFill>
                <a:latin typeface="+mn-lt"/>
                <a:ea typeface="+mn-ea"/>
                <a:cs typeface="+mn-cs"/>
              </a:rPr>
              <a:t>proetoimazō</a:t>
            </a:r>
            <a:r>
              <a:rPr lang="en-US" b="0" i="0" u="none" strike="noStrike" kern="1200" baseline="0" dirty="0" smtClean="0">
                <a:solidFill>
                  <a:schemeClr val="tx1"/>
                </a:solidFill>
                <a:latin typeface="+mn-lt"/>
                <a:ea typeface="+mn-ea"/>
                <a:cs typeface="+mn-cs"/>
              </a:rPr>
              <a:t> – also in </a:t>
            </a:r>
            <a:r>
              <a:rPr lang="en-US" b="1" i="0" u="none" strike="noStrike" kern="1200" baseline="0" dirty="0" smtClean="0">
                <a:solidFill>
                  <a:schemeClr val="tx1"/>
                </a:solidFill>
                <a:latin typeface="+mn-lt"/>
                <a:ea typeface="+mn-ea"/>
                <a:cs typeface="+mn-cs"/>
              </a:rPr>
              <a:t>Rom.9:23</a:t>
            </a:r>
            <a:r>
              <a:rPr lang="en-US" b="0" i="0" u="none" strike="noStrike" kern="1200" baseline="0" dirty="0" smtClean="0">
                <a:solidFill>
                  <a:schemeClr val="tx1"/>
                </a:solidFill>
                <a:latin typeface="+mn-lt"/>
                <a:ea typeface="+mn-ea"/>
                <a:cs typeface="+mn-cs"/>
              </a:rPr>
              <a:t> “that He might make known the riches of His glory on the vessels of mercy which were before-prepared for glory”</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Closing contrast with opening of section – </a:t>
            </a:r>
            <a:r>
              <a:rPr lang="en-US" b="0" i="0" dirty="0" smtClean="0"/>
              <a:t>began with walking in faults and sins; ended with walking by good works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Eph.4:17-5:21 – </a:t>
            </a:r>
            <a:r>
              <a:rPr lang="en-US" b="0" i="0" dirty="0" smtClean="0"/>
              <a:t>works of “the old man” (</a:t>
            </a:r>
            <a:r>
              <a:rPr lang="en-US" b="1" i="0" dirty="0" smtClean="0"/>
              <a:t>4:22</a:t>
            </a:r>
            <a:r>
              <a:rPr lang="en-US" b="0" i="0" dirty="0" smtClean="0"/>
              <a:t>) vs. those of one “renewed in the spirit of your mind” (</a:t>
            </a:r>
            <a:r>
              <a:rPr lang="en-US" b="1" i="0" dirty="0" smtClean="0"/>
              <a:t>4:23</a:t>
            </a:r>
            <a:r>
              <a:rPr lang="en-US" b="0" i="0" dirty="0" smtClean="0"/>
              <a:t>) and “the new man” (</a:t>
            </a:r>
            <a:r>
              <a:rPr lang="en-US" b="1" i="0" dirty="0" smtClean="0"/>
              <a:t>4:24</a:t>
            </a:r>
            <a:r>
              <a:rPr lang="en-US" b="0" i="0" dirty="0" smtClean="0"/>
              <a:t>)</a:t>
            </a:r>
          </a:p>
          <a:p>
            <a:pPr marL="227632" indent="-227632">
              <a:spcBef>
                <a:spcPct val="0"/>
              </a:spcBef>
              <a:buFontTx/>
              <a:buAutoNum type="arabicPeriod"/>
            </a:pPr>
            <a:r>
              <a:rPr lang="en-US" b="1" i="0" dirty="0" smtClean="0"/>
              <a:t>Col.3:5-17 – </a:t>
            </a:r>
            <a:r>
              <a:rPr lang="en-US" b="0" i="0" dirty="0" smtClean="0"/>
              <a:t>works of “the members which </a:t>
            </a:r>
            <a:r>
              <a:rPr lang="en-US" b="0" i="1" dirty="0" smtClean="0"/>
              <a:t>are</a:t>
            </a:r>
            <a:r>
              <a:rPr lang="en-US" b="0" i="0" dirty="0" smtClean="0"/>
              <a:t> upon the earth” (</a:t>
            </a:r>
            <a:r>
              <a:rPr lang="en-US" b="1" i="0" dirty="0" smtClean="0"/>
              <a:t>3:5</a:t>
            </a:r>
            <a:r>
              <a:rPr lang="en-US" b="0" i="0" dirty="0" smtClean="0"/>
              <a:t>), “the old man” (</a:t>
            </a:r>
            <a:r>
              <a:rPr lang="en-US" b="1" i="0" dirty="0" smtClean="0"/>
              <a:t>3:9</a:t>
            </a:r>
            <a:r>
              <a:rPr lang="en-US" b="0" i="0" dirty="0" smtClean="0"/>
              <a:t>) vs. “the new which is renewed” (</a:t>
            </a:r>
            <a:r>
              <a:rPr lang="en-US" b="1" i="0" dirty="0" smtClean="0"/>
              <a:t>3:10</a:t>
            </a:r>
            <a:r>
              <a:rPr lang="en-US" b="0" i="0" dirty="0" smtClean="0"/>
              <a:t>)</a:t>
            </a:r>
          </a:p>
          <a:p>
            <a:pPr marL="227632" indent="-227632">
              <a:spcBef>
                <a:spcPct val="0"/>
              </a:spcBef>
              <a:buFontTx/>
              <a:buAutoNum type="arabicPeriod"/>
            </a:pPr>
            <a:r>
              <a:rPr lang="en-US" b="1" i="0" dirty="0" smtClean="0"/>
              <a:t>Eph.2:1-10  –  </a:t>
            </a:r>
            <a:r>
              <a:rPr lang="en-US" b="0" i="0" dirty="0" smtClean="0"/>
              <a:t>“children of wrath” vs. “His work” </a:t>
            </a:r>
          </a:p>
          <a:p>
            <a:pPr marL="227632" indent="-227632">
              <a:spcBef>
                <a:spcPct val="0"/>
              </a:spcBef>
              <a:buFontTx/>
              <a:buAutoNum type="arabicPeriod"/>
            </a:pPr>
            <a:r>
              <a:rPr lang="en-US" b="1" i="0" dirty="0" smtClean="0"/>
              <a:t>Eph.3:16 – </a:t>
            </a:r>
            <a:r>
              <a:rPr lang="en-US" b="0" i="0" dirty="0" smtClean="0"/>
              <a:t>“the inside man”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Rom.6:6-13 – </a:t>
            </a:r>
            <a:r>
              <a:rPr lang="en-US" b="0" i="0" dirty="0" smtClean="0"/>
              <a:t>“our old man”, “the body of the sin” (</a:t>
            </a:r>
            <a:r>
              <a:rPr lang="en-US" b="1" i="0" dirty="0" smtClean="0"/>
              <a:t>6:6</a:t>
            </a:r>
            <a:r>
              <a:rPr lang="en-US" b="0" i="0" dirty="0" smtClean="0"/>
              <a:t>), “your members tools of unrighteousness” (</a:t>
            </a:r>
            <a:r>
              <a:rPr lang="en-US" b="1" i="0" dirty="0" smtClean="0"/>
              <a:t>6:13</a:t>
            </a:r>
            <a:r>
              <a:rPr lang="en-US" b="0" i="0" dirty="0" smtClean="0"/>
              <a:t>) vs. “your members tools of righteousness” (</a:t>
            </a:r>
            <a:r>
              <a:rPr lang="en-US" b="1" i="0" dirty="0" smtClean="0"/>
              <a:t>6:13</a:t>
            </a:r>
            <a:r>
              <a:rPr lang="en-US" b="0" i="0" dirty="0" smtClean="0"/>
              <a:t>)</a:t>
            </a:r>
          </a:p>
          <a:p>
            <a:pPr marL="227632" indent="-227632">
              <a:spcBef>
                <a:spcPct val="0"/>
              </a:spcBef>
              <a:buFontTx/>
              <a:buAutoNum type="arabicPeriod"/>
            </a:pPr>
            <a:r>
              <a:rPr lang="en-US" b="1" i="0" dirty="0" smtClean="0"/>
              <a:t>Rom.7:5-6 –  </a:t>
            </a:r>
            <a:r>
              <a:rPr lang="en-US" b="0" i="0" dirty="0" smtClean="0"/>
              <a:t>“our members” (</a:t>
            </a:r>
            <a:r>
              <a:rPr lang="en-US" b="1" i="0" dirty="0" smtClean="0"/>
              <a:t>7:5</a:t>
            </a:r>
            <a:r>
              <a:rPr lang="en-US" b="0" i="0" dirty="0" smtClean="0"/>
              <a:t>) vs. “newness of</a:t>
            </a:r>
            <a:r>
              <a:rPr lang="en-US" b="0" i="0" baseline="0" dirty="0" smtClean="0"/>
              <a:t> spirit” (</a:t>
            </a:r>
            <a:r>
              <a:rPr lang="en-US" b="1" i="0" baseline="0" dirty="0" smtClean="0"/>
              <a:t>7:6</a:t>
            </a:r>
            <a:r>
              <a:rPr lang="en-US" b="0" i="0" baseline="0" dirty="0" smtClean="0"/>
              <a:t>)</a:t>
            </a:r>
            <a:endParaRPr lang="en-US" b="0" i="0" dirty="0" smtClean="0"/>
          </a:p>
          <a:p>
            <a:pPr marL="227632" indent="-227632">
              <a:spcBef>
                <a:spcPct val="0"/>
              </a:spcBef>
              <a:buFontTx/>
              <a:buAutoNum type="arabicPeriod"/>
            </a:pPr>
            <a:r>
              <a:rPr lang="en-US" b="1" i="0" dirty="0" smtClean="0"/>
              <a:t>Rom.7:22-25 – </a:t>
            </a:r>
            <a:r>
              <a:rPr lang="en-US" b="0" i="0" dirty="0" smtClean="0"/>
              <a:t>“the inside man” (</a:t>
            </a:r>
            <a:r>
              <a:rPr lang="en-US" b="1" i="0" dirty="0" smtClean="0"/>
              <a:t>7:22</a:t>
            </a:r>
            <a:r>
              <a:rPr lang="en-US" b="0" i="0" dirty="0" smtClean="0"/>
              <a:t>) vs. “another law in my members” (</a:t>
            </a:r>
            <a:r>
              <a:rPr lang="en-US" b="1" i="0" dirty="0" smtClean="0"/>
              <a:t>7:23</a:t>
            </a:r>
            <a:r>
              <a:rPr lang="en-US" b="0" i="0" dirty="0" smtClean="0"/>
              <a:t>) vs. “the law of my mind” (</a:t>
            </a:r>
            <a:r>
              <a:rPr lang="en-US" b="1" i="0" dirty="0" smtClean="0"/>
              <a:t>7:23</a:t>
            </a:r>
            <a:r>
              <a:rPr lang="en-US" b="0" i="0" dirty="0" smtClean="0"/>
              <a:t>) vs. “the law of the sin which is in my members” (</a:t>
            </a:r>
            <a:r>
              <a:rPr lang="en-US" b="1" i="0" dirty="0" smtClean="0"/>
              <a:t>7:23</a:t>
            </a:r>
            <a:r>
              <a:rPr lang="en-US" b="0" i="0" dirty="0" smtClean="0"/>
              <a:t>)</a:t>
            </a:r>
          </a:p>
          <a:p>
            <a:pPr marL="227632" indent="-227632">
              <a:spcBef>
                <a:spcPct val="0"/>
              </a:spcBef>
              <a:buFontTx/>
              <a:buAutoNum type="arabicPeriod"/>
            </a:pPr>
            <a:r>
              <a:rPr lang="en-US" b="1" i="0" dirty="0" smtClean="0"/>
              <a:t>1 Cor.5:6-8 –  </a:t>
            </a:r>
            <a:r>
              <a:rPr lang="en-US" b="0" i="0" dirty="0" smtClean="0"/>
              <a:t>“the old leaven” (</a:t>
            </a:r>
            <a:r>
              <a:rPr lang="en-US" b="1" i="0" dirty="0" smtClean="0"/>
              <a:t>5:7</a:t>
            </a:r>
            <a:r>
              <a:rPr lang="en-US" b="0" i="0" dirty="0" smtClean="0"/>
              <a:t>) vs.</a:t>
            </a:r>
            <a:r>
              <a:rPr lang="en-US" b="0" i="0" baseline="0" dirty="0" smtClean="0"/>
              <a:t> “a new lump” (</a:t>
            </a:r>
            <a:r>
              <a:rPr lang="en-US" b="1" i="0" baseline="0" dirty="0" smtClean="0"/>
              <a:t>5:7</a:t>
            </a:r>
            <a:r>
              <a:rPr lang="en-US" b="0" i="0" baseline="0" dirty="0" smtClean="0"/>
              <a:t>)</a:t>
            </a:r>
            <a:endParaRPr lang="en-US" b="0" i="0" dirty="0" smtClean="0"/>
          </a:p>
          <a:p>
            <a:pPr marL="227632" indent="-227632">
              <a:spcBef>
                <a:spcPct val="0"/>
              </a:spcBef>
              <a:buFontTx/>
              <a:buAutoNum type="arabicPeriod"/>
            </a:pPr>
            <a:r>
              <a:rPr lang="en-US" b="1" i="0" dirty="0" smtClean="0"/>
              <a:t>2 Cor.5:14-17 – </a:t>
            </a:r>
            <a:r>
              <a:rPr lang="en-US" b="0" i="0" dirty="0" smtClean="0"/>
              <a:t>“a new creation” (</a:t>
            </a:r>
            <a:r>
              <a:rPr lang="en-US" b="1" i="0" dirty="0" smtClean="0"/>
              <a:t>5:17</a:t>
            </a:r>
            <a:r>
              <a:rPr lang="en-US" b="0" i="0" dirty="0" smtClean="0"/>
              <a:t>) </a:t>
            </a:r>
          </a:p>
          <a:p>
            <a:pPr marL="227632" indent="-227632">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NOTE</a:t>
            </a:r>
            <a:r>
              <a:rPr lang="en-US" b="1" i="0" baseline="0" dirty="0" smtClean="0"/>
              <a:t> – </a:t>
            </a:r>
            <a:r>
              <a:rPr lang="en-US" b="0" i="0" baseline="0" dirty="0" smtClean="0"/>
              <a:t>here I put “sufferings” before “death” because that was His order for them</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Trespass – </a:t>
            </a:r>
            <a:r>
              <a:rPr lang="en-US" b="0" i="1" dirty="0" smtClean="0"/>
              <a:t>paraptōma </a:t>
            </a:r>
            <a:r>
              <a:rPr lang="en-US" b="0" i="0" dirty="0" smtClean="0"/>
              <a:t>– a falling, sin from ignorance (Bullinger </a:t>
            </a:r>
            <a:r>
              <a:rPr lang="en-US" b="0" i="1" dirty="0" smtClean="0"/>
              <a:t>Lex &amp; Conc</a:t>
            </a:r>
            <a:r>
              <a:rPr lang="en-US" b="0" i="0" dirty="0" smtClean="0"/>
              <a:t>.)</a:t>
            </a:r>
          </a:p>
          <a:p>
            <a:pPr marL="227632" indent="-227632">
              <a:spcBef>
                <a:spcPct val="0"/>
              </a:spcBef>
              <a:buFontTx/>
              <a:buAutoNum type="arabicPeriod"/>
            </a:pPr>
            <a:r>
              <a:rPr lang="en-US" b="1" i="0" dirty="0" smtClean="0"/>
              <a:t>Sin – </a:t>
            </a:r>
            <a:r>
              <a:rPr lang="en-US" b="0" i="1" dirty="0" smtClean="0"/>
              <a:t>hamartia – </a:t>
            </a:r>
            <a:r>
              <a:rPr lang="en-US" b="0" i="0" dirty="0" smtClean="0"/>
              <a:t>evil aberration, whether</a:t>
            </a:r>
            <a:r>
              <a:rPr lang="en-US" b="0" i="0" baseline="0" dirty="0" smtClean="0"/>
              <a:t> in thought or in deed</a:t>
            </a:r>
            <a:endParaRPr lang="en-US" b="0" i="0" dirty="0" smtClean="0"/>
          </a:p>
          <a:p>
            <a:pPr marL="227632" indent="-227632">
              <a:spcBef>
                <a:spcPct val="0"/>
              </a:spcBef>
              <a:buFontTx/>
              <a:buAutoNum type="arabicPeriod"/>
            </a:pPr>
            <a:r>
              <a:rPr lang="en-US" b="1" i="0" dirty="0" smtClean="0"/>
              <a:t>Rom.5:15-20 – </a:t>
            </a:r>
            <a:r>
              <a:rPr lang="en-US" b="0" i="0" dirty="0" smtClean="0"/>
              <a:t>background on the sin/offense/disobedience leading to death issue</a:t>
            </a:r>
          </a:p>
          <a:p>
            <a:pPr marL="227632" indent="-227632">
              <a:spcBef>
                <a:spcPct val="0"/>
              </a:spcBef>
              <a:buFontTx/>
              <a:buAutoNum type="arabicPeriod"/>
            </a:pPr>
            <a:r>
              <a:rPr lang="en-US" b="1" i="0" dirty="0" smtClean="0"/>
              <a:t>dead “to” or “by”, but not “in” – </a:t>
            </a:r>
            <a:r>
              <a:rPr lang="en-US" b="0" i="0" dirty="0" smtClean="0"/>
              <a:t>supported by use of dative case – Moulton’s Grammar</a:t>
            </a:r>
          </a:p>
          <a:p>
            <a:pPr marL="674408" lvl="1" indent="-227632">
              <a:spcBef>
                <a:spcPct val="0"/>
              </a:spcBef>
              <a:buFont typeface="Arial" panose="020B0604020202020204" pitchFamily="34" charset="0"/>
              <a:buChar char="•"/>
            </a:pPr>
            <a:r>
              <a:rPr lang="en-US" b="0" i="0" dirty="0" smtClean="0"/>
              <a:t>“dead by” (like “dead in”) – describes the state that all men are born into – unregenerate – </a:t>
            </a:r>
            <a:r>
              <a:rPr lang="en-US" b="1" i="0" dirty="0" smtClean="0"/>
              <a:t>1 Tim.5:6  </a:t>
            </a:r>
            <a:r>
              <a:rPr lang="en-US" b="0" i="0" dirty="0" smtClean="0"/>
              <a:t>“But she who lives luxuriously has died, </a:t>
            </a:r>
            <a:r>
              <a:rPr lang="en-US" b="0" i="1" dirty="0" smtClean="0"/>
              <a:t>while</a:t>
            </a:r>
            <a:r>
              <a:rPr lang="en-US" b="0" i="0" dirty="0" smtClean="0"/>
              <a:t> living” – possibly also </a:t>
            </a:r>
            <a:r>
              <a:rPr lang="en-US" b="1" i="0" dirty="0" smtClean="0"/>
              <a:t>Rom.6:16; 7:13; Jam.1:15</a:t>
            </a:r>
            <a:r>
              <a:rPr lang="en-US" b="0" i="0" dirty="0" smtClean="0"/>
              <a:t> (but these may refer to an immediate penalty</a:t>
            </a:r>
            <a:r>
              <a:rPr lang="en-US" b="0" i="0" baseline="0" dirty="0" smtClean="0"/>
              <a:t> of death that applied to believers in Acts – see </a:t>
            </a:r>
            <a:r>
              <a:rPr lang="en-US" b="1" i="0" baseline="0" dirty="0" smtClean="0"/>
              <a:t>1 Jn.5:16-17</a:t>
            </a:r>
            <a:r>
              <a:rPr lang="en-US" b="0" i="0" baseline="0" dirty="0" smtClean="0"/>
              <a:t>) </a:t>
            </a:r>
            <a:r>
              <a:rPr lang="en-US" b="0" i="0" dirty="0" smtClean="0"/>
              <a:t>– but physical death in </a:t>
            </a:r>
            <a:r>
              <a:rPr lang="en-US" b="1" i="0" dirty="0" smtClean="0"/>
              <a:t>Rom.5:12, 15, 17</a:t>
            </a:r>
          </a:p>
          <a:p>
            <a:pPr marL="674408" lvl="1" indent="-227632">
              <a:spcBef>
                <a:spcPct val="0"/>
              </a:spcBef>
              <a:buFont typeface="Arial" panose="020B0604020202020204" pitchFamily="34" charset="0"/>
              <a:buChar char="•"/>
            </a:pPr>
            <a:r>
              <a:rPr lang="en-US" b="0" i="0" dirty="0" smtClean="0"/>
              <a:t>“dead to” – the action completed when we died with Christ – supported</a:t>
            </a:r>
            <a:r>
              <a:rPr lang="en-US" b="0" i="0" baseline="0" dirty="0" smtClean="0"/>
              <a:t> by </a:t>
            </a:r>
            <a:r>
              <a:rPr lang="en-US" b="1" i="0" baseline="0" dirty="0" smtClean="0"/>
              <a:t>Rom.6:2, 10 (Christ), 11 </a:t>
            </a:r>
            <a:r>
              <a:rPr lang="en-US" b="0" i="0" baseline="0" dirty="0" smtClean="0"/>
              <a:t>– “reckon yourselves to be dead indeed to sin, but alive to God by Christ Jesus” – some, who reject the idea of spiritual death, prefer this reading – also </a:t>
            </a:r>
            <a:r>
              <a:rPr lang="en-US" b="1" i="0" baseline="0" dirty="0" smtClean="0"/>
              <a:t>1 Pet.2:24 </a:t>
            </a:r>
            <a:r>
              <a:rPr lang="en-US" b="0" i="0" baseline="0" dirty="0" smtClean="0"/>
              <a:t>“having died to sins”</a:t>
            </a:r>
          </a:p>
          <a:p>
            <a:pPr marL="674408" lvl="1" indent="-227632">
              <a:spcBef>
                <a:spcPct val="0"/>
              </a:spcBef>
              <a:buFont typeface="Arial" panose="020B0604020202020204" pitchFamily="34" charset="0"/>
              <a:buChar char="•"/>
            </a:pPr>
            <a:r>
              <a:rPr lang="en-US" b="0" i="0" baseline="0" dirty="0" smtClean="0"/>
              <a:t>“dead in” – usu. conveyed by </a:t>
            </a:r>
            <a:r>
              <a:rPr lang="en-US" b="1" i="1" baseline="0" dirty="0" smtClean="0"/>
              <a:t>en</a:t>
            </a:r>
            <a:r>
              <a:rPr lang="en-US" b="0" i="0" baseline="0" dirty="0" smtClean="0"/>
              <a:t> – </a:t>
            </a:r>
            <a:r>
              <a:rPr lang="en-US" b="1" i="0" baseline="0" dirty="0" smtClean="0"/>
              <a:t>Joh.8:21, 24 </a:t>
            </a:r>
            <a:r>
              <a:rPr lang="en-US" b="0" i="0" baseline="0" dirty="0" smtClean="0"/>
              <a:t>“you will die in your sin/sins” </a:t>
            </a:r>
          </a:p>
          <a:p>
            <a:pPr marL="674408" lvl="1" indent="-227632">
              <a:spcBef>
                <a:spcPct val="0"/>
              </a:spcBef>
              <a:buFont typeface="Arial" panose="020B0604020202020204" pitchFamily="34" charset="0"/>
              <a:buChar char="•"/>
            </a:pPr>
            <a:r>
              <a:rPr lang="en-US" b="0" i="0" baseline="0" dirty="0" smtClean="0"/>
              <a:t>but [</a:t>
            </a:r>
            <a:r>
              <a:rPr lang="en-US" b="1" i="1" baseline="0" dirty="0" smtClean="0"/>
              <a:t>en</a:t>
            </a:r>
            <a:r>
              <a:rPr lang="en-US" b="0" i="0" baseline="0" dirty="0" smtClean="0"/>
              <a:t>] in parallel </a:t>
            </a:r>
            <a:r>
              <a:rPr lang="en-US" b="1" i="0" baseline="0" dirty="0" smtClean="0"/>
              <a:t>Col.2:13</a:t>
            </a:r>
            <a:r>
              <a:rPr lang="en-US" b="0" i="0" baseline="0" dirty="0" smtClean="0"/>
              <a:t>, “you being dead [in] the faults and the uncircumcision of your flesh, He made us alive together with Him” – NB, NOT an injunction to be circumcised! It’s “flesh” as metaphor, as in v.</a:t>
            </a:r>
            <a:r>
              <a:rPr lang="en-US" b="1" i="0" baseline="0" dirty="0" smtClean="0"/>
              <a:t>11</a:t>
            </a:r>
            <a:r>
              <a:rPr lang="en-US" b="0" i="0" baseline="0" dirty="0" smtClean="0"/>
              <a:t>.</a:t>
            </a:r>
          </a:p>
          <a:p>
            <a:pPr marL="227632" indent="-227632">
              <a:spcBef>
                <a:spcPct val="0"/>
              </a:spcBef>
              <a:buFont typeface="+mj-lt"/>
              <a:buAutoNum type="arabicPeriod"/>
            </a:pPr>
            <a:r>
              <a:rPr lang="en-US" b="1" i="0" baseline="0" dirty="0" smtClean="0"/>
              <a:t>Walk – </a:t>
            </a:r>
            <a:r>
              <a:rPr lang="en-US" b="0" i="0" baseline="0" dirty="0" smtClean="0"/>
              <a:t>metaphor for lifestyle – structure of </a:t>
            </a:r>
            <a:r>
              <a:rPr lang="en-US" b="0" i="1" baseline="0" dirty="0" smtClean="0"/>
              <a:t>“Walk” in Ephesians-Colossians.docx</a:t>
            </a:r>
            <a:endParaRPr lang="en-US" b="0" i="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Timing – </a:t>
            </a:r>
            <a:r>
              <a:rPr lang="en-US" b="0" i="0" dirty="0" smtClean="0"/>
              <a:t>in reference to the life of the believer</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defTabSz="893552">
              <a:spcBef>
                <a:spcPct val="0"/>
              </a:spcBef>
              <a:buFontTx/>
              <a:buAutoNum type="arabicPeriod"/>
              <a:defRPr/>
            </a:pPr>
            <a:r>
              <a:rPr lang="en-US" b="1" dirty="0" smtClean="0"/>
              <a:t>Rom.8:29 – </a:t>
            </a:r>
            <a:r>
              <a:rPr lang="en-US" dirty="0" smtClean="0"/>
              <a:t>Because those whom He foreknew, he also predestinated to be conformed (</a:t>
            </a:r>
            <a:r>
              <a:rPr lang="en-US" i="1" dirty="0" smtClean="0"/>
              <a:t>summorphos</a:t>
            </a:r>
            <a:r>
              <a:rPr lang="en-US" dirty="0" smtClean="0"/>
              <a:t>) to the image of His Son, for Him to be a firstborn among many brothers.</a:t>
            </a:r>
          </a:p>
          <a:p>
            <a:pPr marL="227632" indent="-227632" defTabSz="893552">
              <a:spcBef>
                <a:spcPct val="0"/>
              </a:spcBef>
              <a:buFontTx/>
              <a:buAutoNum type="arabicPeriod"/>
              <a:defRPr/>
            </a:pPr>
            <a:r>
              <a:rPr lang="en-US" b="1" dirty="0" smtClean="0"/>
              <a:t>Rom.6:5-6 – </a:t>
            </a:r>
            <a:r>
              <a:rPr lang="en-US" dirty="0" smtClean="0"/>
              <a:t>For if we have become planted with (</a:t>
            </a:r>
            <a:r>
              <a:rPr lang="en-US" i="1" dirty="0" smtClean="0"/>
              <a:t>sumphutos</a:t>
            </a:r>
            <a:r>
              <a:rPr lang="en-US" dirty="0" smtClean="0"/>
              <a:t>) the likeness of His death, then even we will be </a:t>
            </a:r>
            <a:r>
              <a:rPr lang="en-US" i="1" dirty="0" smtClean="0"/>
              <a:t>the likeness</a:t>
            </a:r>
            <a:r>
              <a:rPr lang="en-US" dirty="0" smtClean="0"/>
              <a:t> of the resurrection. Perceiving this: that our old man was crucified with (</a:t>
            </a:r>
            <a:r>
              <a:rPr lang="en-US" i="1" dirty="0" smtClean="0"/>
              <a:t>sustauroō</a:t>
            </a:r>
            <a:r>
              <a:rPr lang="en-US" dirty="0" smtClean="0"/>
              <a:t>) Him, so that the body of sin might be nullified, our no longer serving sin.</a:t>
            </a:r>
          </a:p>
          <a:p>
            <a:pPr marL="227632" indent="-227632" defTabSz="893552">
              <a:spcBef>
                <a:spcPct val="0"/>
              </a:spcBef>
              <a:buFontTx/>
              <a:buAutoNum type="arabicPeriod"/>
              <a:defRPr/>
            </a:pPr>
            <a:r>
              <a:rPr lang="en-US" b="1" dirty="0" smtClean="0"/>
              <a:t>Gal.2:20 –</a:t>
            </a:r>
            <a:r>
              <a:rPr lang="en-US" dirty="0" smtClean="0"/>
              <a:t> I have been crucified with Christ (</a:t>
            </a:r>
            <a:r>
              <a:rPr lang="en-US" i="1" dirty="0" smtClean="0"/>
              <a:t>sustauroō</a:t>
            </a:r>
            <a:r>
              <a:rPr lang="en-US" dirty="0" smtClean="0"/>
              <a:t>). And I live no longer, but Christ lives in me…</a:t>
            </a:r>
          </a:p>
          <a:p>
            <a:pPr marL="223388" indent="-223388" defTabSz="893552">
              <a:buFont typeface="+mj-lt"/>
              <a:buAutoNum type="arabicPeriod"/>
              <a:defRPr/>
            </a:pPr>
            <a:r>
              <a:rPr lang="en-US" b="1" dirty="0" smtClean="0"/>
              <a:t>Rom.6:8 – </a:t>
            </a:r>
            <a:r>
              <a:rPr lang="en-US" dirty="0" smtClean="0"/>
              <a:t>But if we died with (</a:t>
            </a:r>
            <a:r>
              <a:rPr lang="en-US" i="1" dirty="0" smtClean="0"/>
              <a:t>apothnēskō sun</a:t>
            </a:r>
            <a:r>
              <a:rPr lang="en-US" dirty="0" smtClean="0"/>
              <a:t>) Christ, we believe that we will also live with (</a:t>
            </a:r>
            <a:r>
              <a:rPr lang="en-US" i="1" dirty="0" smtClean="0"/>
              <a:t>suzaō</a:t>
            </a:r>
            <a:r>
              <a:rPr lang="en-US" dirty="0" smtClean="0"/>
              <a:t>) Him.</a:t>
            </a:r>
          </a:p>
          <a:p>
            <a:pPr marL="223388" indent="-223388">
              <a:buFont typeface="+mj-lt"/>
              <a:buAutoNum type="arabicPeriod"/>
            </a:pPr>
            <a:r>
              <a:rPr lang="en-US" b="1" dirty="0" smtClean="0"/>
              <a:t>Col.2:20 – </a:t>
            </a:r>
            <a:r>
              <a:rPr lang="en-US" dirty="0" smtClean="0"/>
              <a:t>Since you died with (</a:t>
            </a:r>
            <a:r>
              <a:rPr lang="en-US" i="1" dirty="0" smtClean="0"/>
              <a:t>apothnēskō sun</a:t>
            </a:r>
            <a:r>
              <a:rPr lang="en-US" dirty="0" smtClean="0"/>
              <a:t>) Christ from the elements of the world, why as living in the world are you subject to rules?</a:t>
            </a:r>
          </a:p>
          <a:p>
            <a:pPr marL="223388" indent="-223388">
              <a:buFont typeface="+mj-lt"/>
              <a:buAutoNum type="arabicPeriod"/>
            </a:pPr>
            <a:r>
              <a:rPr lang="en-US" b="1" dirty="0" smtClean="0"/>
              <a:t>2 Tim.2:11 – </a:t>
            </a:r>
            <a:r>
              <a:rPr lang="en-US" dirty="0" smtClean="0"/>
              <a:t>Faithful the word: For if we died with (</a:t>
            </a:r>
            <a:r>
              <a:rPr lang="en-US" i="1" dirty="0" smtClean="0"/>
              <a:t>sunapothnēskō</a:t>
            </a:r>
            <a:r>
              <a:rPr lang="en-US" dirty="0" smtClean="0"/>
              <a:t> ) Him, we will even live with (</a:t>
            </a:r>
            <a:r>
              <a:rPr lang="en-US" i="1" dirty="0" smtClean="0"/>
              <a:t>suzaō</a:t>
            </a:r>
            <a:r>
              <a:rPr lang="en-US" dirty="0" smtClean="0"/>
              <a:t>) Him.</a:t>
            </a:r>
          </a:p>
          <a:p>
            <a:pPr marL="223388" indent="-223388">
              <a:buFont typeface="+mj-lt"/>
              <a:buAutoNum type="arabicPeriod"/>
            </a:pPr>
            <a:r>
              <a:rPr lang="en-US" b="1" dirty="0" smtClean="0"/>
              <a:t>Phi.3:10 – </a:t>
            </a:r>
            <a:r>
              <a:rPr lang="en-US" dirty="0" smtClean="0"/>
              <a:t>to get to know Him and the power of His resurrection, and the fellowship of His sufferings, being conformed (</a:t>
            </a:r>
            <a:r>
              <a:rPr lang="en-US" i="1" dirty="0" smtClean="0"/>
              <a:t>summorphizō - </a:t>
            </a:r>
            <a:r>
              <a:rPr lang="en-US" dirty="0" smtClean="0"/>
              <a:t>hapax) to His death.  {circumlocution}</a:t>
            </a:r>
          </a:p>
          <a:p>
            <a:pPr marL="223388" indent="-223388">
              <a:buFont typeface="+mj-lt"/>
              <a:buAutoNum type="arabicPeriod"/>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defTabSz="893552">
              <a:spcBef>
                <a:spcPct val="0"/>
              </a:spcBef>
              <a:buFontTx/>
              <a:buAutoNum type="arabicPeriod"/>
              <a:defRPr/>
            </a:pPr>
            <a:r>
              <a:rPr lang="en-US" b="1" dirty="0" smtClean="0"/>
              <a:t>Rom.6:4 –</a:t>
            </a:r>
            <a:r>
              <a:rPr lang="en-US" dirty="0" smtClean="0"/>
              <a:t> Therefore we were buried with (</a:t>
            </a:r>
            <a:r>
              <a:rPr lang="en-US" i="1" dirty="0" smtClean="0"/>
              <a:t>sunthaptō</a:t>
            </a:r>
            <a:r>
              <a:rPr lang="en-US" dirty="0" smtClean="0"/>
              <a:t>) Him through the baptism into the death, so that even as Christ was raised from dead ones through the glory of the Father, even so we also might walk in newness of life.</a:t>
            </a:r>
          </a:p>
          <a:p>
            <a:pPr marL="227632" indent="-227632" defTabSz="893552">
              <a:spcBef>
                <a:spcPct val="0"/>
              </a:spcBef>
              <a:buFontTx/>
              <a:buAutoNum type="arabicPeriod"/>
              <a:defRPr/>
            </a:pPr>
            <a:r>
              <a:rPr lang="en-US" b="1" dirty="0" smtClean="0"/>
              <a:t>Col</a:t>
            </a:r>
            <a:r>
              <a:rPr lang="en-US" dirty="0" smtClean="0"/>
              <a:t>.</a:t>
            </a:r>
            <a:r>
              <a:rPr lang="en-US" b="1" dirty="0" smtClean="0"/>
              <a:t>2:12 –</a:t>
            </a:r>
            <a:r>
              <a:rPr lang="en-US" dirty="0" smtClean="0"/>
              <a:t> Buried with (</a:t>
            </a:r>
            <a:r>
              <a:rPr lang="en-US" i="1" dirty="0" smtClean="0"/>
              <a:t>sunthaptō</a:t>
            </a:r>
            <a:r>
              <a:rPr lang="en-US" dirty="0" smtClean="0"/>
              <a:t>) Him in the baptism by which also we were raised with (</a:t>
            </a:r>
            <a:r>
              <a:rPr lang="en-US" i="1" dirty="0" smtClean="0"/>
              <a:t>sunegeirō</a:t>
            </a:r>
            <a:r>
              <a:rPr lang="en-US" dirty="0" smtClean="0"/>
              <a:t>) </a:t>
            </a:r>
            <a:r>
              <a:rPr lang="en-US" i="1" dirty="0" smtClean="0"/>
              <a:t>Him</a:t>
            </a:r>
            <a:r>
              <a:rPr lang="en-US" dirty="0" smtClean="0"/>
              <a:t>, through the faithfulness of the energizing of God, having raised Him from dead ones.</a:t>
            </a:r>
          </a:p>
          <a:p>
            <a:pPr marL="227632" indent="-227632" defTabSz="893552">
              <a:spcBef>
                <a:spcPct val="0"/>
              </a:spcBef>
              <a:buFontTx/>
              <a:buAutoNum type="arabicPeriod"/>
              <a:defRPr/>
            </a:pPr>
            <a:r>
              <a:rPr lang="en-US" b="1" dirty="0" smtClean="0"/>
              <a:t>Rom.6:8 – </a:t>
            </a:r>
            <a:r>
              <a:rPr lang="en-US" dirty="0" smtClean="0"/>
              <a:t>But if we died with (</a:t>
            </a:r>
            <a:r>
              <a:rPr lang="en-US" i="1" dirty="0" smtClean="0"/>
              <a:t>apothnēskō sun</a:t>
            </a:r>
            <a:r>
              <a:rPr lang="en-US" dirty="0" smtClean="0"/>
              <a:t>) Christ, we believe that we will also live with (</a:t>
            </a:r>
            <a:r>
              <a:rPr lang="en-US" i="1" dirty="0" smtClean="0"/>
              <a:t>suzaō</a:t>
            </a:r>
            <a:r>
              <a:rPr lang="en-US" dirty="0" smtClean="0"/>
              <a:t>) Him.</a:t>
            </a:r>
          </a:p>
          <a:p>
            <a:pPr marL="227632" indent="-227632" defTabSz="893552">
              <a:spcBef>
                <a:spcPct val="0"/>
              </a:spcBef>
              <a:buFontTx/>
              <a:buAutoNum type="arabicPeriod"/>
              <a:defRPr/>
            </a:pPr>
            <a:r>
              <a:rPr lang="en-US" b="1" dirty="0" smtClean="0"/>
              <a:t>2 Tim.2:11 – </a:t>
            </a:r>
            <a:r>
              <a:rPr lang="en-US" dirty="0" smtClean="0"/>
              <a:t>Faithful the word: For if we died with (</a:t>
            </a:r>
            <a:r>
              <a:rPr lang="en-US" i="1" dirty="0" smtClean="0"/>
              <a:t>sunapothnēskō</a:t>
            </a:r>
            <a:r>
              <a:rPr lang="en-US" dirty="0" smtClean="0"/>
              <a:t> ) Him, we will even live with (</a:t>
            </a:r>
            <a:r>
              <a:rPr lang="en-US" i="1" dirty="0" smtClean="0"/>
              <a:t>suzaō</a:t>
            </a:r>
            <a:r>
              <a:rPr lang="en-US" dirty="0" smtClean="0"/>
              <a:t>) Him.</a:t>
            </a:r>
          </a:p>
          <a:p>
            <a:pPr marL="227632" indent="-227632" defTabSz="893552">
              <a:spcBef>
                <a:spcPct val="0"/>
              </a:spcBef>
              <a:buFontTx/>
              <a:buAutoNum type="arabicPeriod"/>
              <a:defRPr/>
            </a:pPr>
            <a:r>
              <a:rPr lang="en-US" b="1" dirty="0" smtClean="0"/>
              <a:t>2 Cor.13:4 – </a:t>
            </a:r>
            <a:r>
              <a:rPr lang="en-US" dirty="0" smtClean="0"/>
              <a:t>For though He was crucified in weakness, yet He lives by God’s power. For we also are weak in Him, but we will live with (</a:t>
            </a:r>
            <a:r>
              <a:rPr lang="en-US" i="1" dirty="0" smtClean="0"/>
              <a:t>zaō sun</a:t>
            </a:r>
            <a:r>
              <a:rPr lang="en-US" dirty="0" smtClean="0"/>
              <a:t>) Him by God’s power toward you.</a:t>
            </a:r>
          </a:p>
          <a:p>
            <a:pPr marL="223388" indent="-223388">
              <a:buFont typeface="+mj-lt"/>
              <a:buAutoNum type="arabicPeriod"/>
            </a:pPr>
            <a:r>
              <a:rPr lang="en-US" b="1" dirty="0" smtClean="0"/>
              <a:t>Col.3:1 –</a:t>
            </a:r>
            <a:r>
              <a:rPr lang="en-US" dirty="0" smtClean="0"/>
              <a:t> If then you were raised with (</a:t>
            </a:r>
            <a:r>
              <a:rPr lang="en-US" i="1" dirty="0" smtClean="0"/>
              <a:t>sunegeirō</a:t>
            </a:r>
            <a:r>
              <a:rPr lang="en-US" dirty="0" smtClean="0"/>
              <a:t>) the Christ, seek the things above where the Christ is sitting at the right hand of God.</a:t>
            </a:r>
          </a:p>
          <a:p>
            <a:pPr defTabSz="893552">
              <a:defRPr/>
            </a:pPr>
            <a:r>
              <a:rPr lang="en-US" dirty="0" smtClean="0"/>
              <a:t>{various implications here}</a:t>
            </a:r>
            <a:r>
              <a:rPr lang="en-US" b="1" dirty="0" smtClean="0"/>
              <a:t> </a:t>
            </a:r>
          </a:p>
          <a:p>
            <a:pPr marL="223388" indent="-223388" defTabSz="893552">
              <a:buFont typeface="+mj-lt"/>
              <a:buAutoNum type="arabicPeriod" startAt="7"/>
              <a:defRPr/>
            </a:pPr>
            <a:r>
              <a:rPr lang="en-US" b="1" dirty="0" smtClean="0"/>
              <a:t>Eph.2:5-6 – </a:t>
            </a:r>
            <a:r>
              <a:rPr lang="en-US" dirty="0" smtClean="0"/>
              <a:t>Even when we were dead by the trespasses, He made us alive with (</a:t>
            </a:r>
            <a:r>
              <a:rPr lang="en-US" i="1" dirty="0" smtClean="0"/>
              <a:t>suzōopoieō</a:t>
            </a:r>
            <a:r>
              <a:rPr lang="en-US" dirty="0" smtClean="0"/>
              <a:t>) the Christ (by grace you are saved) and raised us together (</a:t>
            </a:r>
            <a:r>
              <a:rPr lang="en-US" i="1" dirty="0" smtClean="0"/>
              <a:t>sunegeirō</a:t>
            </a:r>
            <a:r>
              <a:rPr lang="en-US" dirty="0" smtClean="0"/>
              <a:t>) and seated us together (</a:t>
            </a:r>
            <a:r>
              <a:rPr lang="en-US" i="1" dirty="0" smtClean="0"/>
              <a:t>sugkathizō</a:t>
            </a:r>
            <a:r>
              <a:rPr lang="en-US" dirty="0" smtClean="0"/>
              <a:t>) in the heavenlies by Christ Jesus.</a:t>
            </a:r>
          </a:p>
          <a:p>
            <a:pPr marL="223388" indent="-223388" defTabSz="893552">
              <a:buFont typeface="+mj-lt"/>
              <a:buAutoNum type="arabicPeriod" startAt="7"/>
              <a:defRPr/>
            </a:pPr>
            <a:r>
              <a:rPr lang="en-US" b="1" dirty="0" smtClean="0"/>
              <a:t>Col.2:13 – </a:t>
            </a:r>
            <a:r>
              <a:rPr lang="en-US" dirty="0" smtClean="0"/>
              <a:t>And you being dead by the failings and the uncircumcision of your flesh, He made you alive with (</a:t>
            </a:r>
            <a:r>
              <a:rPr lang="en-US" i="1" dirty="0" smtClean="0"/>
              <a:t>suzōopoieō</a:t>
            </a:r>
            <a:r>
              <a:rPr lang="en-US" dirty="0" smtClean="0"/>
              <a:t>) Him…</a:t>
            </a:r>
          </a:p>
          <a:p>
            <a:pPr marL="223388" indent="-223388" defTabSz="893552">
              <a:buFont typeface="+mj-lt"/>
              <a:buAutoNum type="arabicPeriod" startAt="7"/>
              <a:defRPr/>
            </a:pPr>
            <a:r>
              <a:rPr lang="en-US" b="1" dirty="0" smtClean="0"/>
              <a:t>1 Th.5:10 </a:t>
            </a:r>
            <a:r>
              <a:rPr lang="en-US" dirty="0" smtClean="0"/>
              <a:t>– that whether we wake or sleep, together (</a:t>
            </a:r>
            <a:r>
              <a:rPr lang="en-US" dirty="0" err="1" smtClean="0"/>
              <a:t>hama</a:t>
            </a:r>
            <a:r>
              <a:rPr lang="en-US" dirty="0" smtClean="0"/>
              <a:t>) with (sun) Him we should live.</a:t>
            </a:r>
          </a:p>
          <a:p>
            <a:pPr marL="223388" indent="-223388" defTabSz="893552">
              <a:buFont typeface="+mj-lt"/>
              <a:buAutoNum type="arabicPeriod" startAt="7"/>
              <a:defRPr/>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3388" indent="-223388">
              <a:buFont typeface="+mj-lt"/>
              <a:buAutoNum type="arabicPeriod"/>
            </a:pPr>
            <a:r>
              <a:rPr lang="en-US" b="1" dirty="0" smtClean="0"/>
              <a:t>Rom.8:16-17 – </a:t>
            </a:r>
            <a:r>
              <a:rPr lang="en-US" dirty="0" smtClean="0"/>
              <a:t>The Spirit witnesses with (</a:t>
            </a:r>
            <a:r>
              <a:rPr lang="en-US" i="1" dirty="0" smtClean="0"/>
              <a:t>summartureō</a:t>
            </a:r>
            <a:r>
              <a:rPr lang="en-US" dirty="0" smtClean="0"/>
              <a:t>) our spirit that we are children of God, and if children also heirs – indeed, heirs of God and joint-heirs (</a:t>
            </a:r>
            <a:r>
              <a:rPr lang="en-US" i="1" dirty="0" smtClean="0"/>
              <a:t>sugklēronomos</a:t>
            </a:r>
            <a:r>
              <a:rPr lang="en-US" dirty="0" smtClean="0"/>
              <a:t>) of Christ, if indeed we suffer with (</a:t>
            </a:r>
            <a:r>
              <a:rPr lang="en-US" i="1" dirty="0" smtClean="0"/>
              <a:t>sumpaschō</a:t>
            </a:r>
            <a:r>
              <a:rPr lang="en-US" dirty="0" smtClean="0"/>
              <a:t>) </a:t>
            </a:r>
            <a:r>
              <a:rPr lang="en-US" i="1" dirty="0" smtClean="0"/>
              <a:t>Him</a:t>
            </a:r>
            <a:r>
              <a:rPr lang="en-US" dirty="0" smtClean="0"/>
              <a:t>, so that also we might be glorified with (</a:t>
            </a:r>
            <a:r>
              <a:rPr lang="en-US" i="1" dirty="0" smtClean="0"/>
              <a:t>sundoxazō </a:t>
            </a:r>
            <a:r>
              <a:rPr lang="en-US" dirty="0" smtClean="0"/>
              <a:t>- hapax) </a:t>
            </a:r>
            <a:r>
              <a:rPr lang="en-US" i="1" dirty="0" smtClean="0"/>
              <a:t>Him</a:t>
            </a:r>
            <a:r>
              <a:rPr lang="en-US" dirty="0" smtClean="0"/>
              <a:t>.</a:t>
            </a:r>
          </a:p>
          <a:p>
            <a:pPr marL="227632" indent="-227632" defTabSz="893552">
              <a:spcBef>
                <a:spcPct val="0"/>
              </a:spcBef>
              <a:buFont typeface="+mj-lt"/>
              <a:buAutoNum type="arabicPeriod" startAt="2"/>
              <a:defRPr/>
            </a:pPr>
            <a:r>
              <a:rPr lang="en-US" b="1" dirty="0" smtClean="0"/>
              <a:t>Phi.3:10 – </a:t>
            </a:r>
            <a:r>
              <a:rPr lang="en-US" dirty="0" smtClean="0"/>
              <a:t>to get to know Him and the power of His resurrection, and the fellowship of His sufferings, being conformed (</a:t>
            </a:r>
            <a:r>
              <a:rPr lang="en-US" i="1" dirty="0" smtClean="0"/>
              <a:t>summorphizō - </a:t>
            </a:r>
            <a:r>
              <a:rPr lang="en-US" dirty="0" smtClean="0"/>
              <a:t>hapax) to His death.   {inferred}</a:t>
            </a:r>
          </a:p>
          <a:p>
            <a:pPr marL="227632" indent="-227632" defTabSz="893552">
              <a:spcBef>
                <a:spcPct val="0"/>
              </a:spcBef>
              <a:buFont typeface="+mj-lt"/>
              <a:buAutoNum type="arabicPeriod" startAt="2"/>
              <a:defRPr/>
            </a:pPr>
            <a:r>
              <a:rPr lang="en-US" b="1" dirty="0" smtClean="0"/>
              <a:t>Eph.2:5-6 – </a:t>
            </a:r>
            <a:r>
              <a:rPr lang="en-US" dirty="0" smtClean="0"/>
              <a:t>Even when we were dead by the trespasses, He made us alive with (</a:t>
            </a:r>
            <a:r>
              <a:rPr lang="en-US" i="1" dirty="0" smtClean="0"/>
              <a:t>suzōopoieō</a:t>
            </a:r>
            <a:r>
              <a:rPr lang="en-US" dirty="0" smtClean="0"/>
              <a:t>) the Christ (by grace you are saved) and raised us together (</a:t>
            </a:r>
            <a:r>
              <a:rPr lang="en-US" i="1" dirty="0" smtClean="0"/>
              <a:t>sunegeirō</a:t>
            </a:r>
            <a:r>
              <a:rPr lang="en-US" dirty="0" smtClean="0"/>
              <a:t>) and seated us together (</a:t>
            </a:r>
            <a:r>
              <a:rPr lang="en-US" i="1" dirty="0" smtClean="0"/>
              <a:t>sugkathizō</a:t>
            </a:r>
            <a:r>
              <a:rPr lang="en-US" dirty="0" smtClean="0"/>
              <a:t>) in the heavenlies by Christ Jesus.   {</a:t>
            </a:r>
            <a:r>
              <a:rPr lang="en-US" b="1" dirty="0" smtClean="0"/>
              <a:t>ellipsis</a:t>
            </a:r>
            <a:r>
              <a:rPr lang="en-US" dirty="0" smtClean="0"/>
              <a:t> from the making alive with Christ}</a:t>
            </a:r>
          </a:p>
          <a:p>
            <a:pPr marL="223388" indent="-223388">
              <a:buFont typeface="+mj-lt"/>
              <a:buAutoNum type="arabicPeriod" startAt="4"/>
            </a:pPr>
            <a:r>
              <a:rPr lang="en-US" b="1" dirty="0" smtClean="0"/>
              <a:t>Col.3:1 –</a:t>
            </a:r>
            <a:r>
              <a:rPr lang="en-US" dirty="0" smtClean="0"/>
              <a:t> If then you were raised with (</a:t>
            </a:r>
            <a:r>
              <a:rPr lang="en-US" i="1" dirty="0" smtClean="0"/>
              <a:t>sunegeirō</a:t>
            </a:r>
            <a:r>
              <a:rPr lang="en-US" dirty="0" smtClean="0"/>
              <a:t>) the Christ, seek the things above where the Christ is sitting at the right hand of God.</a:t>
            </a:r>
          </a:p>
          <a:p>
            <a:r>
              <a:rPr lang="en-US" dirty="0" smtClean="0"/>
              <a:t>{various implications here}  {implied sitting with Him, because raised with Him and seeking Him where He is}</a:t>
            </a:r>
          </a:p>
          <a:p>
            <a:pPr marL="227632" indent="-227632" defTabSz="893552">
              <a:spcBef>
                <a:spcPct val="0"/>
              </a:spcBef>
              <a:buFont typeface="+mj-lt"/>
              <a:buAutoNum type="arabicPeriod" startAt="2"/>
              <a:defRPr/>
            </a:pPr>
            <a:endParaRPr lang="en-US" dirty="0" smtClean="0"/>
          </a:p>
          <a:p>
            <a:pPr marL="227632" indent="-227632">
              <a:spcBef>
                <a:spcPct val="0"/>
              </a:spcBef>
              <a:buFontTx/>
              <a:buAutoNum type="arabicPeriod" startAt="2"/>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defTabSz="893552">
              <a:spcBef>
                <a:spcPct val="0"/>
              </a:spcBef>
              <a:buFontTx/>
              <a:buAutoNum type="arabicPeriod"/>
              <a:defRPr/>
            </a:pPr>
            <a:r>
              <a:rPr lang="en-US" b="1" dirty="0" smtClean="0"/>
              <a:t>Rev.20:4-6 –</a:t>
            </a:r>
            <a:r>
              <a:rPr lang="en-US" dirty="0" smtClean="0"/>
              <a:t> …and they lived and reigned with (</a:t>
            </a:r>
            <a:r>
              <a:rPr lang="en-US" i="1" dirty="0" smtClean="0"/>
              <a:t>basileuō meta</a:t>
            </a:r>
            <a:r>
              <a:rPr lang="en-US" dirty="0" smtClean="0"/>
              <a:t>) the Christ a thousand years. </a:t>
            </a:r>
          </a:p>
          <a:p>
            <a:pPr marL="227632" indent="-227632" defTabSz="893552">
              <a:spcBef>
                <a:spcPct val="0"/>
              </a:spcBef>
              <a:buFontTx/>
              <a:buAutoNum type="arabicPeriod"/>
              <a:defRPr/>
            </a:pPr>
            <a:r>
              <a:rPr lang="en-US" b="1" dirty="0" smtClean="0"/>
              <a:t>2 Tim.2:12 – </a:t>
            </a:r>
            <a:r>
              <a:rPr lang="en-US" dirty="0" smtClean="0"/>
              <a:t>If we endure we will even reign with (</a:t>
            </a:r>
            <a:r>
              <a:rPr lang="en-US" i="1" dirty="0" smtClean="0"/>
              <a:t>sumbasileuō</a:t>
            </a:r>
            <a:r>
              <a:rPr lang="en-US" dirty="0" smtClean="0"/>
              <a:t>) </a:t>
            </a:r>
            <a:r>
              <a:rPr lang="en-US" i="1" dirty="0" smtClean="0"/>
              <a:t>Him</a:t>
            </a:r>
            <a:r>
              <a:rPr lang="en-US" dirty="0" smtClean="0"/>
              <a:t>. {cp. 1 Cor.4:8}</a:t>
            </a:r>
          </a:p>
          <a:p>
            <a:pPr marL="227632" indent="-227632" defTabSz="893552">
              <a:spcBef>
                <a:spcPct val="0"/>
              </a:spcBef>
              <a:buFontTx/>
              <a:buAutoNum type="arabicPeriod"/>
              <a:defRPr/>
            </a:pPr>
            <a:r>
              <a:rPr lang="en-US" b="1" dirty="0" smtClean="0"/>
              <a:t>Rom.8:16-17 – </a:t>
            </a:r>
            <a:r>
              <a:rPr lang="en-US" dirty="0" smtClean="0"/>
              <a:t>The Spirit witnesses with (</a:t>
            </a:r>
            <a:r>
              <a:rPr lang="en-US" i="1" dirty="0" smtClean="0"/>
              <a:t>summartureō</a:t>
            </a:r>
            <a:r>
              <a:rPr lang="en-US" dirty="0" smtClean="0"/>
              <a:t>) our spirit that we are children of God, and if children also heirs – indeed, heirs of God and joint-heirs (</a:t>
            </a:r>
            <a:r>
              <a:rPr lang="en-US" i="1" dirty="0" smtClean="0"/>
              <a:t>sugklēronomos</a:t>
            </a:r>
            <a:r>
              <a:rPr lang="en-US" dirty="0" smtClean="0"/>
              <a:t>) of Christ, if indeed we suffer with (</a:t>
            </a:r>
            <a:r>
              <a:rPr lang="en-US" i="1" dirty="0" smtClean="0"/>
              <a:t>sumpaschō</a:t>
            </a:r>
            <a:r>
              <a:rPr lang="en-US" dirty="0" smtClean="0"/>
              <a:t>) </a:t>
            </a:r>
            <a:r>
              <a:rPr lang="en-US" i="1" dirty="0" smtClean="0"/>
              <a:t>Him</a:t>
            </a:r>
            <a:r>
              <a:rPr lang="en-US" dirty="0" smtClean="0"/>
              <a:t>, so that also we might be glorified with (</a:t>
            </a:r>
            <a:r>
              <a:rPr lang="en-US" i="1" dirty="0" smtClean="0"/>
              <a:t>sundoxazō </a:t>
            </a:r>
            <a:r>
              <a:rPr lang="en-US" dirty="0" smtClean="0"/>
              <a:t>- hapax) </a:t>
            </a:r>
            <a:r>
              <a:rPr lang="en-US" i="1" dirty="0" smtClean="0"/>
              <a:t>Him</a:t>
            </a:r>
            <a:r>
              <a:rPr lang="en-US" dirty="0" smtClean="0"/>
              <a:t>.</a:t>
            </a:r>
          </a:p>
          <a:p>
            <a:pPr marL="227632" indent="-227632" defTabSz="893552">
              <a:spcBef>
                <a:spcPct val="0"/>
              </a:spcBef>
              <a:buFontTx/>
              <a:buAutoNum type="arabicPeriod"/>
              <a:defRPr/>
            </a:pPr>
            <a:r>
              <a:rPr lang="en-US" b="1" dirty="0" smtClean="0"/>
              <a:t>Phi.3:21 – </a:t>
            </a:r>
            <a:r>
              <a:rPr lang="en-US" dirty="0" smtClean="0"/>
              <a:t>Who will transform our body of humility, conformed (</a:t>
            </a:r>
            <a:r>
              <a:rPr lang="en-US" i="1" dirty="0" smtClean="0"/>
              <a:t>summorphos</a:t>
            </a:r>
            <a:r>
              <a:rPr lang="en-US" dirty="0" smtClean="0"/>
              <a:t>) to His body of glory…   {circumlocution}</a:t>
            </a:r>
          </a:p>
          <a:p>
            <a:pPr marL="227632" indent="-227632" defTabSz="893552">
              <a:spcBef>
                <a:spcPct val="0"/>
              </a:spcBef>
              <a:buFontTx/>
              <a:buAutoNum type="arabicPeriod"/>
              <a:defRPr/>
            </a:pPr>
            <a:r>
              <a:rPr lang="en-US" b="1" dirty="0" smtClean="0"/>
              <a:t>Col.3:4 – </a:t>
            </a:r>
            <a:r>
              <a:rPr lang="en-US" dirty="0" smtClean="0"/>
              <a:t>When Christ our life may be manifested, then also you with Him will be manifested in glory.</a:t>
            </a:r>
          </a:p>
          <a:p>
            <a:pPr marL="227632" indent="-227632">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“the age of this world” – </a:t>
            </a:r>
            <a:r>
              <a:rPr lang="en-US" b="0" i="1" dirty="0" smtClean="0"/>
              <a:t>hapax</a:t>
            </a:r>
            <a:r>
              <a:rPr lang="en-US" b="0" i="0" dirty="0" smtClean="0"/>
              <a:t>, but cp. the foll. (“this age”, et al.)</a:t>
            </a:r>
          </a:p>
          <a:p>
            <a:pPr marL="674408" lvl="1" indent="-227632" defTabSz="893552">
              <a:spcBef>
                <a:spcPct val="0"/>
              </a:spcBef>
              <a:buFont typeface="Arial" panose="020B0604020202020204" pitchFamily="34" charset="0"/>
              <a:buChar char="•"/>
              <a:defRPr/>
            </a:pPr>
            <a:r>
              <a:rPr lang="en-US" b="1" i="0" dirty="0" smtClean="0"/>
              <a:t>Eph.6:12 – </a:t>
            </a:r>
            <a:r>
              <a:rPr lang="en-US" b="0" i="0" dirty="0" smtClean="0"/>
              <a:t>has us wrestling</a:t>
            </a:r>
            <a:r>
              <a:rPr lang="en-US" b="0" i="0" baseline="0" dirty="0" smtClean="0"/>
              <a:t> against “the world-rulers of this darkness”</a:t>
            </a:r>
            <a:endParaRPr lang="en-US" b="0" i="0" dirty="0" smtClean="0"/>
          </a:p>
          <a:p>
            <a:pPr marL="674408" lvl="1" indent="-227632" defTabSz="893552">
              <a:spcBef>
                <a:spcPct val="0"/>
              </a:spcBef>
              <a:buFont typeface="Arial" panose="020B0604020202020204" pitchFamily="34" charset="0"/>
              <a:buChar char="•"/>
              <a:defRPr/>
            </a:pPr>
            <a:r>
              <a:rPr lang="en-US" b="1" i="0" dirty="0" smtClean="0"/>
              <a:t>1 Cor.1:20  </a:t>
            </a:r>
            <a:r>
              <a:rPr lang="en-US" b="0" i="0" dirty="0" smtClean="0"/>
              <a:t>“</a:t>
            </a:r>
            <a:r>
              <a:rPr lang="en-US" dirty="0" smtClean="0"/>
              <a:t>Where </a:t>
            </a:r>
            <a:r>
              <a:rPr lang="en-US" i="1" dirty="0" smtClean="0"/>
              <a:t>is </a:t>
            </a:r>
            <a:r>
              <a:rPr lang="en-US" dirty="0" smtClean="0"/>
              <a:t>the wise? Where </a:t>
            </a:r>
            <a:r>
              <a:rPr lang="en-US" i="1" dirty="0" smtClean="0"/>
              <a:t>is </a:t>
            </a:r>
            <a:r>
              <a:rPr lang="en-US" dirty="0" smtClean="0"/>
              <a:t>the scribe? Where </a:t>
            </a:r>
            <a:r>
              <a:rPr lang="en-US" i="1" dirty="0" smtClean="0"/>
              <a:t>is </a:t>
            </a:r>
            <a:r>
              <a:rPr lang="en-US" dirty="0" smtClean="0"/>
              <a:t>the disputer of </a:t>
            </a:r>
            <a:r>
              <a:rPr lang="en-US" u="sng" dirty="0" smtClean="0"/>
              <a:t>this age</a:t>
            </a:r>
            <a:r>
              <a:rPr lang="en-US" dirty="0" smtClean="0"/>
              <a:t>? Has not God made foolish the wisdom of </a:t>
            </a:r>
            <a:r>
              <a:rPr lang="en-US" u="sng" dirty="0" smtClean="0"/>
              <a:t>this world</a:t>
            </a:r>
            <a:r>
              <a:rPr lang="en-US" dirty="0" smtClean="0"/>
              <a:t>?”</a:t>
            </a:r>
          </a:p>
          <a:p>
            <a:pPr marL="674408" lvl="1" indent="-227632" defTabSz="893552">
              <a:spcBef>
                <a:spcPct val="0"/>
              </a:spcBef>
              <a:buFont typeface="Arial" panose="020B0604020202020204" pitchFamily="34" charset="0"/>
              <a:buChar char="•"/>
              <a:defRPr/>
            </a:pPr>
            <a:r>
              <a:rPr lang="en-US" dirty="0" smtClean="0"/>
              <a:t>“this world” found 10 times in John – notably, </a:t>
            </a:r>
            <a:r>
              <a:rPr lang="en-US" b="1" dirty="0" smtClean="0"/>
              <a:t>Joh.12:31; 14:30</a:t>
            </a:r>
            <a:r>
              <a:rPr lang="en-US" dirty="0" smtClean="0"/>
              <a:t> and </a:t>
            </a:r>
            <a:r>
              <a:rPr lang="en-US" b="1" dirty="0" smtClean="0"/>
              <a:t>16:11</a:t>
            </a:r>
            <a:r>
              <a:rPr lang="en-US" dirty="0" smtClean="0"/>
              <a:t> speak of “the ruler of </a:t>
            </a:r>
            <a:r>
              <a:rPr lang="en-US" u="sng" dirty="0" smtClean="0"/>
              <a:t>this world</a:t>
            </a:r>
            <a:r>
              <a:rPr lang="en-US" dirty="0" smtClean="0"/>
              <a:t>”</a:t>
            </a:r>
          </a:p>
          <a:p>
            <a:pPr marL="674408" lvl="1" indent="-227632" defTabSz="893552">
              <a:spcBef>
                <a:spcPct val="0"/>
              </a:spcBef>
              <a:buFont typeface="Arial" panose="020B0604020202020204" pitchFamily="34" charset="0"/>
              <a:buChar char="•"/>
              <a:defRPr/>
            </a:pPr>
            <a:r>
              <a:rPr lang="en-US" b="1" dirty="0" smtClean="0"/>
              <a:t>1 Cor.2:6 –</a:t>
            </a:r>
            <a:r>
              <a:rPr lang="en-US" dirty="0" smtClean="0"/>
              <a:t> says both “the wisdom of </a:t>
            </a:r>
            <a:r>
              <a:rPr lang="en-US" u="sng" dirty="0" smtClean="0"/>
              <a:t>this age</a:t>
            </a:r>
            <a:r>
              <a:rPr lang="en-US" dirty="0" smtClean="0"/>
              <a:t>” and “the rulers of </a:t>
            </a:r>
            <a:r>
              <a:rPr lang="en-US" u="sng" dirty="0" smtClean="0"/>
              <a:t>this age</a:t>
            </a:r>
            <a:r>
              <a:rPr lang="en-US" dirty="0" smtClean="0"/>
              <a:t>” are being nullified – cp. </a:t>
            </a:r>
            <a:r>
              <a:rPr lang="en-US" b="1" dirty="0" smtClean="0"/>
              <a:t>2:8</a:t>
            </a:r>
          </a:p>
          <a:p>
            <a:pPr marL="674408" lvl="1" indent="-227632" defTabSz="893552">
              <a:spcBef>
                <a:spcPct val="0"/>
              </a:spcBef>
              <a:buFont typeface="Arial" panose="020B0604020202020204" pitchFamily="34" charset="0"/>
              <a:buChar char="•"/>
              <a:defRPr/>
            </a:pPr>
            <a:r>
              <a:rPr lang="en-US" b="1" dirty="0" smtClean="0"/>
              <a:t>1 Cor.3:19 – </a:t>
            </a:r>
            <a:r>
              <a:rPr lang="en-US" dirty="0" smtClean="0"/>
              <a:t>declares “the wisdom of </a:t>
            </a:r>
            <a:r>
              <a:rPr lang="en-US" u="sng" dirty="0" smtClean="0"/>
              <a:t>this world</a:t>
            </a:r>
            <a:r>
              <a:rPr lang="en-US" dirty="0" smtClean="0"/>
              <a:t> foolishness with God”</a:t>
            </a:r>
          </a:p>
          <a:p>
            <a:pPr marL="227632" indent="-227632" defTabSz="893552">
              <a:spcBef>
                <a:spcPct val="0"/>
              </a:spcBef>
              <a:buFont typeface="+mj-lt"/>
              <a:buAutoNum type="arabicPeriod"/>
              <a:defRPr/>
            </a:pPr>
            <a:r>
              <a:rPr lang="en-US" b="1" dirty="0" smtClean="0"/>
              <a:t>This text – </a:t>
            </a:r>
            <a:r>
              <a:rPr lang="en-US" dirty="0" smtClean="0"/>
              <a:t>not only associates “the age” with “this world”, but equates them both with “the air” – as “there’s something in the air”, meaning something intangible yet effective</a:t>
            </a:r>
          </a:p>
          <a:p>
            <a:pPr marL="674408" lvl="1" indent="-227632" defTabSz="893552">
              <a:spcBef>
                <a:spcPct val="0"/>
              </a:spcBef>
              <a:buFont typeface="Arial" panose="020B0604020202020204" pitchFamily="34" charset="0"/>
              <a:buChar char="•"/>
              <a:defRPr/>
            </a:pPr>
            <a:r>
              <a:rPr lang="en-US" dirty="0" smtClean="0"/>
              <a:t>So this “ruler” (NOT the abstract “rule”) has “authority” over this intangible realm, by which he rules the air, guiding the age and the present world-order</a:t>
            </a:r>
          </a:p>
          <a:p>
            <a:pPr marL="674408" lvl="1" indent="-227632" defTabSz="893552">
              <a:spcBef>
                <a:spcPct val="0"/>
              </a:spcBef>
              <a:buFont typeface="Arial" panose="020B0604020202020204" pitchFamily="34" charset="0"/>
              <a:buChar char="•"/>
              <a:defRPr/>
            </a:pPr>
            <a:r>
              <a:rPr lang="en-US" b="1" dirty="0" smtClean="0"/>
              <a:t>2 Cor.4:4 – </a:t>
            </a:r>
            <a:r>
              <a:rPr lang="en-US" dirty="0" smtClean="0"/>
              <a:t>“the god of </a:t>
            </a:r>
            <a:r>
              <a:rPr lang="en-US" u="sng" dirty="0" smtClean="0"/>
              <a:t>this age</a:t>
            </a:r>
            <a:r>
              <a:rPr lang="en-US" dirty="0" smtClean="0"/>
              <a:t>” is another name for this ruler</a:t>
            </a:r>
          </a:p>
          <a:p>
            <a:pPr marL="674408" lvl="1" indent="-227632" defTabSz="893552">
              <a:spcBef>
                <a:spcPct val="0"/>
              </a:spcBef>
              <a:buFont typeface="Arial" panose="020B0604020202020204" pitchFamily="34" charset="0"/>
              <a:buChar char="•"/>
              <a:defRPr/>
            </a:pPr>
            <a:r>
              <a:rPr lang="en-US" b="1" dirty="0" smtClean="0"/>
              <a:t>Mat.9:34 – </a:t>
            </a:r>
            <a:r>
              <a:rPr lang="en-US" dirty="0" smtClean="0"/>
              <a:t>Pharisees accused Jesus: “He casts out the demons by </a:t>
            </a:r>
            <a:r>
              <a:rPr lang="en-US" u="sng" dirty="0" smtClean="0"/>
              <a:t>the ruler of the demons</a:t>
            </a:r>
            <a:r>
              <a:rPr lang="en-US" dirty="0" smtClean="0"/>
              <a:t>” – </a:t>
            </a:r>
            <a:r>
              <a:rPr lang="en-US" b="1" dirty="0" smtClean="0"/>
              <a:t>12:24</a:t>
            </a:r>
            <a:r>
              <a:rPr lang="en-US" dirty="0" smtClean="0"/>
              <a:t> “… by Beelzeboul, </a:t>
            </a:r>
            <a:r>
              <a:rPr lang="en-US" u="sng" dirty="0" smtClean="0"/>
              <a:t>ruler of the demons</a:t>
            </a:r>
            <a:r>
              <a:rPr lang="en-US" dirty="0" smtClean="0"/>
              <a:t>”</a:t>
            </a:r>
          </a:p>
          <a:p>
            <a:pPr marL="227632" indent="-227632" defTabSz="893552">
              <a:spcBef>
                <a:spcPct val="0"/>
              </a:spcBef>
              <a:buFont typeface="+mj-lt"/>
              <a:buAutoNum type="arabicPeriod"/>
              <a:defRPr/>
            </a:pPr>
            <a:r>
              <a:rPr lang="en-US" b="1" dirty="0" smtClean="0"/>
              <a:t>“Air” – </a:t>
            </a:r>
            <a:r>
              <a:rPr lang="en-US" dirty="0" smtClean="0"/>
              <a:t>7 Occs. in NT – e.g., Acts period church goes to meet the Lord “in the air” at His parousia </a:t>
            </a:r>
            <a:r>
              <a:rPr lang="en-US" b="1" dirty="0" smtClean="0"/>
              <a:t>1 Th.4:17</a:t>
            </a:r>
          </a:p>
          <a:p>
            <a:pPr marL="674408" lvl="1" indent="-227632">
              <a:spcBef>
                <a:spcPct val="0"/>
              </a:spcBef>
              <a:buFont typeface="Arial" panose="020B0604020202020204" pitchFamily="34" charset="0"/>
              <a:buChar char="•"/>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defTabSz="893552">
              <a:spcBef>
                <a:spcPct val="0"/>
              </a:spcBef>
              <a:buFontTx/>
              <a:buAutoNum type="arabicPeriod"/>
              <a:defRPr/>
            </a:pPr>
            <a:r>
              <a:rPr lang="en-US" b="1" dirty="0" smtClean="0">
                <a:solidFill>
                  <a:schemeClr val="bg1">
                    <a:lumMod val="50000"/>
                  </a:schemeClr>
                </a:solidFill>
              </a:rPr>
              <a:t>Phi.3:10</a:t>
            </a:r>
            <a:r>
              <a:rPr lang="en-US" b="1" dirty="0" smtClean="0"/>
              <a:t> – “</a:t>
            </a:r>
            <a:r>
              <a:rPr lang="en-US" dirty="0" smtClean="0"/>
              <a:t>fellowship (</a:t>
            </a:r>
            <a:r>
              <a:rPr lang="en-US" i="1" dirty="0" smtClean="0"/>
              <a:t>koinōnia</a:t>
            </a:r>
            <a:r>
              <a:rPr lang="en-US" dirty="0" smtClean="0"/>
              <a:t>) of His sufferings (</a:t>
            </a:r>
            <a:r>
              <a:rPr lang="en-US" i="1" dirty="0" smtClean="0"/>
              <a:t>pathēma</a:t>
            </a:r>
            <a:r>
              <a:rPr lang="en-US" dirty="0" smtClean="0"/>
              <a:t>)”   {circumlocution}</a:t>
            </a:r>
          </a:p>
          <a:p>
            <a:pPr marL="227632" indent="-227632">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defTabSz="893552">
              <a:spcBef>
                <a:spcPct val="0"/>
              </a:spcBef>
              <a:buFontTx/>
              <a:buAutoNum type="arabicPeriod"/>
              <a:defRPr/>
            </a:pPr>
            <a:r>
              <a:rPr lang="en-US" b="1" i="0" dirty="0" smtClean="0"/>
              <a:t>Conformed with - </a:t>
            </a:r>
            <a:r>
              <a:rPr lang="en-US" b="1" dirty="0" smtClean="0"/>
              <a:t>Rom.8:29 – </a:t>
            </a:r>
            <a:r>
              <a:rPr lang="en-US" dirty="0" smtClean="0"/>
              <a:t>Because those whom He foreknew, he also predestinated to be conformed (</a:t>
            </a:r>
            <a:r>
              <a:rPr lang="en-US" i="1" dirty="0" smtClean="0"/>
              <a:t>summorphos</a:t>
            </a:r>
            <a:r>
              <a:rPr lang="en-US" dirty="0" smtClean="0"/>
              <a:t>) </a:t>
            </a:r>
            <a:r>
              <a:rPr lang="en-US" dirty="0" smtClean="0"/>
              <a:t>with </a:t>
            </a:r>
            <a:r>
              <a:rPr lang="en-US" dirty="0" smtClean="0"/>
              <a:t>the image of His Son, for Him to be a firstborn among many brothers.</a:t>
            </a:r>
          </a:p>
          <a:p>
            <a:pPr marL="227632" indent="-227632" defTabSz="893552">
              <a:spcBef>
                <a:spcPct val="0"/>
              </a:spcBef>
              <a:buFontTx/>
              <a:buAutoNum type="arabicPeriod"/>
              <a:defRPr/>
            </a:pPr>
            <a:r>
              <a:rPr lang="en-US" b="1" i="0" dirty="0" smtClean="0"/>
              <a:t>Take hold with - </a:t>
            </a:r>
            <a:r>
              <a:rPr lang="en-US" b="1" dirty="0" smtClean="0"/>
              <a:t>Rom.8:26 – </a:t>
            </a:r>
            <a:r>
              <a:rPr lang="en-US" dirty="0" smtClean="0"/>
              <a:t>Likewise the Spirit also takes hold with (</a:t>
            </a:r>
            <a:r>
              <a:rPr lang="en-US" i="1" dirty="0" smtClean="0"/>
              <a:t>sunantilambanomai</a:t>
            </a:r>
            <a:r>
              <a:rPr lang="en-US" dirty="0" smtClean="0"/>
              <a:t>) our weakness, for we do not know what to pray as we ought…</a:t>
            </a:r>
          </a:p>
          <a:p>
            <a:pPr marL="227632" indent="-227632">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Rom.6:6-14 – </a:t>
            </a:r>
            <a:r>
              <a:rPr lang="en-US" b="0" i="0" dirty="0" smtClean="0"/>
              <a:t>existence of the “old man” implies a</a:t>
            </a:r>
            <a:r>
              <a:rPr lang="en-US" b="0" i="0" baseline="0" dirty="0" smtClean="0"/>
              <a:t> “new man”, as described in the remaining verses</a:t>
            </a:r>
          </a:p>
          <a:p>
            <a:pPr marL="227632" indent="-227632">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37</a:t>
            </a:fld>
            <a:endParaRPr lang="en-US"/>
          </a:p>
        </p:txBody>
      </p:sp>
    </p:spTree>
    <p:extLst>
      <p:ext uri="{BB962C8B-B14F-4D97-AF65-F5344CB8AC3E}">
        <p14:creationId xmlns="" xmlns:p14="http://schemas.microsoft.com/office/powerpoint/2010/main" val="181000371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2 Cor.5:17 – </a:t>
            </a:r>
            <a:r>
              <a:rPr lang="en-US" b="0" i="0" dirty="0" smtClean="0"/>
              <a:t>“So that if anyone </a:t>
            </a:r>
            <a:r>
              <a:rPr lang="en-US" b="0" i="1" dirty="0" smtClean="0"/>
              <a:t>is</a:t>
            </a:r>
            <a:r>
              <a:rPr lang="en-US" b="0" i="0" dirty="0" smtClean="0"/>
              <a:t> in Christ – a new creature – the old things passed away, behold,</a:t>
            </a:r>
            <a:r>
              <a:rPr lang="en-US" b="0" i="0" baseline="0" dirty="0" smtClean="0"/>
              <a:t> they have become </a:t>
            </a:r>
            <a:r>
              <a:rPr lang="en-US" b="1" i="0" baseline="0" dirty="0" smtClean="0"/>
              <a:t>new</a:t>
            </a:r>
            <a:r>
              <a:rPr lang="en-US" b="0" i="0" baseline="0" dirty="0" smtClean="0"/>
              <a:t> (</a:t>
            </a:r>
            <a:r>
              <a:rPr lang="en-US" b="0" i="1" baseline="0" dirty="0" smtClean="0"/>
              <a:t>kainos</a:t>
            </a:r>
            <a:r>
              <a:rPr lang="en-US" b="0" i="0" baseline="0" dirty="0" smtClean="0"/>
              <a:t>).”</a:t>
            </a:r>
            <a:endParaRPr lang="en-US" b="0" i="0" dirty="0" smtClean="0"/>
          </a:p>
          <a:p>
            <a:pPr marL="227632" indent="-227632">
              <a:spcBef>
                <a:spcPct val="0"/>
              </a:spcBef>
              <a:buFontTx/>
              <a:buAutoNum type="arabicPeriod"/>
            </a:pPr>
            <a:r>
              <a:rPr lang="en-US" b="1" i="0" dirty="0" smtClean="0"/>
              <a:t>Gal.6:15</a:t>
            </a:r>
            <a:r>
              <a:rPr lang="en-US" b="1" i="0" baseline="0" dirty="0" smtClean="0"/>
              <a:t> – </a:t>
            </a:r>
            <a:r>
              <a:rPr lang="en-US" b="0" i="0" baseline="0" dirty="0" smtClean="0"/>
              <a:t>“For in Christ Jesus neither circumcision nor uncircumcision is anything, but a </a:t>
            </a:r>
            <a:r>
              <a:rPr lang="en-US" b="1" i="0" baseline="0" dirty="0" smtClean="0"/>
              <a:t>new </a:t>
            </a:r>
            <a:r>
              <a:rPr lang="en-US" b="0" i="0" baseline="0" dirty="0" smtClean="0"/>
              <a:t>(</a:t>
            </a:r>
            <a:r>
              <a:rPr lang="en-US" b="0" i="1" baseline="0" dirty="0" smtClean="0"/>
              <a:t>kainos</a:t>
            </a:r>
            <a:r>
              <a:rPr lang="en-US" b="0" i="0" baseline="0" dirty="0" smtClean="0"/>
              <a:t>) </a:t>
            </a:r>
            <a:r>
              <a:rPr lang="en-US" b="1" i="0" baseline="0" dirty="0" smtClean="0"/>
              <a:t>creature</a:t>
            </a:r>
            <a:r>
              <a:rPr lang="en-US" b="0" i="0" baseline="0" dirty="0" smtClean="0"/>
              <a:t>.”</a:t>
            </a:r>
          </a:p>
          <a:p>
            <a:pPr marL="227632" indent="-227632">
              <a:spcBef>
                <a:spcPct val="0"/>
              </a:spcBef>
              <a:buFontTx/>
              <a:buAutoNum type="arabicPeriod"/>
            </a:pPr>
            <a:r>
              <a:rPr lang="en-US" b="1" i="0" baseline="0" dirty="0" smtClean="0"/>
              <a:t>1 Cor.5:7 – </a:t>
            </a:r>
            <a:r>
              <a:rPr lang="en-US" b="0" i="0" baseline="0" dirty="0" smtClean="0"/>
              <a:t>“</a:t>
            </a:r>
            <a:r>
              <a:rPr lang="en-US" b="1" i="0" baseline="0" dirty="0" smtClean="0"/>
              <a:t>new</a:t>
            </a:r>
            <a:r>
              <a:rPr lang="en-US" b="0" i="0" baseline="0" dirty="0" smtClean="0"/>
              <a:t> (</a:t>
            </a:r>
            <a:r>
              <a:rPr lang="en-US" b="0" i="1" baseline="0" dirty="0" smtClean="0"/>
              <a:t>neos</a:t>
            </a:r>
            <a:r>
              <a:rPr lang="en-US" b="0" i="0" baseline="0" dirty="0" smtClean="0"/>
              <a:t>) lump”</a:t>
            </a:r>
          </a:p>
          <a:p>
            <a:pPr marL="227632" indent="-227632">
              <a:spcBef>
                <a:spcPct val="0"/>
              </a:spcBef>
              <a:buFontTx/>
              <a:buAutoNum type="arabicPeriod"/>
            </a:pPr>
            <a:r>
              <a:rPr lang="en-US" b="1" i="0" baseline="0" dirty="0" smtClean="0"/>
              <a:t>Rom.7:22 – </a:t>
            </a:r>
            <a:r>
              <a:rPr lang="en-US" b="0" i="0" baseline="0" dirty="0" smtClean="0"/>
              <a:t>“For I delight in the law of God according to the </a:t>
            </a:r>
            <a:r>
              <a:rPr lang="en-US" b="1" i="0" baseline="0" dirty="0" smtClean="0"/>
              <a:t>inner</a:t>
            </a:r>
            <a:r>
              <a:rPr lang="en-US" b="0" i="0" baseline="0" dirty="0" smtClean="0"/>
              <a:t> (</a:t>
            </a:r>
            <a:r>
              <a:rPr lang="en-US" b="0" i="1" baseline="0" dirty="0" smtClean="0"/>
              <a:t>esō</a:t>
            </a:r>
            <a:r>
              <a:rPr lang="en-US" b="0" i="0" baseline="0" dirty="0" smtClean="0"/>
              <a:t>) man”</a:t>
            </a:r>
          </a:p>
          <a:p>
            <a:pPr marL="227632" indent="-227632">
              <a:spcBef>
                <a:spcPct val="0"/>
              </a:spcBef>
              <a:buFontTx/>
              <a:buAutoNum type="arabicPeriod"/>
            </a:pPr>
            <a:r>
              <a:rPr lang="en-US" b="1" i="0" baseline="0" dirty="0" smtClean="0"/>
              <a:t>2 Cor.4:16 – </a:t>
            </a:r>
            <a:r>
              <a:rPr lang="en-US" b="0" i="0" baseline="0" dirty="0" smtClean="0"/>
              <a:t>“Therefore, we tire not, but even if our outward man be destroyed, yet our </a:t>
            </a:r>
            <a:r>
              <a:rPr lang="en-US" b="1" i="0" baseline="0" dirty="0" smtClean="0"/>
              <a:t>inner</a:t>
            </a:r>
            <a:r>
              <a:rPr lang="en-US" b="0" i="0" baseline="0" dirty="0" smtClean="0"/>
              <a:t> (</a:t>
            </a:r>
            <a:r>
              <a:rPr lang="en-US" b="0" i="1" baseline="0" dirty="0" smtClean="0"/>
              <a:t>esō</a:t>
            </a:r>
            <a:r>
              <a:rPr lang="en-US" b="0" i="0" baseline="0" dirty="0" smtClean="0"/>
              <a:t>) is renewed day by day.” </a:t>
            </a:r>
          </a:p>
          <a:p>
            <a:pPr marL="227632" indent="-227632">
              <a:spcBef>
                <a:spcPct val="0"/>
              </a:spcBef>
              <a:buFontTx/>
              <a:buAutoNum type="arabicPeriod"/>
            </a:pPr>
            <a:r>
              <a:rPr lang="en-US" b="1" i="0" baseline="0" dirty="0" smtClean="0"/>
              <a:t>Eph.3:16 – </a:t>
            </a:r>
            <a:r>
              <a:rPr lang="en-US" b="0" i="0" baseline="0" dirty="0" smtClean="0"/>
              <a:t>“That He would grant you according to the riches of His glory, to be fortified with power through His Spirit in the </a:t>
            </a:r>
            <a:r>
              <a:rPr lang="en-US" b="1" i="0" baseline="0" dirty="0" smtClean="0"/>
              <a:t>inner</a:t>
            </a:r>
            <a:r>
              <a:rPr lang="en-US" b="0" i="0" baseline="0" dirty="0" smtClean="0"/>
              <a:t> (</a:t>
            </a:r>
            <a:r>
              <a:rPr lang="en-US" b="0" i="1" baseline="0" dirty="0" smtClean="0"/>
              <a:t>esō</a:t>
            </a:r>
            <a:r>
              <a:rPr lang="en-US" b="0" i="0" baseline="0" dirty="0" smtClean="0"/>
              <a:t>) man.”</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38</a:t>
            </a:fld>
            <a:endParaRPr lang="en-US"/>
          </a:p>
        </p:txBody>
      </p:sp>
    </p:spTree>
    <p:extLst>
      <p:ext uri="{BB962C8B-B14F-4D97-AF65-F5344CB8AC3E}">
        <p14:creationId xmlns="" xmlns:p14="http://schemas.microsoft.com/office/powerpoint/2010/main" val="221925083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Eph.2:10</a:t>
            </a:r>
            <a:r>
              <a:rPr lang="en-US" b="1" i="0" baseline="0" dirty="0" smtClean="0"/>
              <a:t> – </a:t>
            </a:r>
            <a:r>
              <a:rPr lang="en-US" b="0" i="0" baseline="0" dirty="0" smtClean="0"/>
              <a:t>“for we are His work, </a:t>
            </a:r>
            <a:r>
              <a:rPr lang="en-US" b="1" i="0" baseline="0" dirty="0" smtClean="0"/>
              <a:t>created</a:t>
            </a:r>
            <a:r>
              <a:rPr lang="en-US" b="0" i="0" baseline="0" dirty="0" smtClean="0"/>
              <a:t> in Christ Jesus for good works…”</a:t>
            </a:r>
          </a:p>
          <a:p>
            <a:pPr marL="227632" indent="-227632">
              <a:spcBef>
                <a:spcPct val="0"/>
              </a:spcBef>
              <a:buFontTx/>
              <a:buAutoNum type="arabicPeriod"/>
            </a:pPr>
            <a:r>
              <a:rPr lang="en-US" b="1" i="0" baseline="0" dirty="0" smtClean="0"/>
              <a:t>Eph.4:24 – </a:t>
            </a:r>
            <a:r>
              <a:rPr lang="en-US" b="0" i="0" baseline="0" dirty="0" smtClean="0"/>
              <a:t>“and to put on </a:t>
            </a:r>
            <a:r>
              <a:rPr lang="en-US" b="1" i="0" baseline="0" dirty="0" smtClean="0"/>
              <a:t>the new </a:t>
            </a:r>
            <a:r>
              <a:rPr lang="en-US" b="0" i="0" baseline="0" dirty="0" smtClean="0"/>
              <a:t>(</a:t>
            </a:r>
            <a:r>
              <a:rPr lang="en-US" b="0" i="1" baseline="0" dirty="0" smtClean="0"/>
              <a:t>kainos</a:t>
            </a:r>
            <a:r>
              <a:rPr lang="en-US" b="0" i="0" baseline="0" dirty="0" smtClean="0"/>
              <a:t>) </a:t>
            </a:r>
            <a:r>
              <a:rPr lang="en-US" b="1" i="0" baseline="0" dirty="0" smtClean="0"/>
              <a:t>man</a:t>
            </a:r>
            <a:r>
              <a:rPr lang="en-US" b="0" i="0" baseline="0" dirty="0" smtClean="0"/>
              <a:t>, which according to God </a:t>
            </a:r>
            <a:r>
              <a:rPr lang="en-US" b="1" i="0" baseline="0" dirty="0" smtClean="0"/>
              <a:t>is created </a:t>
            </a:r>
            <a:r>
              <a:rPr lang="en-US" b="0" i="0" baseline="0" dirty="0" smtClean="0"/>
              <a:t>(aorist) in righteousness and holiness of the truth”</a:t>
            </a:r>
          </a:p>
          <a:p>
            <a:pPr marL="227632" indent="-227632">
              <a:spcBef>
                <a:spcPct val="0"/>
              </a:spcBef>
              <a:buFontTx/>
              <a:buAutoNum type="arabicPeriod"/>
            </a:pPr>
            <a:r>
              <a:rPr lang="en-US" b="1" i="0" baseline="0" dirty="0" smtClean="0"/>
              <a:t>Col.3:9-10 – </a:t>
            </a:r>
            <a:r>
              <a:rPr lang="en-US" b="0" i="0" baseline="0" dirty="0" smtClean="0"/>
              <a:t>“Lie not to one another, putting off the old </a:t>
            </a:r>
            <a:r>
              <a:rPr lang="en-US" b="1" i="0" baseline="0" dirty="0" smtClean="0"/>
              <a:t>man</a:t>
            </a:r>
            <a:r>
              <a:rPr lang="en-US" b="0" i="0" baseline="0" dirty="0" smtClean="0"/>
              <a:t> with his practices, and putting on </a:t>
            </a:r>
            <a:r>
              <a:rPr lang="en-US" b="1" i="0" baseline="0" dirty="0" smtClean="0"/>
              <a:t>the </a:t>
            </a:r>
            <a:r>
              <a:rPr lang="en-US" b="0" i="0" baseline="0" dirty="0" smtClean="0"/>
              <a:t>(</a:t>
            </a:r>
            <a:r>
              <a:rPr lang="en-US" b="0" i="1" baseline="0" dirty="0" smtClean="0"/>
              <a:t>neos</a:t>
            </a:r>
            <a:r>
              <a:rPr lang="en-US" b="0" i="0" baseline="0" dirty="0" smtClean="0"/>
              <a:t>) </a:t>
            </a:r>
            <a:r>
              <a:rPr lang="en-US" b="1" i="0" baseline="0" dirty="0" smtClean="0"/>
              <a:t>new</a:t>
            </a:r>
            <a:r>
              <a:rPr lang="en-US" b="0" i="0" baseline="0" dirty="0" smtClean="0"/>
              <a:t>, which is being renewed toward recognition according to the image of the One </a:t>
            </a:r>
            <a:r>
              <a:rPr lang="en-US" b="1" i="0" baseline="0" dirty="0" smtClean="0"/>
              <a:t>having created</a:t>
            </a:r>
            <a:r>
              <a:rPr lang="en-US" b="0" i="0" baseline="0" dirty="0" smtClean="0"/>
              <a:t> (aorist) him.”</a:t>
            </a:r>
          </a:p>
          <a:p>
            <a:pPr marL="227632" indent="-227632" defTabSz="893552">
              <a:spcBef>
                <a:spcPct val="0"/>
              </a:spcBef>
              <a:buFontTx/>
              <a:buAutoNum type="arabicPeriod"/>
              <a:defRPr/>
            </a:pPr>
            <a:r>
              <a:rPr lang="en-US" b="1" i="0" baseline="0" dirty="0" smtClean="0"/>
              <a:t>Eph.2:15 – </a:t>
            </a:r>
            <a:r>
              <a:rPr lang="en-US" b="0" i="0" baseline="0" dirty="0" smtClean="0"/>
              <a:t>“having nullified by His flesh the hatred, the law of the commandments in rules, in order that He </a:t>
            </a:r>
            <a:r>
              <a:rPr lang="en-US" b="1" i="0" baseline="0" dirty="0" smtClean="0"/>
              <a:t>might create</a:t>
            </a:r>
            <a:r>
              <a:rPr lang="en-US" b="0" i="0" baseline="0" dirty="0" smtClean="0"/>
              <a:t> the two in Himself into </a:t>
            </a:r>
            <a:r>
              <a:rPr lang="en-US" b="1" i="0" baseline="0" dirty="0" smtClean="0"/>
              <a:t>one new </a:t>
            </a:r>
            <a:r>
              <a:rPr lang="en-US" b="0" i="0" baseline="0" dirty="0" smtClean="0"/>
              <a:t>(</a:t>
            </a:r>
            <a:r>
              <a:rPr lang="en-US" b="0" i="1" baseline="0" dirty="0" smtClean="0"/>
              <a:t>kainos</a:t>
            </a:r>
            <a:r>
              <a:rPr lang="en-US" b="0" i="0" baseline="0" dirty="0" smtClean="0"/>
              <a:t>) </a:t>
            </a:r>
            <a:r>
              <a:rPr lang="en-US" b="1" i="0" baseline="0" dirty="0" smtClean="0"/>
              <a:t>man </a:t>
            </a:r>
            <a:r>
              <a:rPr lang="en-US" b="0" i="0" baseline="0" dirty="0" smtClean="0"/>
              <a:t>(</a:t>
            </a:r>
            <a:r>
              <a:rPr lang="en-US" b="0" i="1" baseline="0" dirty="0" smtClean="0"/>
              <a:t>anthrōpos</a:t>
            </a:r>
            <a:r>
              <a:rPr lang="en-US" b="0" i="0" baseline="0" dirty="0" smtClean="0"/>
              <a:t>), making peace.”</a:t>
            </a:r>
            <a:endParaRPr lang="en-US" b="0" i="0" dirty="0" smtClean="0"/>
          </a:p>
          <a:p>
            <a:pPr marL="227632" indent="-227632">
              <a:spcBef>
                <a:spcPct val="0"/>
              </a:spcBef>
              <a:buFontTx/>
              <a:buAutoNum type="arabicPeriod"/>
            </a:pPr>
            <a:r>
              <a:rPr lang="en-US" b="1" i="0" dirty="0" smtClean="0"/>
              <a:t>Eph.3:9</a:t>
            </a:r>
            <a:r>
              <a:rPr lang="en-US" b="1" i="0" baseline="0" dirty="0" smtClean="0"/>
              <a:t> – </a:t>
            </a:r>
            <a:r>
              <a:rPr lang="en-US" b="0" i="0" baseline="0" dirty="0" smtClean="0"/>
              <a:t>“and to enlighten all what </a:t>
            </a:r>
            <a:r>
              <a:rPr lang="en-US" b="0" i="1" baseline="0" dirty="0" smtClean="0"/>
              <a:t>is</a:t>
            </a:r>
            <a:r>
              <a:rPr lang="en-US" b="0" i="0" baseline="0" dirty="0" smtClean="0"/>
              <a:t> the dispensation of the secret, which has been hidden from the ages in the God Who </a:t>
            </a:r>
            <a:r>
              <a:rPr lang="en-US" b="1" i="0" baseline="0" dirty="0" smtClean="0"/>
              <a:t>created</a:t>
            </a:r>
            <a:r>
              <a:rPr lang="en-US" b="0" i="0" baseline="0" dirty="0" smtClean="0"/>
              <a:t> all these things (</a:t>
            </a:r>
            <a:r>
              <a:rPr lang="en-US" b="0" i="1" baseline="0" dirty="0" smtClean="0"/>
              <a:t>ta panta</a:t>
            </a:r>
            <a:r>
              <a:rPr lang="en-US" b="0" i="0" baseline="0" dirty="0" smtClean="0"/>
              <a:t>)”</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39</a:t>
            </a:fld>
            <a:endParaRPr lang="en-US"/>
          </a:p>
        </p:txBody>
      </p:sp>
    </p:spTree>
    <p:extLst>
      <p:ext uri="{BB962C8B-B14F-4D97-AF65-F5344CB8AC3E}">
        <p14:creationId xmlns="" xmlns:p14="http://schemas.microsoft.com/office/powerpoint/2010/main" val="3501592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“of the spirit” – </a:t>
            </a:r>
            <a:r>
              <a:rPr lang="en-US" b="0" i="0" dirty="0" smtClean="0"/>
              <a:t>this genitive may modify either “age” or “ruler”</a:t>
            </a:r>
          </a:p>
          <a:p>
            <a:pPr marL="227632" indent="-227632">
              <a:spcBef>
                <a:spcPct val="0"/>
              </a:spcBef>
              <a:buFontTx/>
              <a:buAutoNum type="arabicPeriod"/>
            </a:pPr>
            <a:r>
              <a:rPr lang="en-US" b="1" i="0" dirty="0" smtClean="0"/>
              <a:t>Energeō – </a:t>
            </a:r>
            <a:r>
              <a:rPr lang="en-US" b="0" i="0" dirty="0" smtClean="0"/>
              <a:t>remember “power at work”</a:t>
            </a:r>
          </a:p>
          <a:p>
            <a:pPr marL="227632" indent="-227632">
              <a:spcBef>
                <a:spcPct val="0"/>
              </a:spcBef>
              <a:buFontTx/>
              <a:buAutoNum type="arabicPeriod"/>
            </a:pPr>
            <a:r>
              <a:rPr lang="en-US" b="1" i="0" dirty="0" smtClean="0"/>
              <a:t>“the sons of the disobedience” – </a:t>
            </a:r>
            <a:r>
              <a:rPr lang="en-US" b="0" i="0" dirty="0" smtClean="0"/>
              <a:t>does not seem strong enough; read Bullinger Lex. &amp; Conc. on </a:t>
            </a:r>
            <a:r>
              <a:rPr lang="en-US" b="0" i="1" dirty="0" smtClean="0"/>
              <a:t>apeitheia </a:t>
            </a:r>
            <a:r>
              <a:rPr lang="en-US" b="0" i="0" dirty="0" smtClean="0"/>
              <a:t>(p.827)</a:t>
            </a:r>
          </a:p>
          <a:p>
            <a:pPr marL="674408" lvl="1" indent="-227632">
              <a:spcBef>
                <a:spcPct val="0"/>
              </a:spcBef>
              <a:buFont typeface="Arial" panose="020B0604020202020204" pitchFamily="34" charset="0"/>
              <a:buChar char="•"/>
            </a:pPr>
            <a:r>
              <a:rPr lang="en-US" b="0" i="0" dirty="0" smtClean="0"/>
              <a:t>The double</a:t>
            </a:r>
            <a:r>
              <a:rPr lang="en-US" b="0" i="0" baseline="0" dirty="0" smtClean="0"/>
              <a:t> use of the article pinpoints a specific group of the rebellious – the only parallel phrase I could find was the Hebrew </a:t>
            </a:r>
            <a:r>
              <a:rPr lang="en-US" b="0" i="1" baseline="0" dirty="0" err="1" smtClean="0"/>
              <a:t>beney</a:t>
            </a:r>
            <a:r>
              <a:rPr lang="en-US" b="0" i="1" baseline="0" dirty="0" smtClean="0"/>
              <a:t> </a:t>
            </a:r>
            <a:r>
              <a:rPr lang="en-US" b="0" i="1" baseline="0" dirty="0" err="1" smtClean="0"/>
              <a:t>meriy</a:t>
            </a:r>
            <a:r>
              <a:rPr lang="en-US" b="0" i="0" baseline="0" dirty="0" smtClean="0"/>
              <a:t> (</a:t>
            </a:r>
            <a:r>
              <a:rPr lang="en-US" b="1" i="0" baseline="0" dirty="0" smtClean="0"/>
              <a:t>Num.17:10</a:t>
            </a:r>
            <a:r>
              <a:rPr lang="en-US" b="0" i="0" baseline="0" dirty="0" smtClean="0"/>
              <a:t>)</a:t>
            </a:r>
          </a:p>
          <a:p>
            <a:pPr marL="674408" lvl="1" indent="-227632">
              <a:spcBef>
                <a:spcPct val="0"/>
              </a:spcBef>
              <a:buFont typeface="Arial" panose="020B0604020202020204" pitchFamily="34" charset="0"/>
              <a:buChar char="•"/>
            </a:pPr>
            <a:r>
              <a:rPr lang="en-US" b="0" i="0" baseline="0" dirty="0" smtClean="0"/>
              <a:t>Elsewhere only </a:t>
            </a:r>
            <a:r>
              <a:rPr lang="en-US" b="1" i="0" baseline="0" dirty="0" smtClean="0"/>
              <a:t>Eph.5:6; Col.3:6</a:t>
            </a:r>
          </a:p>
          <a:p>
            <a:pPr marL="674408" lvl="1" indent="-227632">
              <a:spcBef>
                <a:spcPct val="0"/>
              </a:spcBef>
              <a:buFont typeface="Arial" panose="020B0604020202020204" pitchFamily="34" charset="0"/>
              <a:buChar char="•"/>
            </a:pPr>
            <a:r>
              <a:rPr lang="en-US" b="0" i="0" baseline="0" dirty="0" smtClean="0"/>
              <a:t>cp. </a:t>
            </a:r>
            <a:r>
              <a:rPr lang="en-US" b="1" i="0" baseline="0" dirty="0" smtClean="0"/>
              <a:t>Isa.30:9; Deu.21:18</a:t>
            </a:r>
          </a:p>
          <a:p>
            <a:pPr marL="227632" indent="-227632">
              <a:spcBef>
                <a:spcPct val="0"/>
              </a:spcBef>
              <a:buFont typeface="+mj-lt"/>
              <a:buAutoNum type="arabicPeriod"/>
            </a:pPr>
            <a:r>
              <a:rPr lang="en-US" b="1" i="0" baseline="0" dirty="0" smtClean="0"/>
              <a:t>Paul’s “we all” </a:t>
            </a:r>
            <a:r>
              <a:rPr lang="en-US" b="0" i="0" baseline="0" dirty="0" smtClean="0"/>
              <a:t>here seems to include the readers of his letter, which is addressed largely to the </a:t>
            </a:r>
            <a:r>
              <a:rPr lang="en-US" b="0" i="1" baseline="0" dirty="0" err="1" smtClean="0"/>
              <a:t>ethnē</a:t>
            </a:r>
            <a:r>
              <a:rPr lang="en-US" b="0" i="0" baseline="0" dirty="0" smtClean="0"/>
              <a:t>, so we should not boast ourselves as being better than the Jews, most of whom rebelled against the gospel.</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Lusts of the flesh – </a:t>
            </a:r>
            <a:r>
              <a:rPr lang="en-US" b="0" i="0" baseline="0" dirty="0" smtClean="0"/>
              <a:t>see </a:t>
            </a:r>
            <a:r>
              <a:rPr lang="en-US" b="1" i="0" baseline="0" dirty="0" smtClean="0"/>
              <a:t>Rom.13:14; Gal.5:16, 24; 1 Pet.4:2; 2 Pet.2:10, 18; 1 Jn 2:16</a:t>
            </a:r>
          </a:p>
          <a:p>
            <a:pPr marL="227632" indent="-227632">
              <a:spcBef>
                <a:spcPct val="0"/>
              </a:spcBef>
              <a:buFontTx/>
              <a:buAutoNum type="arabicPeriod"/>
            </a:pPr>
            <a:r>
              <a:rPr lang="en-US" b="1" i="1" baseline="0" dirty="0" smtClean="0"/>
              <a:t>epithumia</a:t>
            </a:r>
            <a:r>
              <a:rPr lang="en-US" b="1" i="0" baseline="0" dirty="0" smtClean="0"/>
              <a:t> – </a:t>
            </a:r>
            <a:r>
              <a:rPr lang="en-US" b="0" i="0" baseline="0" dirty="0" smtClean="0"/>
              <a:t>“strong desire”, not always bad – e.g., </a:t>
            </a:r>
            <a:r>
              <a:rPr lang="en-US" b="1" i="0" baseline="0" dirty="0" smtClean="0"/>
              <a:t>Luk.22:15</a:t>
            </a:r>
          </a:p>
          <a:p>
            <a:pPr marL="227632" indent="-227632">
              <a:spcBef>
                <a:spcPct val="0"/>
              </a:spcBef>
              <a:buFontTx/>
              <a:buAutoNum type="arabicPeriod"/>
            </a:pPr>
            <a:r>
              <a:rPr lang="en-US" b="1" i="0" baseline="0" dirty="0" smtClean="0"/>
              <a:t>“desires” – </a:t>
            </a:r>
            <a:r>
              <a:rPr lang="en-US" b="0" i="1" baseline="0" dirty="0" smtClean="0"/>
              <a:t>thelēma</a:t>
            </a:r>
            <a:r>
              <a:rPr lang="en-US" b="0" i="0" baseline="0" dirty="0" smtClean="0"/>
              <a:t>, same word translated “will” in many other places – e.g., </a:t>
            </a:r>
            <a:r>
              <a:rPr lang="en-US" b="1" i="0" baseline="0" dirty="0" smtClean="0"/>
              <a:t>Eph.1:11</a:t>
            </a:r>
            <a:r>
              <a:rPr lang="en-US" b="0" i="0" baseline="0" dirty="0" smtClean="0"/>
              <a:t> “being predestined according to the purpose of Him Who energizes all these according to the counsel of His </a:t>
            </a:r>
            <a:r>
              <a:rPr lang="en-US" b="1" i="0" baseline="0" dirty="0" smtClean="0"/>
              <a:t>will</a:t>
            </a:r>
            <a:r>
              <a:rPr lang="en-US" b="0" i="0" baseline="0" dirty="0" smtClean="0"/>
              <a:t>”</a:t>
            </a:r>
          </a:p>
          <a:p>
            <a:pPr marL="227632" indent="-227632">
              <a:spcBef>
                <a:spcPct val="0"/>
              </a:spcBef>
              <a:buFontTx/>
              <a:buAutoNum type="arabicPeriod"/>
            </a:pPr>
            <a:r>
              <a:rPr lang="en-US" b="1" i="0" baseline="0" dirty="0" smtClean="0"/>
              <a:t>“desires of the flesh” – </a:t>
            </a:r>
            <a:r>
              <a:rPr lang="en-US" b="0" i="0" baseline="0" dirty="0" smtClean="0"/>
              <a:t>see </a:t>
            </a:r>
            <a:r>
              <a:rPr lang="en-US" b="1" i="0" baseline="0" dirty="0" smtClean="0"/>
              <a:t>Joh.1:13; Gal.5:17</a:t>
            </a:r>
          </a:p>
          <a:p>
            <a:pPr marL="227632" indent="-227632">
              <a:spcBef>
                <a:spcPct val="0"/>
              </a:spcBef>
              <a:buFontTx/>
              <a:buAutoNum type="arabicPeriod"/>
            </a:pPr>
            <a:r>
              <a:rPr lang="en-US" b="1" i="0" baseline="0" dirty="0" smtClean="0"/>
              <a:t>“desires … of the mind” – </a:t>
            </a:r>
            <a:r>
              <a:rPr lang="en-US" b="0" i="1" baseline="0" dirty="0" smtClean="0"/>
              <a:t>hapax</a:t>
            </a:r>
            <a:endParaRPr lang="en-US" b="0" i="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“by nature” – </a:t>
            </a:r>
            <a:r>
              <a:rPr lang="en-US" b="0" i="0" dirty="0" smtClean="0"/>
              <a:t>not necessarily from birth – can mean “by habit”, “by inclination” – </a:t>
            </a:r>
            <a:r>
              <a:rPr lang="en-US" b="0" i="1" dirty="0" smtClean="0"/>
              <a:t>Thayer</a:t>
            </a:r>
            <a:r>
              <a:rPr lang="en-US" b="0" i="0" dirty="0" smtClean="0"/>
              <a:t>, p.660</a:t>
            </a:r>
          </a:p>
          <a:p>
            <a:pPr marL="674408" lvl="1" indent="-227632">
              <a:spcBef>
                <a:spcPct val="0"/>
              </a:spcBef>
              <a:buFont typeface="Arial" panose="020B0604020202020204" pitchFamily="34" charset="0"/>
              <a:buChar char="•"/>
            </a:pPr>
            <a:r>
              <a:rPr lang="en-US" b="0" i="0" dirty="0" smtClean="0"/>
              <a:t>e.g., </a:t>
            </a:r>
            <a:r>
              <a:rPr lang="en-US" b="1" i="0" dirty="0" smtClean="0"/>
              <a:t>Rom.2:14; Gal.2:15</a:t>
            </a:r>
          </a:p>
          <a:p>
            <a:pPr marL="674408" lvl="1" indent="-227632">
              <a:spcBef>
                <a:spcPct val="0"/>
              </a:spcBef>
              <a:buFont typeface="Arial" panose="020B0604020202020204" pitchFamily="34" charset="0"/>
              <a:buChar char="•"/>
            </a:pPr>
            <a:r>
              <a:rPr lang="en-US" b="0" i="0" dirty="0" smtClean="0"/>
              <a:t>but contrast </a:t>
            </a:r>
            <a:r>
              <a:rPr lang="en-US" b="1" i="0" dirty="0" smtClean="0"/>
              <a:t>Rom. 2:26-27</a:t>
            </a:r>
          </a:p>
          <a:p>
            <a:pPr marL="227632" indent="-227632">
              <a:spcBef>
                <a:spcPct val="0"/>
              </a:spcBef>
              <a:buFont typeface="+mj-lt"/>
              <a:buAutoNum type="arabicPeriod"/>
            </a:pPr>
            <a:r>
              <a:rPr lang="en-US" b="1" i="0" dirty="0" smtClean="0"/>
              <a:t>“children of wrath” – </a:t>
            </a:r>
            <a:r>
              <a:rPr lang="en-US" b="0" i="1" dirty="0" smtClean="0"/>
              <a:t>hapax</a:t>
            </a:r>
            <a:r>
              <a:rPr lang="en-US" b="0" i="0" dirty="0" smtClean="0"/>
              <a:t>, but cp. </a:t>
            </a:r>
            <a:r>
              <a:rPr lang="en-US" b="1" i="0" dirty="0" smtClean="0"/>
              <a:t>Eze.20:21</a:t>
            </a:r>
            <a:r>
              <a:rPr lang="en-US" b="0" i="0" dirty="0" smtClean="0"/>
              <a:t>, which has both </a:t>
            </a:r>
            <a:r>
              <a:rPr lang="en-US" b="0" i="1" dirty="0" smtClean="0"/>
              <a:t>teknon</a:t>
            </a:r>
            <a:r>
              <a:rPr lang="en-US" b="0" i="0" dirty="0" smtClean="0"/>
              <a:t>  and </a:t>
            </a:r>
            <a:r>
              <a:rPr lang="en-US" b="0" i="1" dirty="0" smtClean="0"/>
              <a:t>orgē</a:t>
            </a:r>
          </a:p>
          <a:p>
            <a:pPr marL="227632" indent="-227632">
              <a:spcBef>
                <a:spcPct val="0"/>
              </a:spcBef>
              <a:buFont typeface="+mj-lt"/>
              <a:buAutoNum type="arabicPeriod"/>
            </a:pPr>
            <a:r>
              <a:rPr lang="en-US" b="1" i="0" dirty="0" smtClean="0"/>
              <a:t>“also the others” – </a:t>
            </a:r>
            <a:r>
              <a:rPr lang="en-US" b="0" i="0" dirty="0" smtClean="0"/>
              <a:t>i.e., the other children of wrath, besides you and me (part of the “we” in the text)</a:t>
            </a:r>
          </a:p>
          <a:p>
            <a:pPr marL="674408" lvl="1" indent="-227632">
              <a:spcBef>
                <a:spcPct val="0"/>
              </a:spcBef>
            </a:pPr>
            <a:r>
              <a:rPr lang="en-US" b="0" i="0" dirty="0" smtClean="0"/>
              <a:t>.. “the rest” – used of unbelieving Israel in </a:t>
            </a:r>
            <a:r>
              <a:rPr lang="en-US" b="1" i="0" dirty="0" smtClean="0"/>
              <a:t>Rom.11:7</a:t>
            </a:r>
            <a:r>
              <a:rPr lang="en-US" b="0" i="0" dirty="0" smtClean="0"/>
              <a:t> – “and the rest were hardened”</a:t>
            </a:r>
          </a:p>
          <a:p>
            <a:pPr marL="674408" lvl="1" indent="-227632">
              <a:spcBef>
                <a:spcPct val="0"/>
              </a:spcBef>
            </a:pPr>
            <a:r>
              <a:rPr lang="en-US" b="0" i="0" dirty="0" smtClean="0"/>
              <a:t>		</a:t>
            </a:r>
            <a:r>
              <a:rPr lang="en-US" b="0" i="0" baseline="0" dirty="0" smtClean="0"/>
              <a:t>        - used of unbelievers in </a:t>
            </a:r>
            <a:r>
              <a:rPr lang="en-US" b="1" i="0" baseline="0" dirty="0" smtClean="0"/>
              <a:t>1 Th.5:1-6 </a:t>
            </a:r>
            <a:r>
              <a:rPr lang="en-US" b="0" i="0" baseline="0" dirty="0" smtClean="0"/>
              <a:t>– “let us not sleep as the rest” (who declare ‘Peace and safety!’)</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“rich”, “riches” – </a:t>
            </a:r>
            <a:r>
              <a:rPr lang="en-US" b="0" i="0" dirty="0" smtClean="0"/>
              <a:t>structure </a:t>
            </a:r>
            <a:r>
              <a:rPr lang="en-US" b="0" i="1" dirty="0" smtClean="0"/>
              <a:t>‘Riches’ in Eph.-Col.docx</a:t>
            </a:r>
          </a:p>
          <a:p>
            <a:pPr marL="227632" indent="-227632">
              <a:spcBef>
                <a:spcPct val="0"/>
              </a:spcBef>
              <a:buFontTx/>
              <a:buAutoNum type="arabicPeriod"/>
            </a:pPr>
            <a:r>
              <a:rPr lang="en-US" b="1" i="0" dirty="0" smtClean="0"/>
              <a:t>“great love” – </a:t>
            </a:r>
            <a:r>
              <a:rPr lang="en-US" b="0" i="1" dirty="0" smtClean="0"/>
              <a:t>hapax</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r>
              <a:rPr lang="en-US" b="1" i="0" dirty="0" smtClean="0"/>
              <a:t>3 divine acts out of God’s riches – </a:t>
            </a:r>
            <a:r>
              <a:rPr lang="en-US" b="0" i="0" dirty="0" smtClean="0"/>
              <a:t>“made us alive together” (</a:t>
            </a:r>
            <a:r>
              <a:rPr lang="en-US" b="0" i="1" dirty="0" smtClean="0"/>
              <a:t>suzōpoieō</a:t>
            </a:r>
            <a:r>
              <a:rPr lang="en-US" b="0" i="0" dirty="0" smtClean="0"/>
              <a:t>) – elsewhere only in the parallel </a:t>
            </a:r>
            <a:r>
              <a:rPr lang="en-US" b="1" i="0" dirty="0" smtClean="0"/>
              <a:t>Col.2:13</a:t>
            </a:r>
            <a:r>
              <a:rPr lang="en-US" b="0" i="0" dirty="0" smtClean="0"/>
              <a:t> “and you being dead by the faults and the uncircumcision of your flesh (metaphorical!)</a:t>
            </a:r>
            <a:r>
              <a:rPr lang="en-US" b="0" i="0" baseline="0" dirty="0" smtClean="0"/>
              <a:t> he made us alive together with Him, having pardoned all the faults”</a:t>
            </a:r>
          </a:p>
          <a:p>
            <a:pPr marL="674408" lvl="1" indent="-227632">
              <a:spcBef>
                <a:spcPct val="0"/>
              </a:spcBef>
              <a:buFont typeface="Arial" panose="020B0604020202020204" pitchFamily="34" charset="0"/>
              <a:buChar char="•"/>
            </a:pPr>
            <a:r>
              <a:rPr lang="en-US" b="0" i="0" baseline="0" dirty="0" smtClean="0"/>
              <a:t>“raised together” (</a:t>
            </a:r>
            <a:r>
              <a:rPr lang="en-US" b="0" i="1" baseline="0" dirty="0" smtClean="0"/>
              <a:t>sunegeir</a:t>
            </a:r>
            <a:r>
              <a:rPr lang="en-US" b="0" i="1" dirty="0" smtClean="0"/>
              <a:t>ō</a:t>
            </a:r>
            <a:r>
              <a:rPr lang="en-US" b="0" i="0" baseline="0" dirty="0" smtClean="0"/>
              <a:t>) – elsewhere in </a:t>
            </a:r>
            <a:r>
              <a:rPr lang="en-US" b="1" i="0" baseline="0" dirty="0" smtClean="0"/>
              <a:t>Col.2:12</a:t>
            </a:r>
            <a:r>
              <a:rPr lang="en-US" b="0" i="0" baseline="0" dirty="0" smtClean="0"/>
              <a:t> “buried with him in the baptism in which also you were raised together”; </a:t>
            </a:r>
            <a:r>
              <a:rPr lang="en-US" b="1" i="0" baseline="0" dirty="0" smtClean="0"/>
              <a:t>Col.3:1</a:t>
            </a:r>
            <a:r>
              <a:rPr lang="en-US" b="0" i="0" baseline="0" dirty="0" smtClean="0"/>
              <a:t> “If, therefore, you were raised with Christ, seek the things above where Christ is sitting at the right of God” – 2 LXX occs. (Exo.23:5; Isa.14:9 – “Hades … was raised up with you”)</a:t>
            </a:r>
          </a:p>
          <a:p>
            <a:pPr marL="674408" lvl="1" indent="-227632">
              <a:spcBef>
                <a:spcPct val="0"/>
              </a:spcBef>
              <a:buFont typeface="Arial" panose="020B0604020202020204" pitchFamily="34" charset="0"/>
              <a:buChar char="•"/>
            </a:pPr>
            <a:r>
              <a:rPr lang="en-US" b="0" i="0" baseline="0" dirty="0" smtClean="0"/>
              <a:t>“seated together” – NOT in Col., but obliquely in </a:t>
            </a:r>
            <a:r>
              <a:rPr lang="en-US" b="1" i="0" baseline="0" dirty="0" smtClean="0"/>
              <a:t>Col.3:1 – </a:t>
            </a:r>
            <a:r>
              <a:rPr lang="en-US" b="0" i="0" baseline="0" dirty="0" smtClean="0"/>
              <a:t>cp. </a:t>
            </a:r>
            <a:r>
              <a:rPr lang="en-US" b="1" i="0" baseline="0" dirty="0" smtClean="0"/>
              <a:t>Luk.22:55 </a:t>
            </a:r>
            <a:r>
              <a:rPr lang="en-US" b="0" i="0" baseline="0" dirty="0" smtClean="0"/>
              <a:t>– 4 LXX occs.</a:t>
            </a:r>
          </a:p>
          <a:p>
            <a:pPr marL="227632" indent="-227632">
              <a:spcBef>
                <a:spcPct val="0"/>
              </a:spcBef>
              <a:buFontTx/>
              <a:buAutoNum type="arabicPeriod"/>
            </a:pPr>
            <a:r>
              <a:rPr lang="en-US" b="1" i="0" baseline="0" dirty="0" smtClean="0"/>
              <a:t>“saved by grace” </a:t>
            </a:r>
            <a:r>
              <a:rPr lang="en-US" b="0" i="0" baseline="0" dirty="0" smtClean="0"/>
              <a:t>– unique to this text (x2)</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7632" indent="-227632">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B22F1D-B9D2-4334-B6D6-51EC9AB6B85C}" type="datetime1">
              <a:rPr lang="en-US" smtClean="0"/>
              <a:pPr/>
              <a:t>1/6/2019</a:t>
            </a:fld>
            <a:endParaRPr lang="en-US"/>
          </a:p>
        </p:txBody>
      </p:sp>
      <p:sp>
        <p:nvSpPr>
          <p:cNvPr id="5" name="Footer Placeholder 4"/>
          <p:cNvSpPr>
            <a:spLocks noGrp="1"/>
          </p:cNvSpPr>
          <p:nvPr>
            <p:ph type="ftr" sz="quarter" idx="11"/>
          </p:nvPr>
        </p:nvSpPr>
        <p:spPr/>
        <p:txBody>
          <a:bodyPr/>
          <a:lstStyle/>
          <a:p>
            <a:r>
              <a:rPr lang="en-US" smtClean="0"/>
              <a:t>Part 13, ver.9.4</a:t>
            </a:r>
            <a:endParaRPr lang="en-US"/>
          </a:p>
        </p:txBody>
      </p:sp>
      <p:sp>
        <p:nvSpPr>
          <p:cNvPr id="6" name="Slide Number Placeholder 5"/>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3061453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50B6BD-FCCE-41C2-A888-3454C4424580}" type="datetime1">
              <a:rPr lang="en-US" smtClean="0"/>
              <a:pPr/>
              <a:t>1/6/2019</a:t>
            </a:fld>
            <a:endParaRPr lang="en-US"/>
          </a:p>
        </p:txBody>
      </p:sp>
      <p:sp>
        <p:nvSpPr>
          <p:cNvPr id="5" name="Footer Placeholder 4"/>
          <p:cNvSpPr>
            <a:spLocks noGrp="1"/>
          </p:cNvSpPr>
          <p:nvPr>
            <p:ph type="ftr" sz="quarter" idx="11"/>
          </p:nvPr>
        </p:nvSpPr>
        <p:spPr/>
        <p:txBody>
          <a:bodyPr/>
          <a:lstStyle/>
          <a:p>
            <a:r>
              <a:rPr lang="en-US" smtClean="0"/>
              <a:t>Part 13, ver.9.4</a:t>
            </a:r>
            <a:endParaRPr lang="en-US"/>
          </a:p>
        </p:txBody>
      </p:sp>
      <p:sp>
        <p:nvSpPr>
          <p:cNvPr id="6" name="Slide Number Placeholder 5"/>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2557652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8C6E24-3BA7-43B8-855C-DC04A489968D}" type="datetime1">
              <a:rPr lang="en-US" smtClean="0"/>
              <a:pPr/>
              <a:t>1/6/2019</a:t>
            </a:fld>
            <a:endParaRPr lang="en-US"/>
          </a:p>
        </p:txBody>
      </p:sp>
      <p:sp>
        <p:nvSpPr>
          <p:cNvPr id="5" name="Footer Placeholder 4"/>
          <p:cNvSpPr>
            <a:spLocks noGrp="1"/>
          </p:cNvSpPr>
          <p:nvPr>
            <p:ph type="ftr" sz="quarter" idx="11"/>
          </p:nvPr>
        </p:nvSpPr>
        <p:spPr/>
        <p:txBody>
          <a:bodyPr/>
          <a:lstStyle/>
          <a:p>
            <a:r>
              <a:rPr lang="en-US" smtClean="0"/>
              <a:t>Part 13, ver.9.4</a:t>
            </a:r>
            <a:endParaRPr lang="en-US"/>
          </a:p>
        </p:txBody>
      </p:sp>
      <p:sp>
        <p:nvSpPr>
          <p:cNvPr id="6" name="Slide Number Placeholder 5"/>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421770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251CE4-BF6C-4723-B11B-8F6209A49AF2}" type="datetime1">
              <a:rPr lang="en-US" smtClean="0"/>
              <a:pPr/>
              <a:t>1/6/2019</a:t>
            </a:fld>
            <a:endParaRPr lang="en-US"/>
          </a:p>
        </p:txBody>
      </p:sp>
      <p:sp>
        <p:nvSpPr>
          <p:cNvPr id="5" name="Footer Placeholder 4"/>
          <p:cNvSpPr>
            <a:spLocks noGrp="1"/>
          </p:cNvSpPr>
          <p:nvPr>
            <p:ph type="ftr" sz="quarter" idx="11"/>
          </p:nvPr>
        </p:nvSpPr>
        <p:spPr/>
        <p:txBody>
          <a:bodyPr/>
          <a:lstStyle/>
          <a:p>
            <a:r>
              <a:rPr lang="en-US" smtClean="0"/>
              <a:t>Part 13, ver.9.4</a:t>
            </a:r>
            <a:endParaRPr lang="en-US"/>
          </a:p>
        </p:txBody>
      </p:sp>
      <p:sp>
        <p:nvSpPr>
          <p:cNvPr id="6" name="Slide Number Placeholder 5"/>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3877730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2506A0-C96E-4392-B330-0C56C12D17DB}" type="datetime1">
              <a:rPr lang="en-US" smtClean="0"/>
              <a:pPr/>
              <a:t>1/6/2019</a:t>
            </a:fld>
            <a:endParaRPr lang="en-US"/>
          </a:p>
        </p:txBody>
      </p:sp>
      <p:sp>
        <p:nvSpPr>
          <p:cNvPr id="5" name="Footer Placeholder 4"/>
          <p:cNvSpPr>
            <a:spLocks noGrp="1"/>
          </p:cNvSpPr>
          <p:nvPr>
            <p:ph type="ftr" sz="quarter" idx="11"/>
          </p:nvPr>
        </p:nvSpPr>
        <p:spPr/>
        <p:txBody>
          <a:bodyPr/>
          <a:lstStyle/>
          <a:p>
            <a:r>
              <a:rPr lang="en-US" smtClean="0"/>
              <a:t>Part 13, ver.9.4</a:t>
            </a:r>
            <a:endParaRPr lang="en-US"/>
          </a:p>
        </p:txBody>
      </p:sp>
      <p:sp>
        <p:nvSpPr>
          <p:cNvPr id="6" name="Slide Number Placeholder 5"/>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8166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1B8E82-8D6C-4C77-AE5B-03C29A7CCFC8}" type="datetime1">
              <a:rPr lang="en-US" smtClean="0"/>
              <a:pPr/>
              <a:t>1/6/2019</a:t>
            </a:fld>
            <a:endParaRPr lang="en-US"/>
          </a:p>
        </p:txBody>
      </p:sp>
      <p:sp>
        <p:nvSpPr>
          <p:cNvPr id="6" name="Footer Placeholder 5"/>
          <p:cNvSpPr>
            <a:spLocks noGrp="1"/>
          </p:cNvSpPr>
          <p:nvPr>
            <p:ph type="ftr" sz="quarter" idx="11"/>
          </p:nvPr>
        </p:nvSpPr>
        <p:spPr/>
        <p:txBody>
          <a:bodyPr/>
          <a:lstStyle/>
          <a:p>
            <a:r>
              <a:rPr lang="en-US" smtClean="0"/>
              <a:t>Part 13, ver.9.4</a:t>
            </a:r>
            <a:endParaRPr lang="en-US"/>
          </a:p>
        </p:txBody>
      </p:sp>
      <p:sp>
        <p:nvSpPr>
          <p:cNvPr id="7" name="Slide Number Placeholder 6"/>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2917005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EF613D-5620-4CDA-9EEA-CB939FE86450}" type="datetime1">
              <a:rPr lang="en-US" smtClean="0"/>
              <a:pPr/>
              <a:t>1/6/2019</a:t>
            </a:fld>
            <a:endParaRPr lang="en-US"/>
          </a:p>
        </p:txBody>
      </p:sp>
      <p:sp>
        <p:nvSpPr>
          <p:cNvPr id="8" name="Footer Placeholder 7"/>
          <p:cNvSpPr>
            <a:spLocks noGrp="1"/>
          </p:cNvSpPr>
          <p:nvPr>
            <p:ph type="ftr" sz="quarter" idx="11"/>
          </p:nvPr>
        </p:nvSpPr>
        <p:spPr/>
        <p:txBody>
          <a:bodyPr/>
          <a:lstStyle/>
          <a:p>
            <a:r>
              <a:rPr lang="en-US" smtClean="0"/>
              <a:t>Part 13, ver.9.4</a:t>
            </a:r>
            <a:endParaRPr lang="en-US"/>
          </a:p>
        </p:txBody>
      </p:sp>
      <p:sp>
        <p:nvSpPr>
          <p:cNvPr id="9" name="Slide Number Placeholder 8"/>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109339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5E3D8D-B6B0-42C8-B278-0F02140768A9}" type="datetime1">
              <a:rPr lang="en-US" smtClean="0"/>
              <a:pPr/>
              <a:t>1/6/2019</a:t>
            </a:fld>
            <a:endParaRPr lang="en-US"/>
          </a:p>
        </p:txBody>
      </p:sp>
      <p:sp>
        <p:nvSpPr>
          <p:cNvPr id="4" name="Footer Placeholder 3"/>
          <p:cNvSpPr>
            <a:spLocks noGrp="1"/>
          </p:cNvSpPr>
          <p:nvPr>
            <p:ph type="ftr" sz="quarter" idx="11"/>
          </p:nvPr>
        </p:nvSpPr>
        <p:spPr/>
        <p:txBody>
          <a:bodyPr/>
          <a:lstStyle/>
          <a:p>
            <a:r>
              <a:rPr lang="en-US" smtClean="0"/>
              <a:t>Part 13, ver.9.4</a:t>
            </a:r>
            <a:endParaRPr lang="en-US"/>
          </a:p>
        </p:txBody>
      </p:sp>
      <p:sp>
        <p:nvSpPr>
          <p:cNvPr id="5" name="Slide Number Placeholder 4"/>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552504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443992-1EB9-4566-A967-F7A89902873B}" type="datetime1">
              <a:rPr lang="en-US" smtClean="0"/>
              <a:pPr/>
              <a:t>1/6/2019</a:t>
            </a:fld>
            <a:endParaRPr lang="en-US"/>
          </a:p>
        </p:txBody>
      </p:sp>
      <p:sp>
        <p:nvSpPr>
          <p:cNvPr id="3" name="Footer Placeholder 2"/>
          <p:cNvSpPr>
            <a:spLocks noGrp="1"/>
          </p:cNvSpPr>
          <p:nvPr>
            <p:ph type="ftr" sz="quarter" idx="11"/>
          </p:nvPr>
        </p:nvSpPr>
        <p:spPr/>
        <p:txBody>
          <a:bodyPr/>
          <a:lstStyle/>
          <a:p>
            <a:r>
              <a:rPr lang="en-US" smtClean="0"/>
              <a:t>Part 13, ver.9.4</a:t>
            </a:r>
            <a:endParaRPr lang="en-US"/>
          </a:p>
        </p:txBody>
      </p:sp>
      <p:sp>
        <p:nvSpPr>
          <p:cNvPr id="4" name="Slide Number Placeholder 3"/>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1326648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CAAD9D-3726-4CD4-BF42-AFE361C6CB8C}" type="datetime1">
              <a:rPr lang="en-US" smtClean="0"/>
              <a:pPr/>
              <a:t>1/6/2019</a:t>
            </a:fld>
            <a:endParaRPr lang="en-US"/>
          </a:p>
        </p:txBody>
      </p:sp>
      <p:sp>
        <p:nvSpPr>
          <p:cNvPr id="6" name="Footer Placeholder 5"/>
          <p:cNvSpPr>
            <a:spLocks noGrp="1"/>
          </p:cNvSpPr>
          <p:nvPr>
            <p:ph type="ftr" sz="quarter" idx="11"/>
          </p:nvPr>
        </p:nvSpPr>
        <p:spPr/>
        <p:txBody>
          <a:bodyPr/>
          <a:lstStyle/>
          <a:p>
            <a:r>
              <a:rPr lang="en-US" smtClean="0"/>
              <a:t>Part 13, ver.9.4</a:t>
            </a:r>
            <a:endParaRPr lang="en-US"/>
          </a:p>
        </p:txBody>
      </p:sp>
      <p:sp>
        <p:nvSpPr>
          <p:cNvPr id="7" name="Slide Number Placeholder 6"/>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1696537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4580D7-6281-4BCE-A61C-943332D8CA4A}" type="datetime1">
              <a:rPr lang="en-US" smtClean="0"/>
              <a:pPr/>
              <a:t>1/6/2019</a:t>
            </a:fld>
            <a:endParaRPr lang="en-US"/>
          </a:p>
        </p:txBody>
      </p:sp>
      <p:sp>
        <p:nvSpPr>
          <p:cNvPr id="6" name="Footer Placeholder 5"/>
          <p:cNvSpPr>
            <a:spLocks noGrp="1"/>
          </p:cNvSpPr>
          <p:nvPr>
            <p:ph type="ftr" sz="quarter" idx="11"/>
          </p:nvPr>
        </p:nvSpPr>
        <p:spPr/>
        <p:txBody>
          <a:bodyPr/>
          <a:lstStyle/>
          <a:p>
            <a:r>
              <a:rPr lang="en-US" smtClean="0"/>
              <a:t>Part 13, ver.9.4</a:t>
            </a:r>
            <a:endParaRPr lang="en-US"/>
          </a:p>
        </p:txBody>
      </p:sp>
      <p:sp>
        <p:nvSpPr>
          <p:cNvPr id="7" name="Slide Number Placeholder 6"/>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2544437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657C05-D4A5-4EA2-88DB-F0001BEF735A}" type="datetime1">
              <a:rPr lang="en-US" smtClean="0"/>
              <a:pPr/>
              <a:t>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Part 13, ver.9.4</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3403517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143000"/>
            <a:ext cx="8763000" cy="5334000"/>
          </a:xfrm>
        </p:spPr>
        <p:txBody>
          <a:bodyPr>
            <a:normAutofit/>
          </a:bodyPr>
          <a:lstStyle/>
          <a:p>
            <a:pPr algn="l">
              <a:lnSpc>
                <a:spcPct val="120000"/>
              </a:lnSpc>
              <a:spcBef>
                <a:spcPct val="0"/>
              </a:spcBef>
              <a:spcAft>
                <a:spcPts val="1200"/>
              </a:spcAft>
            </a:pPr>
            <a:r>
              <a:rPr lang="en-US" sz="7700" b="1" dirty="0" smtClean="0">
                <a:solidFill>
                  <a:schemeClr val="tx1"/>
                </a:solidFill>
              </a:rPr>
              <a:t>Part 13:</a:t>
            </a:r>
          </a:p>
          <a:p>
            <a:pPr algn="l">
              <a:lnSpc>
                <a:spcPct val="120000"/>
              </a:lnSpc>
              <a:spcBef>
                <a:spcPct val="0"/>
              </a:spcBef>
              <a:spcAft>
                <a:spcPts val="1200"/>
              </a:spcAft>
            </a:pPr>
            <a:r>
              <a:rPr lang="en-US" sz="7700" b="1" dirty="0" smtClean="0">
                <a:solidFill>
                  <a:schemeClr val="tx1"/>
                </a:solidFill>
              </a:rPr>
              <a:t>Old Man vs.         							New Man</a:t>
            </a:r>
            <a:endParaRPr lang="en-US" sz="6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1351471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219200"/>
            <a:ext cx="8763000" cy="5257800"/>
          </a:xfrm>
        </p:spPr>
        <p:txBody>
          <a:bodyPr>
            <a:noAutofit/>
          </a:bodyPr>
          <a:lstStyle/>
          <a:p>
            <a:pPr algn="l">
              <a:spcBef>
                <a:spcPct val="0"/>
              </a:spcBef>
              <a:spcAft>
                <a:spcPts val="1200"/>
              </a:spcAft>
            </a:pPr>
            <a:r>
              <a:rPr lang="en-US" sz="7200" b="1" dirty="0" smtClean="0">
                <a:solidFill>
                  <a:schemeClr val="tx1"/>
                </a:solidFill>
              </a:rPr>
              <a:t>… might demonstrate in the ages which are coming the surpassing riches of His grace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2527828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219200"/>
            <a:ext cx="8763000" cy="5257800"/>
          </a:xfrm>
        </p:spPr>
        <p:txBody>
          <a:bodyPr>
            <a:noAutofit/>
          </a:bodyPr>
          <a:lstStyle/>
          <a:p>
            <a:pPr algn="l">
              <a:spcBef>
                <a:spcPct val="0"/>
              </a:spcBef>
              <a:spcAft>
                <a:spcPts val="1200"/>
              </a:spcAft>
            </a:pPr>
            <a:r>
              <a:rPr lang="en-US" sz="7200" b="1" dirty="0" smtClean="0">
                <a:solidFill>
                  <a:schemeClr val="tx1"/>
                </a:solidFill>
              </a:rPr>
              <a:t>… in kindness toward us by Christ Jesus, for by grace you are saved through faith, and this not from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2527828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219200"/>
            <a:ext cx="8763000" cy="5257800"/>
          </a:xfrm>
        </p:spPr>
        <p:txBody>
          <a:bodyPr>
            <a:noAutofit/>
          </a:bodyPr>
          <a:lstStyle/>
          <a:p>
            <a:pPr algn="l">
              <a:spcBef>
                <a:spcPct val="0"/>
              </a:spcBef>
              <a:spcAft>
                <a:spcPts val="1200"/>
              </a:spcAft>
            </a:pPr>
            <a:r>
              <a:rPr lang="en-US" sz="7200" b="1" dirty="0" smtClean="0">
                <a:solidFill>
                  <a:schemeClr val="tx1"/>
                </a:solidFill>
              </a:rPr>
              <a:t>… yourselves – the gift of God – not from works, lest any might boast, for we are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2527828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219200"/>
            <a:ext cx="8763000" cy="5257800"/>
          </a:xfrm>
        </p:spPr>
        <p:txBody>
          <a:bodyPr>
            <a:noAutofit/>
          </a:bodyPr>
          <a:lstStyle/>
          <a:p>
            <a:pPr algn="l">
              <a:spcBef>
                <a:spcPct val="0"/>
              </a:spcBef>
              <a:spcAft>
                <a:spcPts val="1200"/>
              </a:spcAft>
            </a:pPr>
            <a:r>
              <a:rPr lang="en-US" sz="7200" b="1" dirty="0" smtClean="0">
                <a:solidFill>
                  <a:schemeClr val="tx1"/>
                </a:solidFill>
              </a:rPr>
              <a:t>… His work, created by Christ Jesus for good works, which God before-prepared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13</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2527828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219200"/>
            <a:ext cx="8763000" cy="5257800"/>
          </a:xfrm>
        </p:spPr>
        <p:txBody>
          <a:bodyPr>
            <a:noAutofit/>
          </a:bodyPr>
          <a:lstStyle/>
          <a:p>
            <a:pPr algn="l">
              <a:spcBef>
                <a:spcPct val="0"/>
              </a:spcBef>
              <a:spcAft>
                <a:spcPts val="1200"/>
              </a:spcAft>
            </a:pPr>
            <a:r>
              <a:rPr lang="en-US" sz="7200" b="1" dirty="0" smtClean="0">
                <a:solidFill>
                  <a:schemeClr val="tx1"/>
                </a:solidFill>
              </a:rPr>
              <a:t>… so that we might walk by them.”</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14</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2527828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219200"/>
            <a:ext cx="8991600" cy="5257800"/>
          </a:xfrm>
        </p:spPr>
        <p:txBody>
          <a:bodyPr>
            <a:noAutofit/>
          </a:bodyPr>
          <a:lstStyle/>
          <a:p>
            <a:pPr algn="l">
              <a:spcBef>
                <a:spcPct val="0"/>
              </a:spcBef>
              <a:spcAft>
                <a:spcPts val="1200"/>
              </a:spcAft>
            </a:pPr>
            <a:r>
              <a:rPr lang="en-US" sz="6000" b="1" dirty="0" smtClean="0">
                <a:solidFill>
                  <a:schemeClr val="tx1"/>
                </a:solidFill>
              </a:rPr>
              <a:t>Various texts on ‘New Man’</a:t>
            </a:r>
          </a:p>
          <a:p>
            <a:pPr indent="395288" algn="l">
              <a:spcBef>
                <a:spcPct val="0"/>
              </a:spcBef>
              <a:spcAft>
                <a:spcPts val="1200"/>
              </a:spcAft>
              <a:buFont typeface="Arial" pitchFamily="34" charset="0"/>
              <a:buChar char="•"/>
            </a:pPr>
            <a:r>
              <a:rPr lang="en-US" sz="6000" b="1" dirty="0" smtClean="0">
                <a:solidFill>
                  <a:schemeClr val="tx1"/>
                </a:solidFill>
              </a:rPr>
              <a:t>Eph.4:17-5:21</a:t>
            </a:r>
          </a:p>
          <a:p>
            <a:pPr indent="395288" algn="l">
              <a:spcBef>
                <a:spcPct val="0"/>
              </a:spcBef>
              <a:spcAft>
                <a:spcPts val="1200"/>
              </a:spcAft>
              <a:buFont typeface="Arial" pitchFamily="34" charset="0"/>
              <a:buChar char="•"/>
            </a:pPr>
            <a:r>
              <a:rPr lang="en-US" sz="6000" b="1" dirty="0" smtClean="0">
                <a:solidFill>
                  <a:schemeClr val="tx1"/>
                </a:solidFill>
              </a:rPr>
              <a:t>Col.3:5-17</a:t>
            </a:r>
          </a:p>
          <a:p>
            <a:pPr indent="395288" algn="l">
              <a:spcBef>
                <a:spcPct val="0"/>
              </a:spcBef>
              <a:spcAft>
                <a:spcPts val="1200"/>
              </a:spcAft>
              <a:buFont typeface="Arial" pitchFamily="34" charset="0"/>
              <a:buChar char="•"/>
            </a:pPr>
            <a:r>
              <a:rPr lang="en-US" sz="6000" b="1" dirty="0" smtClean="0">
                <a:solidFill>
                  <a:schemeClr val="tx1"/>
                </a:solidFill>
              </a:rPr>
              <a:t>Eph.2:1-10; 3:16</a:t>
            </a:r>
          </a:p>
          <a:p>
            <a:pPr indent="395288" algn="l">
              <a:spcBef>
                <a:spcPct val="0"/>
              </a:spcBef>
              <a:spcAft>
                <a:spcPts val="1200"/>
              </a:spcAft>
              <a:buFont typeface="Arial" pitchFamily="34" charset="0"/>
              <a:buChar char="•"/>
            </a:pPr>
            <a:endParaRPr lang="en-US" sz="6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15</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2527828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219200"/>
            <a:ext cx="8991600" cy="5257800"/>
          </a:xfrm>
        </p:spPr>
        <p:txBody>
          <a:bodyPr>
            <a:noAutofit/>
          </a:bodyPr>
          <a:lstStyle/>
          <a:p>
            <a:pPr algn="l">
              <a:spcBef>
                <a:spcPct val="0"/>
              </a:spcBef>
              <a:spcAft>
                <a:spcPts val="1200"/>
              </a:spcAft>
            </a:pPr>
            <a:r>
              <a:rPr lang="en-US" sz="6000" b="1" dirty="0" smtClean="0">
                <a:solidFill>
                  <a:schemeClr val="tx1"/>
                </a:solidFill>
              </a:rPr>
              <a:t>Various texts on ‘New Man’</a:t>
            </a:r>
          </a:p>
          <a:p>
            <a:pPr indent="395288" algn="l">
              <a:spcBef>
                <a:spcPct val="0"/>
              </a:spcBef>
              <a:spcAft>
                <a:spcPts val="1200"/>
              </a:spcAft>
              <a:buFont typeface="Arial" pitchFamily="34" charset="0"/>
              <a:buChar char="•"/>
            </a:pPr>
            <a:r>
              <a:rPr lang="en-US" sz="6000" b="1" dirty="0" smtClean="0">
                <a:solidFill>
                  <a:schemeClr val="tx1"/>
                </a:solidFill>
              </a:rPr>
              <a:t>Rom.6:6-13; 7:5-6; 7:22-25</a:t>
            </a:r>
          </a:p>
          <a:p>
            <a:pPr indent="395288" algn="l">
              <a:spcBef>
                <a:spcPct val="0"/>
              </a:spcBef>
              <a:spcAft>
                <a:spcPts val="1200"/>
              </a:spcAft>
              <a:buFont typeface="Arial" pitchFamily="34" charset="0"/>
              <a:buChar char="•"/>
            </a:pPr>
            <a:r>
              <a:rPr lang="en-US" sz="6000" b="1" dirty="0" smtClean="0">
                <a:solidFill>
                  <a:schemeClr val="tx1"/>
                </a:solidFill>
              </a:rPr>
              <a:t>1 Cor.5:6-8</a:t>
            </a:r>
          </a:p>
          <a:p>
            <a:pPr indent="395288" algn="l">
              <a:spcBef>
                <a:spcPct val="0"/>
              </a:spcBef>
              <a:spcAft>
                <a:spcPts val="1200"/>
              </a:spcAft>
              <a:buFont typeface="Arial" pitchFamily="34" charset="0"/>
              <a:buChar char="•"/>
            </a:pPr>
            <a:r>
              <a:rPr lang="en-US" sz="6000" b="1" dirty="0" smtClean="0">
                <a:solidFill>
                  <a:schemeClr val="tx1"/>
                </a:solidFill>
              </a:rPr>
              <a:t>2 Cor.5:14-17</a:t>
            </a:r>
          </a:p>
          <a:p>
            <a:pPr indent="395288" algn="l">
              <a:spcBef>
                <a:spcPct val="0"/>
              </a:spcBef>
              <a:spcAft>
                <a:spcPts val="1200"/>
              </a:spcAft>
              <a:buFont typeface="Arial" pitchFamily="34" charset="0"/>
              <a:buChar char="•"/>
            </a:pPr>
            <a:endParaRPr lang="en-US" sz="6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16</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25278285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371600"/>
            <a:ext cx="8991600" cy="5105400"/>
          </a:xfrm>
        </p:spPr>
        <p:txBody>
          <a:bodyPr>
            <a:noAutofit/>
          </a:bodyPr>
          <a:lstStyle/>
          <a:p>
            <a:pPr algn="l">
              <a:spcBef>
                <a:spcPct val="0"/>
              </a:spcBef>
              <a:spcAft>
                <a:spcPts val="1200"/>
              </a:spcAft>
            </a:pPr>
            <a:r>
              <a:rPr lang="en-US" sz="8000" b="1" dirty="0" smtClean="0">
                <a:solidFill>
                  <a:schemeClr val="tx1"/>
                </a:solidFill>
              </a:rPr>
              <a:t>Believer’s identification in the work of Christ:</a:t>
            </a:r>
          </a:p>
          <a:p>
            <a:pPr indent="395288" algn="l">
              <a:spcBef>
                <a:spcPct val="0"/>
              </a:spcBef>
              <a:spcAft>
                <a:spcPts val="1200"/>
              </a:spcAft>
              <a:buFont typeface="Arial" pitchFamily="34" charset="0"/>
              <a:buChar char="•"/>
            </a:pPr>
            <a:endParaRPr lang="en-US" sz="6000" b="1" dirty="0" smtClean="0">
              <a:solidFill>
                <a:schemeClr val="tx1"/>
              </a:solidFill>
            </a:endParaRPr>
          </a:p>
          <a:p>
            <a:pPr indent="395288" algn="l">
              <a:spcBef>
                <a:spcPct val="0"/>
              </a:spcBef>
              <a:spcAft>
                <a:spcPts val="1200"/>
              </a:spcAft>
              <a:buFont typeface="Arial" pitchFamily="34" charset="0"/>
              <a:buChar char="•"/>
            </a:pPr>
            <a:endParaRPr lang="en-US" sz="6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17</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2527828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381000" y="1219200"/>
            <a:ext cx="8763000" cy="5257800"/>
          </a:xfrm>
        </p:spPr>
        <p:txBody>
          <a:bodyPr>
            <a:noAutofit/>
          </a:bodyPr>
          <a:lstStyle/>
          <a:p>
            <a:pPr algn="l">
              <a:spcBef>
                <a:spcPct val="0"/>
              </a:spcBef>
              <a:spcAft>
                <a:spcPts val="1200"/>
              </a:spcAft>
            </a:pPr>
            <a:r>
              <a:rPr lang="en-US" sz="6000" b="1" u="sng" dirty="0" smtClean="0">
                <a:solidFill>
                  <a:schemeClr val="tx1"/>
                </a:solidFill>
              </a:rPr>
              <a:t>Unity with Him in His</a:t>
            </a:r>
            <a:r>
              <a:rPr lang="en-US" sz="6000" b="1" dirty="0" smtClean="0">
                <a:solidFill>
                  <a:schemeClr val="tx1"/>
                </a:solidFill>
              </a:rPr>
              <a:t>:</a:t>
            </a:r>
          </a:p>
          <a:p>
            <a:pPr indent="395288" algn="l">
              <a:spcBef>
                <a:spcPct val="0"/>
              </a:spcBef>
              <a:spcAft>
                <a:spcPts val="1200"/>
              </a:spcAft>
              <a:buFont typeface="Arial" pitchFamily="34" charset="0"/>
              <a:buChar char="•"/>
            </a:pPr>
            <a:r>
              <a:rPr lang="en-US" sz="6000" b="1" dirty="0" smtClean="0">
                <a:solidFill>
                  <a:schemeClr val="tx1"/>
                </a:solidFill>
              </a:rPr>
              <a:t>crucifixion</a:t>
            </a:r>
          </a:p>
          <a:p>
            <a:pPr indent="395288" algn="l">
              <a:spcBef>
                <a:spcPct val="0"/>
              </a:spcBef>
              <a:spcAft>
                <a:spcPts val="1200"/>
              </a:spcAft>
              <a:buFont typeface="Arial" pitchFamily="34" charset="0"/>
              <a:buChar char="•"/>
            </a:pPr>
            <a:r>
              <a:rPr lang="en-US" sz="6000" b="1" dirty="0" smtClean="0">
                <a:solidFill>
                  <a:schemeClr val="tx1"/>
                </a:solidFill>
              </a:rPr>
              <a:t>sufferings</a:t>
            </a:r>
          </a:p>
          <a:p>
            <a:pPr indent="395288" algn="l">
              <a:spcBef>
                <a:spcPct val="0"/>
              </a:spcBef>
              <a:spcAft>
                <a:spcPts val="1200"/>
              </a:spcAft>
              <a:buFont typeface="Arial" pitchFamily="34" charset="0"/>
              <a:buChar char="•"/>
            </a:pPr>
            <a:r>
              <a:rPr lang="en-US" sz="6000" b="1" dirty="0" smtClean="0">
                <a:solidFill>
                  <a:schemeClr val="tx1"/>
                </a:solidFill>
              </a:rPr>
              <a:t>death</a:t>
            </a:r>
          </a:p>
          <a:p>
            <a:pPr indent="395288" algn="l">
              <a:spcBef>
                <a:spcPct val="0"/>
              </a:spcBef>
              <a:spcAft>
                <a:spcPts val="1200"/>
              </a:spcAft>
              <a:buFont typeface="Arial" pitchFamily="34" charset="0"/>
              <a:buChar char="•"/>
            </a:pPr>
            <a:endParaRPr lang="en-US" sz="6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18</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2696145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219200"/>
            <a:ext cx="8991600" cy="5257800"/>
          </a:xfrm>
        </p:spPr>
        <p:txBody>
          <a:bodyPr>
            <a:noAutofit/>
          </a:bodyPr>
          <a:lstStyle/>
          <a:p>
            <a:pPr algn="l">
              <a:spcBef>
                <a:spcPct val="0"/>
              </a:spcBef>
              <a:spcAft>
                <a:spcPts val="1200"/>
              </a:spcAft>
            </a:pPr>
            <a:r>
              <a:rPr lang="en-US" sz="6000" b="1" u="sng" dirty="0" smtClean="0">
                <a:solidFill>
                  <a:schemeClr val="tx1"/>
                </a:solidFill>
              </a:rPr>
              <a:t>Unity with Him in His</a:t>
            </a:r>
            <a:r>
              <a:rPr lang="en-US" sz="6000" b="1" dirty="0" smtClean="0">
                <a:solidFill>
                  <a:schemeClr val="tx1"/>
                </a:solidFill>
              </a:rPr>
              <a:t>:</a:t>
            </a:r>
          </a:p>
          <a:p>
            <a:pPr indent="395288" algn="l">
              <a:spcBef>
                <a:spcPct val="0"/>
              </a:spcBef>
              <a:spcAft>
                <a:spcPts val="1200"/>
              </a:spcAft>
              <a:buFont typeface="Arial" pitchFamily="34" charset="0"/>
              <a:buChar char="•"/>
            </a:pPr>
            <a:r>
              <a:rPr lang="en-US" sz="6000" b="1" dirty="0" smtClean="0">
                <a:solidFill>
                  <a:schemeClr val="tx1"/>
                </a:solidFill>
              </a:rPr>
              <a:t>burial</a:t>
            </a:r>
          </a:p>
          <a:p>
            <a:pPr indent="395288" algn="l">
              <a:spcBef>
                <a:spcPct val="0"/>
              </a:spcBef>
              <a:spcAft>
                <a:spcPts val="1200"/>
              </a:spcAft>
              <a:buFont typeface="Arial" pitchFamily="34" charset="0"/>
              <a:buChar char="•"/>
            </a:pPr>
            <a:r>
              <a:rPr lang="en-US" sz="6000" b="1" dirty="0">
                <a:solidFill>
                  <a:schemeClr val="tx1"/>
                </a:solidFill>
              </a:rPr>
              <a:t>being made alive</a:t>
            </a:r>
          </a:p>
          <a:p>
            <a:pPr indent="395288" algn="l">
              <a:spcBef>
                <a:spcPct val="0"/>
              </a:spcBef>
              <a:spcAft>
                <a:spcPts val="1200"/>
              </a:spcAft>
              <a:buFont typeface="Arial" pitchFamily="34" charset="0"/>
              <a:buChar char="•"/>
            </a:pPr>
            <a:r>
              <a:rPr lang="en-US" sz="6000" b="1" dirty="0">
                <a:solidFill>
                  <a:schemeClr val="tx1"/>
                </a:solidFill>
              </a:rPr>
              <a:t>resurrection</a:t>
            </a:r>
          </a:p>
          <a:p>
            <a:pPr indent="395288" algn="l">
              <a:spcBef>
                <a:spcPct val="0"/>
              </a:spcBef>
              <a:spcAft>
                <a:spcPts val="1200"/>
              </a:spcAft>
              <a:buFont typeface="Arial" pitchFamily="34" charset="0"/>
              <a:buChar char="•"/>
            </a:pPr>
            <a:r>
              <a:rPr lang="en-US" sz="6000" b="1" dirty="0" smtClean="0">
                <a:solidFill>
                  <a:schemeClr val="tx1"/>
                </a:solidFill>
              </a:rPr>
              <a:t>living</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19</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398569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219200"/>
            <a:ext cx="8763000" cy="5410200"/>
          </a:xfrm>
        </p:spPr>
        <p:txBody>
          <a:bodyPr>
            <a:noAutofit/>
          </a:bodyPr>
          <a:lstStyle/>
          <a:p>
            <a:pPr algn="l">
              <a:spcBef>
                <a:spcPct val="0"/>
              </a:spcBef>
              <a:spcAft>
                <a:spcPts val="1200"/>
              </a:spcAft>
            </a:pPr>
            <a:r>
              <a:rPr lang="en-US" sz="7200" b="1" dirty="0" smtClean="0">
                <a:solidFill>
                  <a:schemeClr val="tx1"/>
                </a:solidFill>
              </a:rPr>
              <a:t>Eph.2:1-10 – “And you being dead to (by) the failings and the sins in which you once walked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31255810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219200"/>
            <a:ext cx="8991600" cy="5257800"/>
          </a:xfrm>
        </p:spPr>
        <p:txBody>
          <a:bodyPr>
            <a:noAutofit/>
          </a:bodyPr>
          <a:lstStyle/>
          <a:p>
            <a:pPr algn="l">
              <a:spcBef>
                <a:spcPct val="0"/>
              </a:spcBef>
              <a:spcAft>
                <a:spcPts val="1200"/>
              </a:spcAft>
            </a:pPr>
            <a:r>
              <a:rPr lang="en-US" sz="6000" b="1" u="sng" dirty="0" smtClean="0">
                <a:solidFill>
                  <a:schemeClr val="tx1"/>
                </a:solidFill>
              </a:rPr>
              <a:t>Unity with Him in His</a:t>
            </a:r>
            <a:r>
              <a:rPr lang="en-US" sz="6000" b="1" dirty="0" smtClean="0">
                <a:solidFill>
                  <a:schemeClr val="tx1"/>
                </a:solidFill>
              </a:rPr>
              <a:t>:</a:t>
            </a:r>
          </a:p>
          <a:p>
            <a:pPr indent="395288" algn="l">
              <a:spcBef>
                <a:spcPct val="0"/>
              </a:spcBef>
              <a:spcAft>
                <a:spcPts val="1200"/>
              </a:spcAft>
              <a:buFont typeface="Arial" pitchFamily="34" charset="0"/>
              <a:buChar char="•"/>
            </a:pPr>
            <a:r>
              <a:rPr lang="en-US" sz="6000" b="1" dirty="0" smtClean="0">
                <a:solidFill>
                  <a:schemeClr val="tx1"/>
                </a:solidFill>
              </a:rPr>
              <a:t>sitting</a:t>
            </a:r>
          </a:p>
          <a:p>
            <a:pPr indent="395288" algn="l">
              <a:spcBef>
                <a:spcPct val="0"/>
              </a:spcBef>
              <a:spcAft>
                <a:spcPts val="1200"/>
              </a:spcAft>
              <a:buFont typeface="Arial" pitchFamily="34" charset="0"/>
              <a:buChar char="•"/>
            </a:pPr>
            <a:r>
              <a:rPr lang="en-US" sz="6000" b="1" dirty="0" smtClean="0">
                <a:solidFill>
                  <a:schemeClr val="tx1"/>
                </a:solidFill>
              </a:rPr>
              <a:t>reigning</a:t>
            </a:r>
          </a:p>
          <a:p>
            <a:pPr marL="395288" indent="-395288" algn="l">
              <a:spcBef>
                <a:spcPct val="0"/>
              </a:spcBef>
              <a:spcAft>
                <a:spcPts val="1200"/>
              </a:spcAft>
              <a:buFont typeface="Arial" panose="020B0604020202020204" pitchFamily="34" charset="0"/>
              <a:buChar char="•"/>
            </a:pPr>
            <a:r>
              <a:rPr lang="en-US" sz="6000" b="1" dirty="0">
                <a:solidFill>
                  <a:schemeClr val="tx1"/>
                </a:solidFill>
              </a:rPr>
              <a:t>glorification</a:t>
            </a:r>
          </a:p>
          <a:p>
            <a:pPr algn="l">
              <a:spcBef>
                <a:spcPct val="0"/>
              </a:spcBef>
              <a:spcAft>
                <a:spcPts val="1200"/>
              </a:spcAft>
            </a:pPr>
            <a:endParaRPr lang="en-US" sz="6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20</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3419467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447800"/>
            <a:ext cx="8991600" cy="5029200"/>
          </a:xfrm>
        </p:spPr>
        <p:txBody>
          <a:bodyPr>
            <a:noAutofit/>
          </a:bodyPr>
          <a:lstStyle/>
          <a:p>
            <a:pPr algn="l">
              <a:spcBef>
                <a:spcPct val="0"/>
              </a:spcBef>
              <a:spcAft>
                <a:spcPts val="1200"/>
              </a:spcAft>
            </a:pPr>
            <a:r>
              <a:rPr lang="en-US" sz="6000" b="1" u="sng" dirty="0" smtClean="0">
                <a:solidFill>
                  <a:schemeClr val="tx1"/>
                </a:solidFill>
              </a:rPr>
              <a:t>These identifications vary as to</a:t>
            </a:r>
            <a:r>
              <a:rPr lang="en-US" sz="6000" b="1" dirty="0" smtClean="0">
                <a:solidFill>
                  <a:schemeClr val="tx1"/>
                </a:solidFill>
              </a:rPr>
              <a:t>:</a:t>
            </a:r>
          </a:p>
          <a:p>
            <a:pPr marL="914400" indent="-914400" algn="l">
              <a:spcBef>
                <a:spcPct val="0"/>
              </a:spcBef>
              <a:spcAft>
                <a:spcPts val="1200"/>
              </a:spcAft>
              <a:buFont typeface="+mj-lt"/>
              <a:buAutoNum type="alphaLcParenR"/>
            </a:pPr>
            <a:r>
              <a:rPr lang="en-US" sz="6000" b="1" dirty="0" smtClean="0">
                <a:solidFill>
                  <a:schemeClr val="tx1"/>
                </a:solidFill>
              </a:rPr>
              <a:t>closeness of identity in Christ, or with Christ</a:t>
            </a:r>
          </a:p>
          <a:p>
            <a:pPr marL="914400" indent="-914400" algn="l">
              <a:spcBef>
                <a:spcPct val="0"/>
              </a:spcBef>
              <a:spcAft>
                <a:spcPts val="1200"/>
              </a:spcAft>
              <a:buFont typeface="+mj-lt"/>
              <a:buAutoNum type="alphaLcParenR"/>
            </a:pPr>
            <a:r>
              <a:rPr lang="en-US" sz="6000" b="1" dirty="0" smtClean="0">
                <a:solidFill>
                  <a:schemeClr val="tx1"/>
                </a:solidFill>
              </a:rPr>
              <a:t>timing</a:t>
            </a:r>
          </a:p>
          <a:p>
            <a:pPr algn="l">
              <a:spcBef>
                <a:spcPct val="0"/>
              </a:spcBef>
              <a:spcAft>
                <a:spcPts val="1200"/>
              </a:spcAft>
            </a:pPr>
            <a:endParaRPr lang="en-US" sz="6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21</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35926178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990600"/>
            <a:ext cx="8991600" cy="5486400"/>
          </a:xfrm>
        </p:spPr>
        <p:txBody>
          <a:bodyPr>
            <a:noAutofit/>
          </a:bodyPr>
          <a:lstStyle/>
          <a:p>
            <a:pPr algn="l">
              <a:spcBef>
                <a:spcPct val="0"/>
              </a:spcBef>
              <a:spcAft>
                <a:spcPts val="1200"/>
              </a:spcAft>
            </a:pPr>
            <a:r>
              <a:rPr lang="en-US" sz="6000" b="1" u="sng" dirty="0" smtClean="0">
                <a:solidFill>
                  <a:schemeClr val="tx1"/>
                </a:solidFill>
              </a:rPr>
              <a:t>Closeness of identity</a:t>
            </a:r>
            <a:r>
              <a:rPr lang="en-US" sz="6000" b="1" dirty="0" smtClean="0">
                <a:solidFill>
                  <a:schemeClr val="tx1"/>
                </a:solidFill>
              </a:rPr>
              <a:t>:</a:t>
            </a:r>
          </a:p>
          <a:p>
            <a:pPr marL="682625" indent="-682625" algn="l">
              <a:spcBef>
                <a:spcPct val="0"/>
              </a:spcBef>
              <a:spcAft>
                <a:spcPts val="1200"/>
              </a:spcAft>
              <a:buFont typeface="+mj-lt"/>
              <a:buAutoNum type="arabicPeriod"/>
            </a:pPr>
            <a:r>
              <a:rPr lang="en-US" sz="6000" b="1" dirty="0" smtClean="0">
                <a:solidFill>
                  <a:schemeClr val="tx1"/>
                </a:solidFill>
              </a:rPr>
              <a:t>preposition </a:t>
            </a:r>
            <a:r>
              <a:rPr lang="en-US" sz="6000" b="1" i="1" dirty="0" smtClean="0">
                <a:solidFill>
                  <a:schemeClr val="tx1"/>
                </a:solidFill>
              </a:rPr>
              <a:t>sun</a:t>
            </a:r>
            <a:r>
              <a:rPr lang="en-US" sz="6000" b="1" dirty="0" smtClean="0">
                <a:solidFill>
                  <a:schemeClr val="tx1"/>
                </a:solidFill>
              </a:rPr>
              <a:t> (“together with”) conveys the closest unity</a:t>
            </a:r>
          </a:p>
          <a:p>
            <a:pPr marL="682625" indent="-682625" algn="l">
              <a:spcBef>
                <a:spcPct val="0"/>
              </a:spcBef>
              <a:spcAft>
                <a:spcPts val="1200"/>
              </a:spcAft>
              <a:buFont typeface="+mj-lt"/>
              <a:buAutoNum type="arabicPeriod"/>
            </a:pPr>
            <a:r>
              <a:rPr lang="en-US" sz="6000" b="1" i="1" dirty="0" smtClean="0">
                <a:solidFill>
                  <a:schemeClr val="tx1"/>
                </a:solidFill>
              </a:rPr>
              <a:t>meta</a:t>
            </a:r>
            <a:r>
              <a:rPr lang="en-US" sz="6000" b="1" dirty="0" smtClean="0">
                <a:solidFill>
                  <a:schemeClr val="tx1"/>
                </a:solidFill>
              </a:rPr>
              <a:t> conveys “with” and a sense of “after/behind”</a:t>
            </a:r>
          </a:p>
          <a:p>
            <a:pPr algn="l">
              <a:spcBef>
                <a:spcPct val="0"/>
              </a:spcBef>
              <a:spcAft>
                <a:spcPts val="1200"/>
              </a:spcAft>
            </a:pPr>
            <a:endParaRPr lang="en-US" sz="6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22</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1262203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0" y="1219200"/>
            <a:ext cx="9144000" cy="5257800"/>
          </a:xfrm>
        </p:spPr>
        <p:txBody>
          <a:bodyPr>
            <a:noAutofit/>
          </a:bodyPr>
          <a:lstStyle/>
          <a:p>
            <a:pPr algn="l">
              <a:spcBef>
                <a:spcPct val="0"/>
              </a:spcBef>
              <a:spcAft>
                <a:spcPts val="1200"/>
              </a:spcAft>
            </a:pPr>
            <a:r>
              <a:rPr lang="en-US" sz="6000" b="1" u="sng" dirty="0" smtClean="0">
                <a:solidFill>
                  <a:schemeClr val="tx1"/>
                </a:solidFill>
              </a:rPr>
              <a:t>Closeness of identity</a:t>
            </a:r>
            <a:r>
              <a:rPr lang="en-US" sz="6000" b="1" dirty="0" smtClean="0">
                <a:solidFill>
                  <a:schemeClr val="tx1"/>
                </a:solidFill>
              </a:rPr>
              <a:t>:</a:t>
            </a:r>
          </a:p>
          <a:p>
            <a:pPr marL="682625" indent="-682625" algn="l">
              <a:spcBef>
                <a:spcPct val="0"/>
              </a:spcBef>
              <a:spcAft>
                <a:spcPts val="1200"/>
              </a:spcAft>
              <a:buFont typeface="+mj-lt"/>
              <a:buAutoNum type="arabicPeriod" startAt="3"/>
            </a:pPr>
            <a:r>
              <a:rPr lang="en-US" sz="6000" b="1" dirty="0" smtClean="0">
                <a:solidFill>
                  <a:schemeClr val="tx1"/>
                </a:solidFill>
              </a:rPr>
              <a:t>genitive case – “of Christ”</a:t>
            </a:r>
          </a:p>
          <a:p>
            <a:pPr marL="627063" indent="-627063" algn="l">
              <a:spcBef>
                <a:spcPct val="0"/>
              </a:spcBef>
              <a:spcAft>
                <a:spcPts val="1200"/>
              </a:spcAft>
              <a:buFont typeface="+mj-lt"/>
              <a:buAutoNum type="arabicPeriod" startAt="4"/>
            </a:pPr>
            <a:r>
              <a:rPr lang="en-US" sz="6000" b="1" dirty="0" smtClean="0">
                <a:solidFill>
                  <a:schemeClr val="tx1"/>
                </a:solidFill>
              </a:rPr>
              <a:t>sometimes identity with Christ  must be supplied </a:t>
            </a:r>
            <a:r>
              <a:rPr lang="en-US" sz="5400" b="1" dirty="0" smtClean="0">
                <a:solidFill>
                  <a:schemeClr val="tx1"/>
                </a:solidFill>
              </a:rPr>
              <a:t>by ellipsis or circumlocution</a:t>
            </a:r>
          </a:p>
          <a:p>
            <a:pPr algn="l">
              <a:spcBef>
                <a:spcPct val="0"/>
              </a:spcBef>
              <a:spcAft>
                <a:spcPts val="1200"/>
              </a:spcAft>
            </a:pPr>
            <a:endParaRPr lang="en-US" sz="6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23</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26189144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990600"/>
            <a:ext cx="8991600" cy="5486400"/>
          </a:xfrm>
        </p:spPr>
        <p:txBody>
          <a:bodyPr>
            <a:noAutofit/>
          </a:bodyPr>
          <a:lstStyle/>
          <a:p>
            <a:pPr algn="l">
              <a:spcBef>
                <a:spcPct val="0"/>
              </a:spcBef>
              <a:spcAft>
                <a:spcPts val="1200"/>
              </a:spcAft>
            </a:pPr>
            <a:r>
              <a:rPr lang="en-US" sz="6000" b="1" u="sng" dirty="0" smtClean="0">
                <a:solidFill>
                  <a:schemeClr val="tx1"/>
                </a:solidFill>
              </a:rPr>
              <a:t>Timing of identity</a:t>
            </a:r>
            <a:r>
              <a:rPr lang="en-US" sz="6000" b="1" dirty="0" smtClean="0">
                <a:solidFill>
                  <a:schemeClr val="tx1"/>
                </a:solidFill>
              </a:rPr>
              <a:t>:</a:t>
            </a:r>
          </a:p>
          <a:p>
            <a:pPr indent="395288" algn="l">
              <a:spcBef>
                <a:spcPct val="0"/>
              </a:spcBef>
              <a:spcAft>
                <a:spcPts val="1200"/>
              </a:spcAft>
              <a:buFont typeface="Arial" pitchFamily="34" charset="0"/>
              <a:buChar char="•"/>
            </a:pPr>
            <a:r>
              <a:rPr lang="en-US" sz="6000" b="1" dirty="0" smtClean="0">
                <a:solidFill>
                  <a:srgbClr val="FF0000"/>
                </a:solidFill>
              </a:rPr>
              <a:t>Past</a:t>
            </a:r>
            <a:r>
              <a:rPr lang="en-US" sz="6000" b="1" dirty="0" smtClean="0">
                <a:solidFill>
                  <a:schemeClr val="tx1"/>
                </a:solidFill>
              </a:rPr>
              <a:t> (already accomplished)</a:t>
            </a:r>
          </a:p>
          <a:p>
            <a:pPr indent="395288" algn="l">
              <a:spcBef>
                <a:spcPct val="0"/>
              </a:spcBef>
              <a:spcAft>
                <a:spcPts val="1200"/>
              </a:spcAft>
              <a:buFont typeface="Arial" pitchFamily="34" charset="0"/>
              <a:buChar char="•"/>
            </a:pPr>
            <a:r>
              <a:rPr lang="en-US" sz="6000" b="1" dirty="0" smtClean="0">
                <a:solidFill>
                  <a:schemeClr val="accent6">
                    <a:lumMod val="75000"/>
                  </a:schemeClr>
                </a:solidFill>
              </a:rPr>
              <a:t>Present</a:t>
            </a:r>
            <a:r>
              <a:rPr lang="en-US" sz="6000" b="1" dirty="0" smtClean="0">
                <a:solidFill>
                  <a:schemeClr val="tx1"/>
                </a:solidFill>
              </a:rPr>
              <a:t> (and ongoing)</a:t>
            </a:r>
          </a:p>
          <a:p>
            <a:pPr indent="395288" algn="l">
              <a:spcBef>
                <a:spcPct val="0"/>
              </a:spcBef>
              <a:spcAft>
                <a:spcPts val="1200"/>
              </a:spcAft>
              <a:buFont typeface="Arial" pitchFamily="34" charset="0"/>
              <a:buChar char="•"/>
            </a:pPr>
            <a:r>
              <a:rPr lang="en-US" sz="6000" b="1" dirty="0" smtClean="0">
                <a:solidFill>
                  <a:srgbClr val="0070C0"/>
                </a:solidFill>
              </a:rPr>
              <a:t>Future</a:t>
            </a:r>
            <a:r>
              <a:rPr lang="en-US" sz="6000" b="1" dirty="0" smtClean="0">
                <a:solidFill>
                  <a:schemeClr val="tx1"/>
                </a:solidFill>
              </a:rPr>
              <a:t> (not yet, but sure)</a:t>
            </a:r>
          </a:p>
          <a:p>
            <a:pPr algn="l">
              <a:spcBef>
                <a:spcPct val="0"/>
              </a:spcBef>
              <a:spcAft>
                <a:spcPts val="1200"/>
              </a:spcAft>
            </a:pPr>
            <a:endParaRPr lang="en-US" sz="6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24</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31485751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990600"/>
            <a:ext cx="8991600" cy="5486400"/>
          </a:xfrm>
        </p:spPr>
        <p:txBody>
          <a:bodyPr anchor="ctr">
            <a:noAutofit/>
          </a:bodyPr>
          <a:lstStyle/>
          <a:p>
            <a:pPr algn="l">
              <a:spcBef>
                <a:spcPct val="0"/>
              </a:spcBef>
              <a:spcAft>
                <a:spcPts val="1200"/>
              </a:spcAft>
            </a:pPr>
            <a:r>
              <a:rPr lang="en-US" sz="8000" b="1" dirty="0" smtClean="0">
                <a:solidFill>
                  <a:schemeClr val="tx1"/>
                </a:solidFill>
              </a:rPr>
              <a:t>The Texts:</a:t>
            </a:r>
          </a:p>
          <a:p>
            <a:pPr algn="l">
              <a:spcBef>
                <a:spcPct val="0"/>
              </a:spcBef>
              <a:spcAft>
                <a:spcPts val="1200"/>
              </a:spcAft>
            </a:pPr>
            <a:endParaRPr lang="en-US" sz="6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25</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5646099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304800" y="990600"/>
            <a:ext cx="8839200" cy="5638800"/>
          </a:xfrm>
        </p:spPr>
        <p:txBody>
          <a:bodyPr>
            <a:noAutofit/>
          </a:bodyPr>
          <a:lstStyle/>
          <a:p>
            <a:pPr algn="l">
              <a:spcBef>
                <a:spcPct val="0"/>
              </a:spcBef>
              <a:spcAft>
                <a:spcPts val="1200"/>
              </a:spcAft>
            </a:pPr>
            <a:r>
              <a:rPr lang="en-US" sz="6000" b="1" i="1" dirty="0" smtClean="0">
                <a:solidFill>
                  <a:schemeClr val="tx1"/>
                </a:solidFill>
              </a:rPr>
              <a:t>General unity: </a:t>
            </a:r>
            <a:r>
              <a:rPr lang="en-US" sz="6000" b="1" dirty="0" smtClean="0">
                <a:solidFill>
                  <a:srgbClr val="FF0000"/>
                </a:solidFill>
              </a:rPr>
              <a:t>Rom.</a:t>
            </a:r>
            <a:r>
              <a:rPr lang="en-US" sz="6000" b="1" dirty="0" smtClean="0">
                <a:solidFill>
                  <a:schemeClr val="accent6">
                    <a:lumMod val="75000"/>
                  </a:schemeClr>
                </a:solidFill>
              </a:rPr>
              <a:t>8:</a:t>
            </a:r>
            <a:r>
              <a:rPr lang="en-US" sz="6000" b="1" dirty="0" smtClean="0">
                <a:solidFill>
                  <a:srgbClr val="0070C0"/>
                </a:solidFill>
              </a:rPr>
              <a:t>29</a:t>
            </a:r>
          </a:p>
          <a:p>
            <a:pPr algn="l">
              <a:spcBef>
                <a:spcPct val="0"/>
              </a:spcBef>
              <a:spcAft>
                <a:spcPts val="1200"/>
              </a:spcAft>
            </a:pPr>
            <a:r>
              <a:rPr lang="en-US" sz="6000" b="1" i="1" dirty="0" smtClean="0">
                <a:solidFill>
                  <a:schemeClr val="tx1"/>
                </a:solidFill>
              </a:rPr>
              <a:t>Unity in crucifixion: </a:t>
            </a:r>
            <a:r>
              <a:rPr lang="en-US" sz="6000" b="1" dirty="0" smtClean="0">
                <a:solidFill>
                  <a:srgbClr val="FF0000"/>
                </a:solidFill>
              </a:rPr>
              <a:t>Rom.6:6; Gal.2:20</a:t>
            </a:r>
          </a:p>
          <a:p>
            <a:pPr algn="l">
              <a:spcBef>
                <a:spcPct val="0"/>
              </a:spcBef>
              <a:spcAft>
                <a:spcPts val="1200"/>
              </a:spcAft>
            </a:pPr>
            <a:r>
              <a:rPr lang="en-US" sz="6000" b="1" i="1" dirty="0" smtClean="0">
                <a:solidFill>
                  <a:schemeClr val="tx1"/>
                </a:solidFill>
              </a:rPr>
              <a:t>Unity in death: </a:t>
            </a:r>
            <a:r>
              <a:rPr lang="en-US" sz="6000" b="1" dirty="0" smtClean="0">
                <a:solidFill>
                  <a:srgbClr val="FF0000"/>
                </a:solidFill>
              </a:rPr>
              <a:t>Rom.6:5</a:t>
            </a:r>
            <a:r>
              <a:rPr lang="en-US" sz="6000" b="1" dirty="0" smtClean="0">
                <a:solidFill>
                  <a:schemeClr val="tx1"/>
                </a:solidFill>
              </a:rPr>
              <a:t>;</a:t>
            </a:r>
            <a:r>
              <a:rPr lang="en-US" sz="6000" b="1" dirty="0" smtClean="0">
                <a:solidFill>
                  <a:srgbClr val="FF0000"/>
                </a:solidFill>
              </a:rPr>
              <a:t> 6:8</a:t>
            </a:r>
            <a:r>
              <a:rPr lang="en-US" sz="6000" b="1" dirty="0" smtClean="0">
                <a:solidFill>
                  <a:schemeClr val="tx1"/>
                </a:solidFill>
              </a:rPr>
              <a:t>;</a:t>
            </a:r>
            <a:r>
              <a:rPr lang="en-US" sz="6000" b="1" dirty="0" smtClean="0">
                <a:solidFill>
                  <a:srgbClr val="FF0000"/>
                </a:solidFill>
              </a:rPr>
              <a:t> Col.2:20</a:t>
            </a:r>
            <a:r>
              <a:rPr lang="en-US" sz="6000" b="1" dirty="0" smtClean="0">
                <a:solidFill>
                  <a:schemeClr val="tx1"/>
                </a:solidFill>
              </a:rPr>
              <a:t>;</a:t>
            </a:r>
            <a:r>
              <a:rPr lang="en-US" sz="6000" b="1" dirty="0" smtClean="0">
                <a:solidFill>
                  <a:srgbClr val="FF0000"/>
                </a:solidFill>
              </a:rPr>
              <a:t> 2 Ti.2:11</a:t>
            </a:r>
            <a:r>
              <a:rPr lang="en-US" sz="6000" b="1" dirty="0" smtClean="0">
                <a:solidFill>
                  <a:schemeClr val="tx1"/>
                </a:solidFill>
              </a:rPr>
              <a:t>;</a:t>
            </a:r>
            <a:r>
              <a:rPr lang="en-US" sz="6000" b="1" dirty="0" smtClean="0">
                <a:solidFill>
                  <a:srgbClr val="FF0000"/>
                </a:solidFill>
              </a:rPr>
              <a:t> </a:t>
            </a:r>
            <a:r>
              <a:rPr lang="en-US" sz="6000" b="1" dirty="0" smtClean="0">
                <a:solidFill>
                  <a:schemeClr val="accent6">
                    <a:lumMod val="75000"/>
                  </a:schemeClr>
                </a:solidFill>
              </a:rPr>
              <a:t>Phi.3:10</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26</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38720069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990600"/>
            <a:ext cx="8991600" cy="5486400"/>
          </a:xfrm>
        </p:spPr>
        <p:txBody>
          <a:bodyPr>
            <a:noAutofit/>
          </a:bodyPr>
          <a:lstStyle/>
          <a:p>
            <a:pPr algn="l">
              <a:spcBef>
                <a:spcPct val="0"/>
              </a:spcBef>
              <a:spcAft>
                <a:spcPts val="1200"/>
              </a:spcAft>
            </a:pPr>
            <a:r>
              <a:rPr lang="en-US" sz="5400" b="1" i="1" dirty="0">
                <a:solidFill>
                  <a:schemeClr val="tx1"/>
                </a:solidFill>
              </a:rPr>
              <a:t>Unity in burial: </a:t>
            </a:r>
            <a:r>
              <a:rPr lang="en-US" sz="5400" b="1" dirty="0">
                <a:solidFill>
                  <a:srgbClr val="FF0000"/>
                </a:solidFill>
              </a:rPr>
              <a:t>Rom.6:4; </a:t>
            </a:r>
            <a:r>
              <a:rPr lang="en-US" sz="5400" b="1" dirty="0" smtClean="0">
                <a:solidFill>
                  <a:srgbClr val="FF0000"/>
                </a:solidFill>
              </a:rPr>
              <a:t>Col.2:12</a:t>
            </a:r>
          </a:p>
          <a:p>
            <a:pPr algn="l">
              <a:spcBef>
                <a:spcPct val="0"/>
              </a:spcBef>
            </a:pPr>
            <a:r>
              <a:rPr lang="en-US" sz="5400" b="1" i="1" dirty="0" smtClean="0">
                <a:solidFill>
                  <a:schemeClr val="tx1"/>
                </a:solidFill>
              </a:rPr>
              <a:t>Unity in living/raising/ making alive: </a:t>
            </a:r>
            <a:r>
              <a:rPr lang="en-US" sz="5400" b="1" dirty="0" smtClean="0">
                <a:solidFill>
                  <a:srgbClr val="0070C0"/>
                </a:solidFill>
              </a:rPr>
              <a:t>Rom.6:8</a:t>
            </a:r>
            <a:r>
              <a:rPr lang="en-US" sz="5400" b="1" dirty="0" smtClean="0">
                <a:solidFill>
                  <a:schemeClr val="tx1"/>
                </a:solidFill>
              </a:rPr>
              <a:t>;</a:t>
            </a:r>
            <a:r>
              <a:rPr lang="en-US" sz="5400" b="1" dirty="0" smtClean="0">
                <a:solidFill>
                  <a:srgbClr val="FF0000"/>
                </a:solidFill>
              </a:rPr>
              <a:t> </a:t>
            </a:r>
            <a:r>
              <a:rPr lang="en-US" sz="5400" b="1" dirty="0" smtClean="0">
                <a:solidFill>
                  <a:srgbClr val="0070C0"/>
                </a:solidFill>
              </a:rPr>
              <a:t>2 Ti.2:11</a:t>
            </a:r>
            <a:r>
              <a:rPr lang="en-US" sz="5400" b="1" dirty="0" smtClean="0">
                <a:solidFill>
                  <a:schemeClr val="tx1"/>
                </a:solidFill>
              </a:rPr>
              <a:t>;</a:t>
            </a:r>
            <a:r>
              <a:rPr lang="en-US" sz="5400" b="1" dirty="0" smtClean="0">
                <a:solidFill>
                  <a:srgbClr val="0070C0"/>
                </a:solidFill>
              </a:rPr>
              <a:t> 2 Cor.13:4</a:t>
            </a:r>
            <a:r>
              <a:rPr lang="en-US" sz="5400" b="1" dirty="0" smtClean="0">
                <a:solidFill>
                  <a:schemeClr val="tx1"/>
                </a:solidFill>
              </a:rPr>
              <a:t>;</a:t>
            </a:r>
            <a:r>
              <a:rPr lang="en-US" sz="5400" b="1" dirty="0" smtClean="0">
                <a:solidFill>
                  <a:srgbClr val="0070C0"/>
                </a:solidFill>
              </a:rPr>
              <a:t> </a:t>
            </a:r>
            <a:r>
              <a:rPr lang="en-US" sz="5400" b="1" dirty="0" smtClean="0">
                <a:solidFill>
                  <a:srgbClr val="FF0000"/>
                </a:solidFill>
              </a:rPr>
              <a:t>Col.2:12</a:t>
            </a:r>
            <a:r>
              <a:rPr lang="en-US" sz="5400" b="1" dirty="0" smtClean="0">
                <a:solidFill>
                  <a:schemeClr val="tx1"/>
                </a:solidFill>
              </a:rPr>
              <a:t>; </a:t>
            </a:r>
            <a:r>
              <a:rPr lang="en-US" sz="5400" b="1" dirty="0" smtClean="0">
                <a:solidFill>
                  <a:srgbClr val="FF0000"/>
                </a:solidFill>
              </a:rPr>
              <a:t>3:1</a:t>
            </a:r>
            <a:r>
              <a:rPr lang="en-US" sz="5400" b="1" dirty="0" smtClean="0">
                <a:solidFill>
                  <a:schemeClr val="tx1"/>
                </a:solidFill>
              </a:rPr>
              <a:t>;</a:t>
            </a:r>
            <a:r>
              <a:rPr lang="en-US" sz="5400" b="1" dirty="0" smtClean="0">
                <a:solidFill>
                  <a:srgbClr val="0070C0"/>
                </a:solidFill>
              </a:rPr>
              <a:t> </a:t>
            </a:r>
            <a:r>
              <a:rPr lang="en-US" sz="5400" b="1" dirty="0" smtClean="0">
                <a:solidFill>
                  <a:srgbClr val="FF0000"/>
                </a:solidFill>
              </a:rPr>
              <a:t>Eph.2:5-6</a:t>
            </a:r>
            <a:r>
              <a:rPr lang="en-US" sz="5400" b="1" dirty="0" smtClean="0">
                <a:solidFill>
                  <a:schemeClr val="tx1"/>
                </a:solidFill>
              </a:rPr>
              <a:t>;</a:t>
            </a:r>
            <a:r>
              <a:rPr lang="en-US" sz="5400" b="1" dirty="0" smtClean="0">
                <a:solidFill>
                  <a:srgbClr val="0070C0"/>
                </a:solidFill>
              </a:rPr>
              <a:t> </a:t>
            </a:r>
            <a:r>
              <a:rPr lang="en-US" sz="5400" b="1" dirty="0" smtClean="0">
                <a:solidFill>
                  <a:srgbClr val="FF0000"/>
                </a:solidFill>
              </a:rPr>
              <a:t>Col.2:13</a:t>
            </a:r>
            <a:r>
              <a:rPr lang="en-US" sz="5400" b="1" dirty="0" smtClean="0">
                <a:solidFill>
                  <a:schemeClr val="tx1"/>
                </a:solidFill>
              </a:rPr>
              <a:t>; </a:t>
            </a:r>
            <a:r>
              <a:rPr lang="en-US" sz="5400" b="1" dirty="0" smtClean="0">
                <a:solidFill>
                  <a:srgbClr val="0070C0"/>
                </a:solidFill>
              </a:rPr>
              <a:t>1 Th.5:10</a:t>
            </a:r>
            <a:endParaRPr lang="en-US" sz="5400" b="1" dirty="0">
              <a:solidFill>
                <a:srgbClr val="0070C0"/>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27</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28836664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371600"/>
            <a:ext cx="8991600" cy="5105400"/>
          </a:xfrm>
        </p:spPr>
        <p:txBody>
          <a:bodyPr>
            <a:noAutofit/>
          </a:bodyPr>
          <a:lstStyle/>
          <a:p>
            <a:pPr algn="l">
              <a:spcBef>
                <a:spcPct val="0"/>
              </a:spcBef>
              <a:spcAft>
                <a:spcPts val="1200"/>
              </a:spcAft>
            </a:pPr>
            <a:r>
              <a:rPr lang="en-US" sz="6000" b="1" i="1" dirty="0" smtClean="0">
                <a:solidFill>
                  <a:schemeClr val="tx1"/>
                </a:solidFill>
              </a:rPr>
              <a:t>Unity </a:t>
            </a:r>
            <a:r>
              <a:rPr lang="en-US" sz="6000" b="1" i="1" dirty="0">
                <a:solidFill>
                  <a:schemeClr val="tx1"/>
                </a:solidFill>
              </a:rPr>
              <a:t>in suffering: </a:t>
            </a:r>
            <a:r>
              <a:rPr lang="en-US" sz="6000" b="1" dirty="0" smtClean="0">
                <a:solidFill>
                  <a:schemeClr val="accent6">
                    <a:lumMod val="75000"/>
                  </a:schemeClr>
                </a:solidFill>
              </a:rPr>
              <a:t>Rom.8:17</a:t>
            </a:r>
            <a:r>
              <a:rPr lang="en-US" sz="6000" b="1" dirty="0" smtClean="0">
                <a:solidFill>
                  <a:schemeClr val="tx1"/>
                </a:solidFill>
              </a:rPr>
              <a:t>;</a:t>
            </a:r>
            <a:r>
              <a:rPr lang="en-US" sz="6000" b="1" dirty="0" smtClean="0">
                <a:solidFill>
                  <a:schemeClr val="accent6">
                    <a:lumMod val="75000"/>
                  </a:schemeClr>
                </a:solidFill>
              </a:rPr>
              <a:t> Phi.3:10</a:t>
            </a:r>
          </a:p>
          <a:p>
            <a:pPr algn="l">
              <a:spcBef>
                <a:spcPct val="0"/>
              </a:spcBef>
              <a:spcAft>
                <a:spcPts val="1200"/>
              </a:spcAft>
            </a:pPr>
            <a:r>
              <a:rPr lang="en-US" sz="6000" b="1" i="1" dirty="0" smtClean="0">
                <a:solidFill>
                  <a:schemeClr val="tx1"/>
                </a:solidFill>
              </a:rPr>
              <a:t>Unity in sitting: </a:t>
            </a:r>
            <a:r>
              <a:rPr lang="en-US" sz="6000" b="1" dirty="0" smtClean="0">
                <a:solidFill>
                  <a:srgbClr val="FF0000"/>
                </a:solidFill>
              </a:rPr>
              <a:t>Eph.2:6</a:t>
            </a:r>
            <a:r>
              <a:rPr lang="en-US" sz="6000" b="1" dirty="0" smtClean="0">
                <a:solidFill>
                  <a:schemeClr val="tx1"/>
                </a:solidFill>
              </a:rPr>
              <a:t>; </a:t>
            </a:r>
            <a:r>
              <a:rPr lang="en-US" sz="6000" b="1" dirty="0" smtClean="0">
                <a:solidFill>
                  <a:srgbClr val="FF0000"/>
                </a:solidFill>
              </a:rPr>
              <a:t>Col.</a:t>
            </a:r>
            <a:r>
              <a:rPr lang="en-US" sz="6000" b="1" dirty="0" smtClean="0">
                <a:solidFill>
                  <a:schemeClr val="accent6">
                    <a:lumMod val="75000"/>
                  </a:schemeClr>
                </a:solidFill>
              </a:rPr>
              <a:t>3:1</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28</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41225661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447800"/>
            <a:ext cx="8991600" cy="5029200"/>
          </a:xfrm>
        </p:spPr>
        <p:txBody>
          <a:bodyPr>
            <a:noAutofit/>
          </a:bodyPr>
          <a:lstStyle/>
          <a:p>
            <a:pPr algn="l">
              <a:spcBef>
                <a:spcPct val="0"/>
              </a:spcBef>
              <a:spcAft>
                <a:spcPts val="1200"/>
              </a:spcAft>
            </a:pPr>
            <a:r>
              <a:rPr lang="en-US" sz="6000" b="1" i="1" dirty="0">
                <a:solidFill>
                  <a:schemeClr val="tx1"/>
                </a:solidFill>
              </a:rPr>
              <a:t>Unity in reigning: </a:t>
            </a:r>
            <a:r>
              <a:rPr lang="en-US" sz="6000" b="1" dirty="0" smtClean="0">
                <a:solidFill>
                  <a:srgbClr val="0070C0"/>
                </a:solidFill>
              </a:rPr>
              <a:t>Rev.20:4-6</a:t>
            </a:r>
            <a:r>
              <a:rPr lang="en-US" sz="6000" b="1" dirty="0" smtClean="0">
                <a:solidFill>
                  <a:schemeClr val="tx1"/>
                </a:solidFill>
              </a:rPr>
              <a:t>; </a:t>
            </a:r>
            <a:r>
              <a:rPr lang="en-US" sz="6000" b="1" dirty="0">
                <a:solidFill>
                  <a:srgbClr val="0070C0"/>
                </a:solidFill>
              </a:rPr>
              <a:t>2 Ti.2:12</a:t>
            </a:r>
          </a:p>
          <a:p>
            <a:pPr algn="l">
              <a:spcBef>
                <a:spcPct val="0"/>
              </a:spcBef>
              <a:spcAft>
                <a:spcPts val="1200"/>
              </a:spcAft>
            </a:pPr>
            <a:r>
              <a:rPr lang="en-US" sz="6000" b="1" i="1" dirty="0" smtClean="0">
                <a:solidFill>
                  <a:schemeClr val="tx1"/>
                </a:solidFill>
              </a:rPr>
              <a:t>Unity </a:t>
            </a:r>
            <a:r>
              <a:rPr lang="en-US" sz="6000" b="1" i="1" dirty="0">
                <a:solidFill>
                  <a:schemeClr val="tx1"/>
                </a:solidFill>
              </a:rPr>
              <a:t>in </a:t>
            </a:r>
            <a:r>
              <a:rPr lang="en-US" sz="6000" b="1" i="1" dirty="0" smtClean="0">
                <a:solidFill>
                  <a:schemeClr val="tx1"/>
                </a:solidFill>
              </a:rPr>
              <a:t>glorification: </a:t>
            </a:r>
            <a:r>
              <a:rPr lang="en-US" sz="6000" b="1" dirty="0" smtClean="0">
                <a:solidFill>
                  <a:srgbClr val="0070C0"/>
                </a:solidFill>
              </a:rPr>
              <a:t>Rom.8:17</a:t>
            </a:r>
            <a:r>
              <a:rPr lang="en-US" sz="6000" b="1" dirty="0" smtClean="0">
                <a:solidFill>
                  <a:schemeClr val="tx1"/>
                </a:solidFill>
              </a:rPr>
              <a:t>;</a:t>
            </a:r>
            <a:r>
              <a:rPr lang="en-US" sz="6000" b="1" dirty="0" smtClean="0">
                <a:solidFill>
                  <a:srgbClr val="0070C0"/>
                </a:solidFill>
              </a:rPr>
              <a:t> Phi.3:21</a:t>
            </a:r>
            <a:r>
              <a:rPr lang="en-US" sz="6000" b="1" dirty="0" smtClean="0">
                <a:solidFill>
                  <a:schemeClr val="tx1"/>
                </a:solidFill>
              </a:rPr>
              <a:t>;</a:t>
            </a:r>
            <a:r>
              <a:rPr lang="en-US" sz="6000" b="1" dirty="0" smtClean="0">
                <a:solidFill>
                  <a:srgbClr val="0070C0"/>
                </a:solidFill>
              </a:rPr>
              <a:t> Col.3:4</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29</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3831154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0" y="1219200"/>
            <a:ext cx="9144000" cy="5257800"/>
          </a:xfrm>
        </p:spPr>
        <p:txBody>
          <a:bodyPr>
            <a:noAutofit/>
          </a:bodyPr>
          <a:lstStyle/>
          <a:p>
            <a:pPr algn="l">
              <a:spcBef>
                <a:spcPct val="0"/>
              </a:spcBef>
              <a:spcAft>
                <a:spcPts val="1200"/>
              </a:spcAft>
            </a:pPr>
            <a:r>
              <a:rPr lang="en-US" sz="7200" b="1" dirty="0" smtClean="0">
                <a:solidFill>
                  <a:schemeClr val="tx1"/>
                </a:solidFill>
              </a:rPr>
              <a:t>… according to the age of this world, according to the ruler of the authority of the air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25729544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447800"/>
            <a:ext cx="8991600" cy="5029200"/>
          </a:xfrm>
        </p:spPr>
        <p:txBody>
          <a:bodyPr>
            <a:noAutofit/>
          </a:bodyPr>
          <a:lstStyle/>
          <a:p>
            <a:pPr algn="l">
              <a:spcBef>
                <a:spcPct val="0"/>
              </a:spcBef>
              <a:spcAft>
                <a:spcPts val="1200"/>
              </a:spcAft>
            </a:pPr>
            <a:r>
              <a:rPr lang="en-US" sz="6000" b="1" dirty="0" smtClean="0">
                <a:solidFill>
                  <a:schemeClr val="tx1"/>
                </a:solidFill>
              </a:rPr>
              <a:t>Now for the words used:</a:t>
            </a:r>
          </a:p>
          <a:p>
            <a:pPr marL="395288" indent="-395288" algn="l">
              <a:spcBef>
                <a:spcPct val="0"/>
              </a:spcBef>
              <a:spcAft>
                <a:spcPts val="1200"/>
              </a:spcAft>
              <a:buFont typeface="Arial" panose="020B0604020202020204" pitchFamily="34" charset="0"/>
              <a:buChar char="•"/>
            </a:pPr>
            <a:r>
              <a:rPr lang="en-US" sz="6000" b="1" u="sng" dirty="0" smtClean="0">
                <a:solidFill>
                  <a:schemeClr val="tx1"/>
                </a:solidFill>
              </a:rPr>
              <a:t>crucify with</a:t>
            </a:r>
            <a:r>
              <a:rPr lang="en-US" sz="6000" b="1" dirty="0" smtClean="0">
                <a:solidFill>
                  <a:schemeClr val="tx1"/>
                </a:solidFill>
              </a:rPr>
              <a:t>: </a:t>
            </a:r>
            <a:r>
              <a:rPr lang="en-US" sz="6000" b="1" i="1" dirty="0" smtClean="0">
                <a:solidFill>
                  <a:srgbClr val="7030A0"/>
                </a:solidFill>
              </a:rPr>
              <a:t>su</a:t>
            </a:r>
            <a:r>
              <a:rPr lang="en-US" sz="6000" b="1" i="1" dirty="0" smtClean="0">
                <a:solidFill>
                  <a:schemeClr val="tx1"/>
                </a:solidFill>
              </a:rPr>
              <a:t>stauroō</a:t>
            </a:r>
            <a:r>
              <a:rPr lang="en-US" sz="6000" b="1" dirty="0" smtClean="0">
                <a:solidFill>
                  <a:schemeClr val="tx1"/>
                </a:solidFill>
              </a:rPr>
              <a:t> </a:t>
            </a:r>
            <a:r>
              <a:rPr lang="en-US" sz="6000" b="1" baseline="-25000" dirty="0" smtClean="0">
                <a:solidFill>
                  <a:schemeClr val="tx1"/>
                </a:solidFill>
              </a:rPr>
              <a:t>Rom.6:6; Gal.2:20</a:t>
            </a:r>
          </a:p>
          <a:p>
            <a:pPr marL="395288" indent="-395288" algn="l">
              <a:spcBef>
                <a:spcPct val="0"/>
              </a:spcBef>
              <a:spcAft>
                <a:spcPts val="1200"/>
              </a:spcAft>
              <a:buFont typeface="Arial" panose="020B0604020202020204" pitchFamily="34" charset="0"/>
              <a:buChar char="•"/>
            </a:pPr>
            <a:r>
              <a:rPr lang="en-US" sz="6000" b="1" u="sng" dirty="0" smtClean="0">
                <a:solidFill>
                  <a:schemeClr val="tx1"/>
                </a:solidFill>
              </a:rPr>
              <a:t>suffer with</a:t>
            </a:r>
            <a:r>
              <a:rPr lang="en-US" sz="6000" b="1" dirty="0" smtClean="0">
                <a:solidFill>
                  <a:schemeClr val="tx1"/>
                </a:solidFill>
              </a:rPr>
              <a:t>: </a:t>
            </a:r>
            <a:r>
              <a:rPr lang="en-US" sz="6000" b="1" i="1" dirty="0" smtClean="0">
                <a:solidFill>
                  <a:srgbClr val="7030A0"/>
                </a:solidFill>
              </a:rPr>
              <a:t>sum</a:t>
            </a:r>
            <a:r>
              <a:rPr lang="en-US" sz="6000" b="1" i="1" dirty="0" smtClean="0">
                <a:solidFill>
                  <a:schemeClr val="tx1"/>
                </a:solidFill>
              </a:rPr>
              <a:t>paschō </a:t>
            </a:r>
            <a:r>
              <a:rPr lang="en-US" sz="6000" b="1" baseline="-25000" dirty="0" smtClean="0">
                <a:solidFill>
                  <a:schemeClr val="tx1"/>
                </a:solidFill>
              </a:rPr>
              <a:t>Rom.8:17; </a:t>
            </a:r>
            <a:r>
              <a:rPr lang="en-US" sz="6000" b="1" baseline="-25000" dirty="0" smtClean="0">
                <a:solidFill>
                  <a:schemeClr val="bg1">
                    <a:lumMod val="50000"/>
                  </a:schemeClr>
                </a:solidFill>
              </a:rPr>
              <a:t>cp.</a:t>
            </a:r>
            <a:r>
              <a:rPr lang="en-US" sz="6000" b="1" baseline="-25000" dirty="0" smtClean="0">
                <a:solidFill>
                  <a:schemeClr val="tx1"/>
                </a:solidFill>
              </a:rPr>
              <a:t> </a:t>
            </a:r>
            <a:r>
              <a:rPr lang="en-US" sz="6000" b="1" baseline="-25000" dirty="0" smtClean="0">
                <a:solidFill>
                  <a:schemeClr val="bg1">
                    <a:lumMod val="50000"/>
                  </a:schemeClr>
                </a:solidFill>
              </a:rPr>
              <a:t>Phi.3:10</a:t>
            </a:r>
            <a:endParaRPr lang="en-US" sz="6000" b="1" baseline="-25000" dirty="0">
              <a:solidFill>
                <a:schemeClr val="bg1">
                  <a:lumMod val="50000"/>
                </a:schemeClr>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30</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2155146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447800"/>
            <a:ext cx="8991600" cy="5029200"/>
          </a:xfrm>
        </p:spPr>
        <p:txBody>
          <a:bodyPr>
            <a:noAutofit/>
          </a:bodyPr>
          <a:lstStyle/>
          <a:p>
            <a:pPr marL="395288" indent="-395288" algn="l">
              <a:spcBef>
                <a:spcPct val="0"/>
              </a:spcBef>
              <a:spcAft>
                <a:spcPts val="1200"/>
              </a:spcAft>
              <a:buFont typeface="Arial" panose="020B0604020202020204" pitchFamily="34" charset="0"/>
              <a:buChar char="•"/>
            </a:pPr>
            <a:r>
              <a:rPr lang="en-US" sz="6000" b="1" u="sng" dirty="0" smtClean="0">
                <a:solidFill>
                  <a:schemeClr val="tx1"/>
                </a:solidFill>
              </a:rPr>
              <a:t>die with</a:t>
            </a:r>
            <a:r>
              <a:rPr lang="en-US" sz="6000" b="1" dirty="0" smtClean="0">
                <a:solidFill>
                  <a:schemeClr val="tx1"/>
                </a:solidFill>
              </a:rPr>
              <a:t>: </a:t>
            </a:r>
            <a:r>
              <a:rPr lang="en-US" sz="6000" b="1" i="1" dirty="0" smtClean="0">
                <a:solidFill>
                  <a:schemeClr val="tx1"/>
                </a:solidFill>
              </a:rPr>
              <a:t>apothnēskō </a:t>
            </a:r>
            <a:r>
              <a:rPr lang="en-US" sz="6000" b="1" i="1" dirty="0" smtClean="0">
                <a:solidFill>
                  <a:srgbClr val="7030A0"/>
                </a:solidFill>
              </a:rPr>
              <a:t>sun</a:t>
            </a:r>
            <a:r>
              <a:rPr lang="en-US" sz="6000" b="1" dirty="0" smtClean="0">
                <a:solidFill>
                  <a:schemeClr val="tx1"/>
                </a:solidFill>
              </a:rPr>
              <a:t> </a:t>
            </a:r>
            <a:r>
              <a:rPr lang="en-US" sz="6000" b="1" baseline="-25000" dirty="0" smtClean="0">
                <a:solidFill>
                  <a:schemeClr val="tx1"/>
                </a:solidFill>
              </a:rPr>
              <a:t>Rom.6:8; Col.2:20;</a:t>
            </a:r>
          </a:p>
          <a:p>
            <a:pPr marL="463550" algn="l">
              <a:spcBef>
                <a:spcPct val="0"/>
              </a:spcBef>
              <a:spcAft>
                <a:spcPts val="2400"/>
              </a:spcAft>
            </a:pPr>
            <a:r>
              <a:rPr lang="en-US" sz="6000" b="1" i="1" dirty="0" smtClean="0">
                <a:solidFill>
                  <a:srgbClr val="7030A0"/>
                </a:solidFill>
              </a:rPr>
              <a:t>sun</a:t>
            </a:r>
            <a:r>
              <a:rPr lang="en-US" sz="6000" b="1" i="1" dirty="0" smtClean="0">
                <a:solidFill>
                  <a:schemeClr val="tx1"/>
                </a:solidFill>
              </a:rPr>
              <a:t>apothnēskō </a:t>
            </a:r>
            <a:r>
              <a:rPr lang="en-US" sz="6000" b="1" baseline="-25000" dirty="0" smtClean="0">
                <a:solidFill>
                  <a:schemeClr val="tx1"/>
                </a:solidFill>
              </a:rPr>
              <a:t>2 Tim.2:11</a:t>
            </a:r>
          </a:p>
          <a:p>
            <a:pPr marL="463550" indent="-463550" algn="l">
              <a:spcBef>
                <a:spcPct val="0"/>
              </a:spcBef>
              <a:spcAft>
                <a:spcPts val="2400"/>
              </a:spcAft>
              <a:buFont typeface="Arial" panose="020B0604020202020204" pitchFamily="34" charset="0"/>
              <a:buChar char="•"/>
            </a:pPr>
            <a:r>
              <a:rPr lang="en-US" sz="6000" b="1" u="sng" dirty="0" smtClean="0">
                <a:solidFill>
                  <a:schemeClr val="tx1"/>
                </a:solidFill>
              </a:rPr>
              <a:t>conform </a:t>
            </a:r>
            <a:r>
              <a:rPr lang="en-US" sz="6000" b="1" u="sng" dirty="0">
                <a:solidFill>
                  <a:schemeClr val="tx1"/>
                </a:solidFill>
              </a:rPr>
              <a:t>with His death</a:t>
            </a:r>
            <a:r>
              <a:rPr lang="en-US" sz="6000" b="1" dirty="0">
                <a:solidFill>
                  <a:schemeClr val="tx1"/>
                </a:solidFill>
              </a:rPr>
              <a:t>:</a:t>
            </a:r>
            <a:r>
              <a:rPr lang="en-US" sz="6000" b="1" u="sng" dirty="0">
                <a:solidFill>
                  <a:schemeClr val="tx1"/>
                </a:solidFill>
              </a:rPr>
              <a:t> </a:t>
            </a:r>
            <a:r>
              <a:rPr lang="en-US" sz="6000" b="1" i="1" dirty="0" smtClean="0">
                <a:solidFill>
                  <a:srgbClr val="7030A0"/>
                </a:solidFill>
              </a:rPr>
              <a:t>sum</a:t>
            </a:r>
            <a:r>
              <a:rPr lang="en-US" sz="6000" b="1" i="1" dirty="0" smtClean="0">
                <a:solidFill>
                  <a:schemeClr val="tx1"/>
                </a:solidFill>
              </a:rPr>
              <a:t>morphiz</a:t>
            </a:r>
            <a:r>
              <a:rPr lang="en-US" sz="6000" b="1" i="1" dirty="0">
                <a:solidFill>
                  <a:schemeClr val="tx1"/>
                </a:solidFill>
              </a:rPr>
              <a:t>ō</a:t>
            </a:r>
            <a:r>
              <a:rPr lang="en-US" sz="6000" b="1" dirty="0" smtClean="0">
                <a:solidFill>
                  <a:schemeClr val="tx1"/>
                </a:solidFill>
              </a:rPr>
              <a:t> </a:t>
            </a:r>
            <a:r>
              <a:rPr lang="en-US" sz="6000" b="1" baseline="-25000" dirty="0" smtClean="0">
                <a:solidFill>
                  <a:schemeClr val="tx1"/>
                </a:solidFill>
              </a:rPr>
              <a:t>Phi.3:10</a:t>
            </a:r>
            <a:endParaRPr lang="en-US" sz="6000" b="1" baseline="-25000" dirty="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31</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17656212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143000"/>
            <a:ext cx="8991600" cy="5334000"/>
          </a:xfrm>
        </p:spPr>
        <p:txBody>
          <a:bodyPr>
            <a:noAutofit/>
          </a:bodyPr>
          <a:lstStyle/>
          <a:p>
            <a:pPr marL="395288" indent="-395288" algn="l">
              <a:spcBef>
                <a:spcPct val="0"/>
              </a:spcBef>
              <a:spcAft>
                <a:spcPts val="1200"/>
              </a:spcAft>
              <a:buFont typeface="Arial" panose="020B0604020202020204" pitchFamily="34" charset="0"/>
              <a:buChar char="•"/>
            </a:pPr>
            <a:r>
              <a:rPr lang="en-US" sz="6000" b="1" u="sng" dirty="0">
                <a:solidFill>
                  <a:schemeClr val="tx1"/>
                </a:solidFill>
              </a:rPr>
              <a:t>bury with</a:t>
            </a:r>
            <a:r>
              <a:rPr lang="en-US" sz="6000" b="1" dirty="0">
                <a:solidFill>
                  <a:schemeClr val="tx1"/>
                </a:solidFill>
              </a:rPr>
              <a:t>: </a:t>
            </a:r>
            <a:r>
              <a:rPr lang="en-US" sz="6000" b="1" i="1" dirty="0">
                <a:solidFill>
                  <a:srgbClr val="7030A0"/>
                </a:solidFill>
              </a:rPr>
              <a:t>sun</a:t>
            </a:r>
            <a:r>
              <a:rPr lang="en-US" sz="6000" b="1" i="1" dirty="0">
                <a:solidFill>
                  <a:schemeClr val="tx1"/>
                </a:solidFill>
              </a:rPr>
              <a:t>thaptō </a:t>
            </a:r>
            <a:r>
              <a:rPr lang="en-US" sz="6000" b="1" baseline="-25000" dirty="0">
                <a:solidFill>
                  <a:schemeClr val="tx1"/>
                </a:solidFill>
              </a:rPr>
              <a:t>Rom.6:4; Col.2:12</a:t>
            </a:r>
          </a:p>
          <a:p>
            <a:pPr marL="395288" indent="-395288" algn="l">
              <a:spcBef>
                <a:spcPct val="0"/>
              </a:spcBef>
              <a:spcAft>
                <a:spcPts val="1200"/>
              </a:spcAft>
              <a:buFont typeface="Arial" panose="020B0604020202020204" pitchFamily="34" charset="0"/>
              <a:buChar char="•"/>
            </a:pPr>
            <a:r>
              <a:rPr lang="en-US" sz="6000" b="1" u="sng" dirty="0" smtClean="0">
                <a:solidFill>
                  <a:schemeClr val="tx1"/>
                </a:solidFill>
              </a:rPr>
              <a:t>planted with</a:t>
            </a:r>
            <a:r>
              <a:rPr lang="en-US" sz="6000" b="1" dirty="0" smtClean="0">
                <a:solidFill>
                  <a:schemeClr val="tx1"/>
                </a:solidFill>
              </a:rPr>
              <a:t>: </a:t>
            </a:r>
            <a:r>
              <a:rPr lang="en-US" sz="6000" b="1" i="1" dirty="0" smtClean="0">
                <a:solidFill>
                  <a:srgbClr val="7030A0"/>
                </a:solidFill>
              </a:rPr>
              <a:t>sum</a:t>
            </a:r>
            <a:r>
              <a:rPr lang="en-US" sz="6000" b="1" i="1" dirty="0" smtClean="0">
                <a:solidFill>
                  <a:schemeClr val="tx1"/>
                </a:solidFill>
              </a:rPr>
              <a:t>phutos</a:t>
            </a:r>
            <a:r>
              <a:rPr lang="en-US" sz="6000" b="1" dirty="0" smtClean="0">
                <a:solidFill>
                  <a:schemeClr val="tx1"/>
                </a:solidFill>
              </a:rPr>
              <a:t> </a:t>
            </a:r>
            <a:r>
              <a:rPr lang="en-US" sz="6000" b="1" baseline="-25000" dirty="0" smtClean="0">
                <a:solidFill>
                  <a:schemeClr val="tx1"/>
                </a:solidFill>
              </a:rPr>
              <a:t>Rom.6:5; </a:t>
            </a:r>
            <a:r>
              <a:rPr lang="en-US" sz="6000" b="1" baseline="-25000" dirty="0" smtClean="0">
                <a:solidFill>
                  <a:schemeClr val="bg1">
                    <a:lumMod val="50000"/>
                  </a:schemeClr>
                </a:solidFill>
              </a:rPr>
              <a:t>cp. Joh.12:24</a:t>
            </a:r>
          </a:p>
          <a:p>
            <a:pPr marL="395288" indent="-395288" algn="l">
              <a:spcBef>
                <a:spcPct val="0"/>
              </a:spcBef>
              <a:spcAft>
                <a:spcPts val="1200"/>
              </a:spcAft>
              <a:buFont typeface="Arial" panose="020B0604020202020204" pitchFamily="34" charset="0"/>
              <a:buChar char="•"/>
            </a:pPr>
            <a:r>
              <a:rPr lang="en-US" sz="6000" b="1" u="sng" dirty="0" smtClean="0">
                <a:solidFill>
                  <a:schemeClr val="tx1"/>
                </a:solidFill>
              </a:rPr>
              <a:t>make alive with</a:t>
            </a:r>
            <a:r>
              <a:rPr lang="en-US" sz="6000" b="1" dirty="0" smtClean="0">
                <a:solidFill>
                  <a:schemeClr val="tx1"/>
                </a:solidFill>
              </a:rPr>
              <a:t>: </a:t>
            </a:r>
            <a:r>
              <a:rPr lang="en-US" sz="6000" b="1" i="1" dirty="0" smtClean="0">
                <a:solidFill>
                  <a:srgbClr val="7030A0"/>
                </a:solidFill>
              </a:rPr>
              <a:t>su</a:t>
            </a:r>
            <a:r>
              <a:rPr lang="en-US" sz="6000" b="1" i="1" dirty="0" smtClean="0">
                <a:solidFill>
                  <a:schemeClr val="tx1"/>
                </a:solidFill>
              </a:rPr>
              <a:t>zōopoie</a:t>
            </a:r>
            <a:r>
              <a:rPr lang="en-US" sz="6000" b="1" i="1" dirty="0">
                <a:solidFill>
                  <a:schemeClr val="tx1"/>
                </a:solidFill>
              </a:rPr>
              <a:t>ō</a:t>
            </a:r>
            <a:r>
              <a:rPr lang="en-US" sz="6000" b="1" dirty="0" smtClean="0">
                <a:solidFill>
                  <a:schemeClr val="tx1"/>
                </a:solidFill>
              </a:rPr>
              <a:t> </a:t>
            </a:r>
            <a:r>
              <a:rPr lang="en-US" sz="6000" b="1" baseline="-25000" dirty="0" smtClean="0">
                <a:solidFill>
                  <a:schemeClr val="tx1"/>
                </a:solidFill>
              </a:rPr>
              <a:t>Eph.2:5; Col.2:13</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32</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33521319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143000"/>
            <a:ext cx="8991600" cy="5334000"/>
          </a:xfrm>
        </p:spPr>
        <p:txBody>
          <a:bodyPr>
            <a:noAutofit/>
          </a:bodyPr>
          <a:lstStyle/>
          <a:p>
            <a:pPr marL="395288" indent="-395288" algn="l">
              <a:spcBef>
                <a:spcPct val="0"/>
              </a:spcBef>
              <a:spcAft>
                <a:spcPts val="1200"/>
              </a:spcAft>
              <a:buFont typeface="Arial" panose="020B0604020202020204" pitchFamily="34" charset="0"/>
              <a:buChar char="•"/>
            </a:pPr>
            <a:r>
              <a:rPr lang="en-US" sz="6000" b="1" u="sng" dirty="0" smtClean="0">
                <a:solidFill>
                  <a:schemeClr val="tx1"/>
                </a:solidFill>
              </a:rPr>
              <a:t>raise </a:t>
            </a:r>
            <a:r>
              <a:rPr lang="en-US" sz="6000" b="1" u="sng" dirty="0">
                <a:solidFill>
                  <a:schemeClr val="tx1"/>
                </a:solidFill>
              </a:rPr>
              <a:t>with</a:t>
            </a:r>
            <a:r>
              <a:rPr lang="en-US" sz="6000" b="1" dirty="0">
                <a:solidFill>
                  <a:schemeClr val="tx1"/>
                </a:solidFill>
              </a:rPr>
              <a:t>: </a:t>
            </a:r>
            <a:r>
              <a:rPr lang="en-US" sz="6000" b="1" i="1" dirty="0" smtClean="0">
                <a:solidFill>
                  <a:srgbClr val="7030A0"/>
                </a:solidFill>
              </a:rPr>
              <a:t>sun</a:t>
            </a:r>
            <a:r>
              <a:rPr lang="en-US" sz="6000" b="1" i="1" dirty="0" smtClean="0">
                <a:solidFill>
                  <a:schemeClr val="tx1"/>
                </a:solidFill>
              </a:rPr>
              <a:t>egeirō </a:t>
            </a:r>
            <a:r>
              <a:rPr lang="en-US" sz="6000" b="1" baseline="-25000" dirty="0" smtClean="0">
                <a:solidFill>
                  <a:schemeClr val="tx1"/>
                </a:solidFill>
              </a:rPr>
              <a:t>Eph.2:6; Col.2:12; 3:1</a:t>
            </a:r>
            <a:endParaRPr lang="en-US" sz="6000" b="1" baseline="-25000" dirty="0">
              <a:solidFill>
                <a:schemeClr val="tx1"/>
              </a:solidFill>
            </a:endParaRPr>
          </a:p>
          <a:p>
            <a:pPr marL="395288" indent="-395288" algn="l">
              <a:spcBef>
                <a:spcPct val="0"/>
              </a:spcBef>
              <a:spcAft>
                <a:spcPts val="1200"/>
              </a:spcAft>
              <a:buFont typeface="Arial" panose="020B0604020202020204" pitchFamily="34" charset="0"/>
              <a:buChar char="•"/>
            </a:pPr>
            <a:r>
              <a:rPr lang="en-US" sz="6000" b="1" u="sng" dirty="0" smtClean="0">
                <a:solidFill>
                  <a:schemeClr val="tx1"/>
                </a:solidFill>
              </a:rPr>
              <a:t>live with</a:t>
            </a:r>
            <a:r>
              <a:rPr lang="en-US" sz="6000" b="1" dirty="0" smtClean="0">
                <a:solidFill>
                  <a:schemeClr val="tx1"/>
                </a:solidFill>
              </a:rPr>
              <a:t>: </a:t>
            </a:r>
            <a:r>
              <a:rPr lang="en-US" sz="6000" b="1" i="1" dirty="0" smtClean="0">
                <a:solidFill>
                  <a:srgbClr val="7030A0"/>
                </a:solidFill>
              </a:rPr>
              <a:t>su</a:t>
            </a:r>
            <a:r>
              <a:rPr lang="en-US" sz="6000" b="1" i="1" dirty="0" smtClean="0">
                <a:solidFill>
                  <a:schemeClr val="tx1"/>
                </a:solidFill>
              </a:rPr>
              <a:t>za</a:t>
            </a:r>
            <a:r>
              <a:rPr lang="en-US" sz="6000" b="1" i="1" dirty="0">
                <a:solidFill>
                  <a:schemeClr val="tx1"/>
                </a:solidFill>
              </a:rPr>
              <a:t>ō</a:t>
            </a:r>
            <a:r>
              <a:rPr lang="en-US" sz="6000" b="1" dirty="0" smtClean="0">
                <a:solidFill>
                  <a:schemeClr val="tx1"/>
                </a:solidFill>
              </a:rPr>
              <a:t> </a:t>
            </a:r>
            <a:r>
              <a:rPr lang="en-US" sz="6000" b="1" baseline="-25000" dirty="0" smtClean="0">
                <a:solidFill>
                  <a:schemeClr val="tx1"/>
                </a:solidFill>
              </a:rPr>
              <a:t>Rom.6:8;           2 Ti.2:11</a:t>
            </a:r>
          </a:p>
          <a:p>
            <a:pPr marL="341313" algn="l">
              <a:spcBef>
                <a:spcPct val="0"/>
              </a:spcBef>
              <a:spcAft>
                <a:spcPts val="1200"/>
              </a:spcAft>
            </a:pPr>
            <a:r>
              <a:rPr lang="en-US" sz="6000" b="1" i="1" dirty="0" smtClean="0">
                <a:solidFill>
                  <a:schemeClr val="tx1"/>
                </a:solidFill>
              </a:rPr>
              <a:t>zaō </a:t>
            </a:r>
            <a:r>
              <a:rPr lang="en-US" sz="6000" b="1" i="1" dirty="0" smtClean="0">
                <a:solidFill>
                  <a:srgbClr val="7030A0"/>
                </a:solidFill>
              </a:rPr>
              <a:t>sun </a:t>
            </a:r>
            <a:r>
              <a:rPr lang="en-US" sz="6000" b="1" baseline="-25000" dirty="0" smtClean="0">
                <a:solidFill>
                  <a:schemeClr val="tx1"/>
                </a:solidFill>
              </a:rPr>
              <a:t>2 Cor.13:4</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33</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36729349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143000"/>
            <a:ext cx="8991600" cy="5334000"/>
          </a:xfrm>
        </p:spPr>
        <p:txBody>
          <a:bodyPr>
            <a:noAutofit/>
          </a:bodyPr>
          <a:lstStyle/>
          <a:p>
            <a:pPr marL="395288" indent="-395288" algn="l">
              <a:spcBef>
                <a:spcPct val="0"/>
              </a:spcBef>
              <a:spcAft>
                <a:spcPts val="1200"/>
              </a:spcAft>
              <a:buFont typeface="Arial" panose="020B0604020202020204" pitchFamily="34" charset="0"/>
              <a:buChar char="•"/>
            </a:pPr>
            <a:r>
              <a:rPr lang="en-US" sz="6000" b="1" u="sng" dirty="0" smtClean="0">
                <a:solidFill>
                  <a:schemeClr val="tx1"/>
                </a:solidFill>
              </a:rPr>
              <a:t>sit </a:t>
            </a:r>
            <a:r>
              <a:rPr lang="en-US" sz="6000" b="1" u="sng" dirty="0">
                <a:solidFill>
                  <a:schemeClr val="tx1"/>
                </a:solidFill>
              </a:rPr>
              <a:t>with</a:t>
            </a:r>
            <a:r>
              <a:rPr lang="en-US" sz="6000" b="1" dirty="0">
                <a:solidFill>
                  <a:schemeClr val="tx1"/>
                </a:solidFill>
              </a:rPr>
              <a:t>: </a:t>
            </a:r>
            <a:r>
              <a:rPr lang="en-US" sz="6000" b="1" i="1" dirty="0" smtClean="0">
                <a:solidFill>
                  <a:srgbClr val="7030A0"/>
                </a:solidFill>
              </a:rPr>
              <a:t>sug</a:t>
            </a:r>
            <a:r>
              <a:rPr lang="en-US" sz="6000" b="1" i="1" dirty="0" smtClean="0">
                <a:solidFill>
                  <a:schemeClr val="tx1"/>
                </a:solidFill>
              </a:rPr>
              <a:t>kathizō </a:t>
            </a:r>
            <a:r>
              <a:rPr lang="en-US" sz="6000" b="1" baseline="-25000" dirty="0" smtClean="0">
                <a:solidFill>
                  <a:schemeClr val="tx1"/>
                </a:solidFill>
              </a:rPr>
              <a:t>Eph.2:6; </a:t>
            </a:r>
            <a:r>
              <a:rPr lang="en-US" sz="6000" b="1" baseline="-25000" dirty="0" smtClean="0">
                <a:solidFill>
                  <a:schemeClr val="bg1">
                    <a:lumMod val="50000"/>
                  </a:schemeClr>
                </a:solidFill>
              </a:rPr>
              <a:t>cp. Col.3:1</a:t>
            </a:r>
            <a:endParaRPr lang="en-US" sz="6000" b="1" baseline="-25000" dirty="0">
              <a:solidFill>
                <a:schemeClr val="bg1">
                  <a:lumMod val="50000"/>
                </a:schemeClr>
              </a:solidFill>
            </a:endParaRPr>
          </a:p>
          <a:p>
            <a:pPr marL="395288" indent="-395288" algn="l">
              <a:spcBef>
                <a:spcPct val="0"/>
              </a:spcBef>
              <a:spcAft>
                <a:spcPts val="1200"/>
              </a:spcAft>
              <a:buFont typeface="Arial" panose="020B0604020202020204" pitchFamily="34" charset="0"/>
              <a:buChar char="•"/>
            </a:pPr>
            <a:r>
              <a:rPr lang="en-US" sz="6000" b="1" u="sng" dirty="0" smtClean="0">
                <a:solidFill>
                  <a:schemeClr val="tx1"/>
                </a:solidFill>
              </a:rPr>
              <a:t>reign with</a:t>
            </a:r>
            <a:r>
              <a:rPr lang="en-US" sz="6000" b="1" dirty="0" smtClean="0">
                <a:solidFill>
                  <a:schemeClr val="tx1"/>
                </a:solidFill>
              </a:rPr>
              <a:t>: </a:t>
            </a:r>
            <a:r>
              <a:rPr lang="en-US" sz="6000" b="1" i="1" dirty="0" smtClean="0">
                <a:solidFill>
                  <a:srgbClr val="7030A0"/>
                </a:solidFill>
              </a:rPr>
              <a:t>sum</a:t>
            </a:r>
            <a:r>
              <a:rPr lang="en-US" sz="6000" b="1" i="1" dirty="0" smtClean="0">
                <a:solidFill>
                  <a:schemeClr val="tx1"/>
                </a:solidFill>
              </a:rPr>
              <a:t>basileuō</a:t>
            </a:r>
            <a:r>
              <a:rPr lang="en-US" sz="6000" b="1" dirty="0" smtClean="0">
                <a:solidFill>
                  <a:schemeClr val="tx1"/>
                </a:solidFill>
              </a:rPr>
              <a:t>    </a:t>
            </a:r>
            <a:r>
              <a:rPr lang="en-US" sz="6000" b="1" baseline="-25000" dirty="0" smtClean="0">
                <a:solidFill>
                  <a:schemeClr val="tx1"/>
                </a:solidFill>
              </a:rPr>
              <a:t>2 Ti.2:12</a:t>
            </a:r>
          </a:p>
          <a:p>
            <a:pPr marL="341313" algn="l">
              <a:spcBef>
                <a:spcPct val="0"/>
              </a:spcBef>
              <a:spcAft>
                <a:spcPts val="1200"/>
              </a:spcAft>
            </a:pPr>
            <a:r>
              <a:rPr lang="en-US" sz="6000" b="1" i="1" dirty="0" smtClean="0">
                <a:solidFill>
                  <a:schemeClr val="tx1"/>
                </a:solidFill>
              </a:rPr>
              <a:t>basileuō </a:t>
            </a:r>
            <a:r>
              <a:rPr lang="en-US" sz="6000" b="1" i="1" dirty="0" smtClean="0">
                <a:solidFill>
                  <a:srgbClr val="7030A0"/>
                </a:solidFill>
              </a:rPr>
              <a:t>meta </a:t>
            </a:r>
            <a:r>
              <a:rPr lang="en-US" sz="6000" b="1" baseline="-25000" dirty="0" smtClean="0">
                <a:solidFill>
                  <a:schemeClr val="tx1"/>
                </a:solidFill>
              </a:rPr>
              <a:t>Rev.20:4, 6</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34</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4555606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143000"/>
            <a:ext cx="8991600" cy="5334000"/>
          </a:xfrm>
        </p:spPr>
        <p:txBody>
          <a:bodyPr>
            <a:noAutofit/>
          </a:bodyPr>
          <a:lstStyle/>
          <a:p>
            <a:pPr marL="395288" indent="-395288" algn="l">
              <a:spcBef>
                <a:spcPct val="0"/>
              </a:spcBef>
              <a:spcAft>
                <a:spcPts val="1200"/>
              </a:spcAft>
              <a:buFont typeface="Arial" panose="020B0604020202020204" pitchFamily="34" charset="0"/>
              <a:buChar char="•"/>
            </a:pPr>
            <a:r>
              <a:rPr lang="en-US" sz="6000" b="1" u="sng" dirty="0" smtClean="0">
                <a:solidFill>
                  <a:schemeClr val="tx1"/>
                </a:solidFill>
              </a:rPr>
              <a:t>glorified </a:t>
            </a:r>
            <a:r>
              <a:rPr lang="en-US" sz="6000" b="1" u="sng" dirty="0">
                <a:solidFill>
                  <a:schemeClr val="tx1"/>
                </a:solidFill>
              </a:rPr>
              <a:t>with</a:t>
            </a:r>
            <a:r>
              <a:rPr lang="en-US" sz="6000" b="1" dirty="0">
                <a:solidFill>
                  <a:schemeClr val="tx1"/>
                </a:solidFill>
              </a:rPr>
              <a:t>: </a:t>
            </a:r>
            <a:r>
              <a:rPr lang="en-US" sz="6000" b="1" i="1" dirty="0" smtClean="0">
                <a:solidFill>
                  <a:srgbClr val="7030A0"/>
                </a:solidFill>
              </a:rPr>
              <a:t>sun</a:t>
            </a:r>
            <a:r>
              <a:rPr lang="en-US" sz="6000" b="1" i="1" dirty="0" smtClean="0">
                <a:solidFill>
                  <a:schemeClr val="tx1"/>
                </a:solidFill>
              </a:rPr>
              <a:t>doxazō </a:t>
            </a:r>
            <a:r>
              <a:rPr lang="en-US" sz="6000" b="1" baseline="-25000" dirty="0" smtClean="0">
                <a:solidFill>
                  <a:schemeClr val="tx1"/>
                </a:solidFill>
              </a:rPr>
              <a:t>Rom.8:17</a:t>
            </a:r>
          </a:p>
          <a:p>
            <a:pPr marL="395288" algn="l">
              <a:spcBef>
                <a:spcPct val="0"/>
              </a:spcBef>
              <a:spcAft>
                <a:spcPts val="1200"/>
              </a:spcAft>
            </a:pPr>
            <a:r>
              <a:rPr lang="en-US" sz="6000" b="1" u="sng" dirty="0" smtClean="0">
                <a:solidFill>
                  <a:schemeClr val="tx1"/>
                </a:solidFill>
              </a:rPr>
              <a:t>conformed</a:t>
            </a:r>
            <a:r>
              <a:rPr lang="en-US" sz="6000" b="1" baseline="-25000" dirty="0" smtClean="0">
                <a:solidFill>
                  <a:schemeClr val="tx1"/>
                </a:solidFill>
              </a:rPr>
              <a:t> </a:t>
            </a:r>
            <a:r>
              <a:rPr lang="en-US" sz="6000" b="1" dirty="0">
                <a:solidFill>
                  <a:schemeClr val="tx1"/>
                </a:solidFill>
              </a:rPr>
              <a:t>(to His glorious body): </a:t>
            </a:r>
            <a:r>
              <a:rPr lang="en-US" sz="6000" b="1" i="1" dirty="0">
                <a:solidFill>
                  <a:srgbClr val="7030A0"/>
                </a:solidFill>
              </a:rPr>
              <a:t>sum</a:t>
            </a:r>
            <a:r>
              <a:rPr lang="en-US" sz="6000" b="1" i="1" dirty="0">
                <a:solidFill>
                  <a:schemeClr val="tx1"/>
                </a:solidFill>
              </a:rPr>
              <a:t>morphos</a:t>
            </a:r>
            <a:r>
              <a:rPr lang="en-US" sz="6000" b="1" dirty="0" smtClean="0">
                <a:solidFill>
                  <a:schemeClr val="tx1"/>
                </a:solidFill>
              </a:rPr>
              <a:t>  </a:t>
            </a:r>
            <a:r>
              <a:rPr lang="en-US" sz="4000" b="1" dirty="0" smtClean="0">
                <a:solidFill>
                  <a:schemeClr val="tx1"/>
                </a:solidFill>
              </a:rPr>
              <a:t>Phi.3:21</a:t>
            </a:r>
          </a:p>
          <a:p>
            <a:pPr marL="395288" algn="l">
              <a:spcBef>
                <a:spcPct val="0"/>
              </a:spcBef>
              <a:spcAft>
                <a:spcPts val="1200"/>
              </a:spcAft>
            </a:pPr>
            <a:r>
              <a:rPr lang="en-US" sz="6000" b="1" u="sng" dirty="0" smtClean="0">
                <a:solidFill>
                  <a:schemeClr val="tx1"/>
                </a:solidFill>
              </a:rPr>
              <a:t>manifested with</a:t>
            </a:r>
            <a:r>
              <a:rPr lang="en-US" sz="6000" b="1" dirty="0" smtClean="0">
                <a:solidFill>
                  <a:schemeClr val="tx1"/>
                </a:solidFill>
              </a:rPr>
              <a:t>: </a:t>
            </a:r>
            <a:r>
              <a:rPr lang="en-US" sz="6000" b="1" i="1" dirty="0" smtClean="0">
                <a:solidFill>
                  <a:schemeClr val="tx1"/>
                </a:solidFill>
              </a:rPr>
              <a:t>phaneroō</a:t>
            </a:r>
            <a:r>
              <a:rPr lang="en-US" sz="6000" b="1" dirty="0" smtClean="0">
                <a:solidFill>
                  <a:schemeClr val="tx1"/>
                </a:solidFill>
              </a:rPr>
              <a:t> </a:t>
            </a:r>
            <a:r>
              <a:rPr lang="en-US" sz="6000" b="1" i="1" dirty="0" smtClean="0">
                <a:solidFill>
                  <a:srgbClr val="7030A0"/>
                </a:solidFill>
              </a:rPr>
              <a:t>sun   </a:t>
            </a:r>
            <a:r>
              <a:rPr lang="en-US" sz="4000" b="1" dirty="0" smtClean="0">
                <a:solidFill>
                  <a:schemeClr val="tx1"/>
                </a:solidFill>
              </a:rPr>
              <a:t>Col.3:4</a:t>
            </a:r>
            <a:endParaRPr lang="en-US" sz="4000" b="1" i="1" dirty="0">
              <a:solidFill>
                <a:srgbClr val="7030A0"/>
              </a:solidFill>
            </a:endParaRPr>
          </a:p>
        </p:txBody>
      </p:sp>
      <p:sp>
        <p:nvSpPr>
          <p:cNvPr id="5" name="Slide Number Placeholder 4"/>
          <p:cNvSpPr>
            <a:spLocks noGrp="1"/>
          </p:cNvSpPr>
          <p:nvPr>
            <p:ph type="sldNum" sz="quarter" idx="12"/>
          </p:nvPr>
        </p:nvSpPr>
        <p:spPr>
          <a:xfrm>
            <a:off x="7772400" y="6356350"/>
            <a:ext cx="914400" cy="365125"/>
          </a:xfrm>
        </p:spPr>
        <p:txBody>
          <a:bodyPr/>
          <a:lstStyle/>
          <a:p>
            <a:pPr>
              <a:defRPr/>
            </a:pPr>
            <a:fld id="{632A3AC0-3F66-41A4-88AD-64EBCE82768F}" type="slidenum">
              <a:rPr lang="en-US" smtClean="0"/>
              <a:pPr>
                <a:defRPr/>
              </a:pPr>
              <a:t>35</a:t>
            </a:fld>
            <a:endParaRPr lang="en-US" dirty="0"/>
          </a:p>
        </p:txBody>
      </p:sp>
      <p:sp>
        <p:nvSpPr>
          <p:cNvPr id="6" name="Footer Placeholder 5"/>
          <p:cNvSpPr>
            <a:spLocks noGrp="1"/>
          </p:cNvSpPr>
          <p:nvPr>
            <p:ph type="ftr" sz="quarter" idx="11"/>
          </p:nvPr>
        </p:nvSpPr>
        <p:spPr/>
        <p:txBody>
          <a:bodyPr/>
          <a:lstStyle/>
          <a:p>
            <a:pPr>
              <a:defRPr/>
            </a:pPr>
            <a:r>
              <a:rPr lang="en-US" dirty="0" smtClean="0"/>
              <a:t>Part 13, ver.9.4</a:t>
            </a:r>
            <a:endParaRPr lang="en-US" dirty="0"/>
          </a:p>
        </p:txBody>
      </p:sp>
    </p:spTree>
    <p:extLst>
      <p:ext uri="{BB962C8B-B14F-4D97-AF65-F5344CB8AC3E}">
        <p14:creationId xmlns="" xmlns:p14="http://schemas.microsoft.com/office/powerpoint/2010/main" val="6781126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990600"/>
            <a:ext cx="8991600" cy="5486400"/>
          </a:xfrm>
        </p:spPr>
        <p:txBody>
          <a:bodyPr>
            <a:noAutofit/>
          </a:bodyPr>
          <a:lstStyle/>
          <a:p>
            <a:pPr algn="l">
              <a:spcBef>
                <a:spcPct val="0"/>
              </a:spcBef>
              <a:spcAft>
                <a:spcPts val="1200"/>
              </a:spcAft>
            </a:pPr>
            <a:r>
              <a:rPr lang="en-US" sz="5800" b="1" u="sng" dirty="0" smtClean="0">
                <a:solidFill>
                  <a:schemeClr val="tx1"/>
                </a:solidFill>
              </a:rPr>
              <a:t>Other interesting “together” texts:</a:t>
            </a:r>
          </a:p>
          <a:p>
            <a:pPr marL="395288" indent="-395288" algn="l">
              <a:spcBef>
                <a:spcPct val="0"/>
              </a:spcBef>
              <a:spcAft>
                <a:spcPts val="1200"/>
              </a:spcAft>
              <a:buFont typeface="Arial" panose="020B0604020202020204" pitchFamily="34" charset="0"/>
              <a:buChar char="•"/>
            </a:pPr>
            <a:r>
              <a:rPr lang="en-US" sz="6000" b="1" dirty="0" smtClean="0">
                <a:solidFill>
                  <a:schemeClr val="tx1"/>
                </a:solidFill>
              </a:rPr>
              <a:t>conformed with: </a:t>
            </a:r>
            <a:r>
              <a:rPr lang="en-US" sz="6000" b="1" i="1" dirty="0" smtClean="0">
                <a:solidFill>
                  <a:srgbClr val="7030A0"/>
                </a:solidFill>
              </a:rPr>
              <a:t>sum</a:t>
            </a:r>
            <a:r>
              <a:rPr lang="en-US" sz="6000" b="1" i="1" dirty="0" smtClean="0">
                <a:solidFill>
                  <a:schemeClr val="tx1"/>
                </a:solidFill>
              </a:rPr>
              <a:t>morphos</a:t>
            </a:r>
          </a:p>
          <a:p>
            <a:pPr marL="395288" indent="-395288" algn="l">
              <a:spcBef>
                <a:spcPct val="0"/>
              </a:spcBef>
              <a:spcAft>
                <a:spcPts val="1200"/>
              </a:spcAft>
              <a:buFont typeface="Arial" panose="020B0604020202020204" pitchFamily="34" charset="0"/>
              <a:buChar char="•"/>
            </a:pPr>
            <a:r>
              <a:rPr lang="en-US" sz="6000" b="1" dirty="0" smtClean="0">
                <a:solidFill>
                  <a:schemeClr val="tx1"/>
                </a:solidFill>
              </a:rPr>
              <a:t>take hold with: </a:t>
            </a:r>
            <a:r>
              <a:rPr lang="en-US" sz="6000" b="1" i="1" dirty="0" smtClean="0">
                <a:solidFill>
                  <a:srgbClr val="7030A0"/>
                </a:solidFill>
              </a:rPr>
              <a:t>sun</a:t>
            </a:r>
            <a:r>
              <a:rPr lang="en-US" sz="6000" b="1" i="1" dirty="0" smtClean="0">
                <a:solidFill>
                  <a:schemeClr val="tx1"/>
                </a:solidFill>
              </a:rPr>
              <a:t>antilambanomai</a:t>
            </a:r>
            <a:endParaRPr lang="en-US" sz="6000" b="1" i="1" dirty="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36</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19284233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890394"/>
            <a:ext cx="8991600" cy="5486400"/>
          </a:xfrm>
        </p:spPr>
        <p:txBody>
          <a:bodyPr>
            <a:noAutofit/>
          </a:bodyPr>
          <a:lstStyle/>
          <a:p>
            <a:pPr algn="l">
              <a:spcBef>
                <a:spcPct val="0"/>
              </a:spcBef>
              <a:spcAft>
                <a:spcPts val="1200"/>
              </a:spcAft>
            </a:pPr>
            <a:r>
              <a:rPr lang="en-US" sz="5800" b="1" u="sng" dirty="0" smtClean="0">
                <a:solidFill>
                  <a:schemeClr val="tx1"/>
                </a:solidFill>
              </a:rPr>
              <a:t>Orders of Creation:</a:t>
            </a:r>
          </a:p>
          <a:p>
            <a:pPr marL="457200" indent="-457200" algn="l">
              <a:spcBef>
                <a:spcPct val="0"/>
              </a:spcBef>
              <a:spcAft>
                <a:spcPts val="1200"/>
              </a:spcAft>
              <a:buFont typeface="Arial" panose="020B0604020202020204" pitchFamily="34" charset="0"/>
              <a:buChar char="•"/>
            </a:pPr>
            <a:r>
              <a:rPr lang="en-US" sz="5800" b="1" dirty="0" smtClean="0">
                <a:solidFill>
                  <a:schemeClr val="tx1"/>
                </a:solidFill>
              </a:rPr>
              <a:t>kosmos – Rev.10:6</a:t>
            </a:r>
          </a:p>
          <a:p>
            <a:pPr marL="457200" indent="-457200" algn="l">
              <a:spcBef>
                <a:spcPct val="0"/>
              </a:spcBef>
              <a:spcAft>
                <a:spcPts val="1200"/>
              </a:spcAft>
              <a:buFont typeface="Arial" panose="020B0604020202020204" pitchFamily="34" charset="0"/>
              <a:buChar char="•"/>
            </a:pPr>
            <a:r>
              <a:rPr lang="en-US" sz="5800" b="1" dirty="0" smtClean="0">
                <a:solidFill>
                  <a:schemeClr val="tx1"/>
                </a:solidFill>
              </a:rPr>
              <a:t>rulership in the kosmos – Col.1:16</a:t>
            </a:r>
          </a:p>
          <a:p>
            <a:pPr marL="457200" indent="-457200" algn="l">
              <a:spcBef>
                <a:spcPct val="0"/>
              </a:spcBef>
              <a:spcAft>
                <a:spcPts val="1200"/>
              </a:spcAft>
              <a:buFont typeface="Arial" panose="020B0604020202020204" pitchFamily="34" charset="0"/>
              <a:buChar char="•"/>
            </a:pPr>
            <a:r>
              <a:rPr lang="en-US" sz="5800" b="1" dirty="0" smtClean="0">
                <a:solidFill>
                  <a:schemeClr val="tx1"/>
                </a:solidFill>
              </a:rPr>
              <a:t>mankind (old) – Rom.6:6-14</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37</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26821546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890394"/>
            <a:ext cx="8991600" cy="5486400"/>
          </a:xfrm>
        </p:spPr>
        <p:txBody>
          <a:bodyPr>
            <a:noAutofit/>
          </a:bodyPr>
          <a:lstStyle/>
          <a:p>
            <a:pPr algn="l">
              <a:spcBef>
                <a:spcPct val="0"/>
              </a:spcBef>
              <a:spcAft>
                <a:spcPts val="1200"/>
              </a:spcAft>
            </a:pPr>
            <a:r>
              <a:rPr lang="en-US" sz="5800" b="1" u="sng" dirty="0" smtClean="0">
                <a:solidFill>
                  <a:schemeClr val="tx1"/>
                </a:solidFill>
              </a:rPr>
              <a:t>Orders of Creation</a:t>
            </a:r>
            <a:r>
              <a:rPr lang="en-US" sz="5800" b="1" dirty="0" smtClean="0">
                <a:solidFill>
                  <a:schemeClr val="tx1"/>
                </a:solidFill>
              </a:rPr>
              <a:t>:</a:t>
            </a:r>
          </a:p>
          <a:p>
            <a:pPr marL="457200" indent="-457200" algn="l">
              <a:spcBef>
                <a:spcPct val="0"/>
              </a:spcBef>
              <a:spcAft>
                <a:spcPts val="1200"/>
              </a:spcAft>
              <a:buFont typeface="Arial" panose="020B0604020202020204" pitchFamily="34" charset="0"/>
              <a:buChar char="•"/>
            </a:pPr>
            <a:r>
              <a:rPr lang="en-US" sz="5800" b="1" dirty="0">
                <a:solidFill>
                  <a:schemeClr val="tx1"/>
                </a:solidFill>
              </a:rPr>
              <a:t>new </a:t>
            </a:r>
            <a:r>
              <a:rPr lang="en-US" sz="5800" b="1" dirty="0" smtClean="0">
                <a:solidFill>
                  <a:schemeClr val="tx1"/>
                </a:solidFill>
              </a:rPr>
              <a:t>creature </a:t>
            </a:r>
            <a:r>
              <a:rPr lang="en-US" sz="5800" b="1" dirty="0">
                <a:solidFill>
                  <a:schemeClr val="tx1"/>
                </a:solidFill>
              </a:rPr>
              <a:t>– </a:t>
            </a:r>
            <a:r>
              <a:rPr lang="en-US" sz="5800" b="1" dirty="0" smtClean="0">
                <a:solidFill>
                  <a:schemeClr val="tx1"/>
                </a:solidFill>
              </a:rPr>
              <a:t>2 Cor.5:17; Gal.6:15</a:t>
            </a:r>
          </a:p>
          <a:p>
            <a:pPr marL="457200" indent="-457200" algn="l">
              <a:spcBef>
                <a:spcPct val="0"/>
              </a:spcBef>
              <a:spcAft>
                <a:spcPts val="1200"/>
              </a:spcAft>
              <a:buFont typeface="Arial" panose="020B0604020202020204" pitchFamily="34" charset="0"/>
              <a:buChar char="•"/>
            </a:pPr>
            <a:r>
              <a:rPr lang="en-US" sz="5800" b="1" dirty="0" smtClean="0">
                <a:solidFill>
                  <a:schemeClr val="tx1"/>
                </a:solidFill>
              </a:rPr>
              <a:t>new lump – 1 Cor.5:7</a:t>
            </a:r>
          </a:p>
          <a:p>
            <a:pPr marL="457200" indent="-457200" algn="l">
              <a:spcBef>
                <a:spcPct val="0"/>
              </a:spcBef>
              <a:spcAft>
                <a:spcPts val="1200"/>
              </a:spcAft>
              <a:buFont typeface="Arial" panose="020B0604020202020204" pitchFamily="34" charset="0"/>
              <a:buChar char="•"/>
            </a:pPr>
            <a:r>
              <a:rPr lang="en-US" sz="5800" b="1" dirty="0" smtClean="0">
                <a:solidFill>
                  <a:schemeClr val="tx1"/>
                </a:solidFill>
              </a:rPr>
              <a:t>inner man – Rom.7:22;       2 Cor.4:16; Eph.3:16</a:t>
            </a:r>
            <a:endParaRPr lang="en-US" sz="5800" b="1" dirty="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38</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5641754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143000"/>
            <a:ext cx="8991600" cy="5486400"/>
          </a:xfrm>
        </p:spPr>
        <p:txBody>
          <a:bodyPr>
            <a:noAutofit/>
          </a:bodyPr>
          <a:lstStyle/>
          <a:p>
            <a:pPr algn="l">
              <a:spcBef>
                <a:spcPct val="0"/>
              </a:spcBef>
              <a:spcAft>
                <a:spcPts val="1200"/>
              </a:spcAft>
            </a:pPr>
            <a:r>
              <a:rPr lang="en-US" sz="5800" b="1" u="sng" dirty="0" smtClean="0">
                <a:solidFill>
                  <a:schemeClr val="tx1"/>
                </a:solidFill>
              </a:rPr>
              <a:t>Orders of Creation:</a:t>
            </a:r>
          </a:p>
          <a:p>
            <a:pPr marL="457200" indent="-457200" algn="l">
              <a:spcBef>
                <a:spcPct val="0"/>
              </a:spcBef>
              <a:spcAft>
                <a:spcPts val="1200"/>
              </a:spcAft>
              <a:buFont typeface="Arial" panose="020B0604020202020204" pitchFamily="34" charset="0"/>
              <a:buChar char="•"/>
            </a:pPr>
            <a:r>
              <a:rPr lang="en-US" sz="5800" b="1" dirty="0">
                <a:solidFill>
                  <a:schemeClr val="tx1"/>
                </a:solidFill>
              </a:rPr>
              <a:t>new man – Eph.2:10; </a:t>
            </a:r>
            <a:r>
              <a:rPr lang="en-US" sz="5800" b="1" dirty="0" smtClean="0">
                <a:solidFill>
                  <a:schemeClr val="tx1"/>
                </a:solidFill>
              </a:rPr>
              <a:t>4:24; Col.3:9-10</a:t>
            </a:r>
            <a:endParaRPr lang="en-US" sz="5800" b="1" dirty="0">
              <a:solidFill>
                <a:schemeClr val="tx1"/>
              </a:solidFill>
            </a:endParaRPr>
          </a:p>
          <a:p>
            <a:pPr marL="457200" indent="-457200" algn="l">
              <a:spcBef>
                <a:spcPct val="0"/>
              </a:spcBef>
              <a:spcAft>
                <a:spcPts val="1200"/>
              </a:spcAft>
              <a:buFont typeface="Arial" panose="020B0604020202020204" pitchFamily="34" charset="0"/>
              <a:buChar char="•"/>
            </a:pPr>
            <a:r>
              <a:rPr lang="en-US" sz="5800" b="1" i="1" dirty="0" smtClean="0">
                <a:solidFill>
                  <a:schemeClr val="tx1"/>
                </a:solidFill>
              </a:rPr>
              <a:t>new </a:t>
            </a:r>
            <a:r>
              <a:rPr lang="en-US" sz="5800" b="1" i="1" dirty="0">
                <a:solidFill>
                  <a:schemeClr val="tx1"/>
                </a:solidFill>
              </a:rPr>
              <a:t>type of man</a:t>
            </a:r>
            <a:r>
              <a:rPr lang="en-US" sz="5800" b="1" dirty="0">
                <a:solidFill>
                  <a:schemeClr val="tx1"/>
                </a:solidFill>
              </a:rPr>
              <a:t> – </a:t>
            </a:r>
            <a:r>
              <a:rPr lang="en-US" sz="4800" b="1" dirty="0">
                <a:solidFill>
                  <a:schemeClr val="tx1"/>
                </a:solidFill>
              </a:rPr>
              <a:t>Eph.2:15</a:t>
            </a:r>
          </a:p>
          <a:p>
            <a:pPr marL="457200" indent="-457200" algn="l">
              <a:spcBef>
                <a:spcPct val="0"/>
              </a:spcBef>
              <a:spcAft>
                <a:spcPts val="1200"/>
              </a:spcAft>
              <a:buFont typeface="Arial" panose="020B0604020202020204" pitchFamily="34" charset="0"/>
              <a:buChar char="•"/>
            </a:pPr>
            <a:r>
              <a:rPr lang="en-US" sz="5800" b="1" dirty="0" smtClean="0">
                <a:solidFill>
                  <a:schemeClr val="tx1"/>
                </a:solidFill>
              </a:rPr>
              <a:t>new order – Eph.3:9</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39</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1167438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0" y="1219200"/>
            <a:ext cx="9144000" cy="5257800"/>
          </a:xfrm>
        </p:spPr>
        <p:txBody>
          <a:bodyPr>
            <a:noAutofit/>
          </a:bodyPr>
          <a:lstStyle/>
          <a:p>
            <a:pPr algn="l">
              <a:spcBef>
                <a:spcPct val="0"/>
              </a:spcBef>
              <a:spcAft>
                <a:spcPts val="1200"/>
              </a:spcAft>
            </a:pPr>
            <a:r>
              <a:rPr lang="en-US" sz="7200" b="1" dirty="0" smtClean="0">
                <a:solidFill>
                  <a:schemeClr val="tx1"/>
                </a:solidFill>
              </a:rPr>
              <a:t>… of the spirit now at work in the sons of the rebellion, among whom also we all once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1430078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228600" y="1219200"/>
            <a:ext cx="8915400" cy="5257800"/>
          </a:xfrm>
        </p:spPr>
        <p:txBody>
          <a:bodyPr>
            <a:normAutofit lnSpcReduction="10000"/>
          </a:bodyPr>
          <a:lstStyle/>
          <a:p>
            <a:pPr algn="l">
              <a:spcBef>
                <a:spcPct val="0"/>
              </a:spcBef>
              <a:spcAft>
                <a:spcPts val="1200"/>
              </a:spcAft>
            </a:pPr>
            <a:r>
              <a:rPr lang="en-US" sz="7200" b="1" dirty="0" smtClean="0">
                <a:solidFill>
                  <a:schemeClr val="tx1"/>
                </a:solidFill>
              </a:rPr>
              <a:t>… conducted ourselves in the lusts of our flesh, performing the desires of the flesh and of the mind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344543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219200"/>
            <a:ext cx="8763000" cy="5257800"/>
          </a:xfrm>
        </p:spPr>
        <p:txBody>
          <a:bodyPr>
            <a:normAutofit/>
          </a:bodyPr>
          <a:lstStyle/>
          <a:p>
            <a:pPr algn="l">
              <a:spcBef>
                <a:spcPct val="0"/>
              </a:spcBef>
              <a:spcAft>
                <a:spcPts val="1200"/>
              </a:spcAft>
            </a:pPr>
            <a:r>
              <a:rPr lang="en-US" sz="6000" b="1" dirty="0" smtClean="0">
                <a:solidFill>
                  <a:schemeClr val="tx1"/>
                </a:solidFill>
              </a:rPr>
              <a:t>… </a:t>
            </a:r>
            <a:r>
              <a:rPr lang="en-US" sz="7200" b="1" dirty="0" smtClean="0">
                <a:solidFill>
                  <a:schemeClr val="tx1"/>
                </a:solidFill>
              </a:rPr>
              <a:t>and were by nature children of wrath, as also the rest,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2527828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219200"/>
            <a:ext cx="8763000" cy="5257800"/>
          </a:xfrm>
        </p:spPr>
        <p:txBody>
          <a:bodyPr>
            <a:normAutofit fontScale="92500"/>
          </a:bodyPr>
          <a:lstStyle/>
          <a:p>
            <a:pPr algn="l">
              <a:spcBef>
                <a:spcPct val="0"/>
              </a:spcBef>
              <a:spcAft>
                <a:spcPts val="1200"/>
              </a:spcAft>
            </a:pPr>
            <a:r>
              <a:rPr lang="en-US" sz="6000" b="1" dirty="0" smtClean="0">
                <a:solidFill>
                  <a:schemeClr val="tx1"/>
                </a:solidFill>
              </a:rPr>
              <a:t>… </a:t>
            </a:r>
            <a:r>
              <a:rPr lang="en-US" sz="7200" b="1" dirty="0" smtClean="0">
                <a:solidFill>
                  <a:schemeClr val="tx1"/>
                </a:solidFill>
              </a:rPr>
              <a:t>but God being rich in mercy, because of His great love that He loved us </a:t>
            </a:r>
            <a:r>
              <a:rPr lang="en-US" sz="7200" b="1" i="1" dirty="0" smtClean="0">
                <a:solidFill>
                  <a:schemeClr val="tx1"/>
                </a:solidFill>
              </a:rPr>
              <a:t>with</a:t>
            </a:r>
            <a:r>
              <a:rPr lang="en-US" sz="7200" b="1" dirty="0" smtClean="0">
                <a:solidFill>
                  <a:schemeClr val="tx1"/>
                </a:solidFill>
              </a:rPr>
              <a:t> (even us being dead by the faults)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2527828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219200"/>
            <a:ext cx="8763000" cy="5257800"/>
          </a:xfrm>
        </p:spPr>
        <p:txBody>
          <a:bodyPr>
            <a:noAutofit/>
          </a:bodyPr>
          <a:lstStyle/>
          <a:p>
            <a:pPr algn="l">
              <a:spcBef>
                <a:spcPct val="0"/>
              </a:spcBef>
              <a:spcAft>
                <a:spcPts val="1200"/>
              </a:spcAft>
            </a:pPr>
            <a:r>
              <a:rPr lang="en-US" sz="7200" b="1" dirty="0" smtClean="0">
                <a:solidFill>
                  <a:schemeClr val="tx1"/>
                </a:solidFill>
              </a:rPr>
              <a:t>… He made us alive together by the Christ (by grace you are saved) and He raised together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2527828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152400" y="1219200"/>
            <a:ext cx="8763000" cy="5257800"/>
          </a:xfrm>
        </p:spPr>
        <p:txBody>
          <a:bodyPr>
            <a:noAutofit/>
          </a:bodyPr>
          <a:lstStyle/>
          <a:p>
            <a:pPr algn="l">
              <a:spcBef>
                <a:spcPct val="0"/>
              </a:spcBef>
              <a:spcAft>
                <a:spcPts val="1200"/>
              </a:spcAft>
            </a:pPr>
            <a:r>
              <a:rPr lang="en-US" sz="7200" b="1" dirty="0" smtClean="0">
                <a:solidFill>
                  <a:schemeClr val="tx1"/>
                </a:solidFill>
              </a:rPr>
              <a:t>… and He seated together in the heavenlies by Christ Jesus, so that He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a:t>
            </a:fld>
            <a:endParaRPr lang="en-US" dirty="0"/>
          </a:p>
        </p:txBody>
      </p:sp>
      <p:sp>
        <p:nvSpPr>
          <p:cNvPr id="6" name="Footer Placeholder 5"/>
          <p:cNvSpPr>
            <a:spLocks noGrp="1"/>
          </p:cNvSpPr>
          <p:nvPr>
            <p:ph type="ftr" sz="quarter" idx="11"/>
          </p:nvPr>
        </p:nvSpPr>
        <p:spPr/>
        <p:txBody>
          <a:bodyPr/>
          <a:lstStyle/>
          <a:p>
            <a:pPr>
              <a:defRPr/>
            </a:pPr>
            <a:r>
              <a:rPr lang="en-US" smtClean="0"/>
              <a:t>Part 13, ver.9.4</a:t>
            </a:r>
            <a:endParaRPr lang="en-US" dirty="0"/>
          </a:p>
        </p:txBody>
      </p:sp>
    </p:spTree>
    <p:extLst>
      <p:ext uri="{BB962C8B-B14F-4D97-AF65-F5344CB8AC3E}">
        <p14:creationId xmlns="" xmlns:p14="http://schemas.microsoft.com/office/powerpoint/2010/main" val="25278285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4171</TotalTime>
  <Words>4206</Words>
  <Application>Microsoft Office PowerPoint</Application>
  <PresentationFormat>On-screen Show (4:3)</PresentationFormat>
  <Paragraphs>366</Paragraphs>
  <Slides>39</Slides>
  <Notes>39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vector>
  </TitlesOfParts>
  <Company>NMCI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Ephesians - Colossians</dc:title>
  <dc:creator>Burch, Glen T CTR NSWCDD, Z22</dc:creator>
  <cp:lastModifiedBy>Windows User</cp:lastModifiedBy>
  <cp:revision>336</cp:revision>
  <cp:lastPrinted>2018-02-16T18:19:40Z</cp:lastPrinted>
  <dcterms:created xsi:type="dcterms:W3CDTF">2016-08-17T16:22:44Z</dcterms:created>
  <dcterms:modified xsi:type="dcterms:W3CDTF">2019-01-06T10:46:24Z</dcterms:modified>
</cp:coreProperties>
</file>