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8411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74393" autoAdjust="0"/>
  </p:normalViewPr>
  <p:slideViewPr>
    <p:cSldViewPr>
      <p:cViewPr varScale="1">
        <p:scale>
          <a:sx n="77" d="100"/>
          <a:sy n="77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/>
          <a:lstStyle>
            <a:lvl1pPr algn="r">
              <a:defRPr sz="1200"/>
            </a:lvl1pPr>
          </a:lstStyle>
          <a:p>
            <a:fld id="{D55C9D03-2445-4C54-AD44-E67826E069E7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53" tIns="45527" rIns="91053" bIns="455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053" tIns="45527" rIns="91053" bIns="455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4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4"/>
            <a:ext cx="2971800" cy="453866"/>
          </a:xfrm>
          <a:prstGeom prst="rect">
            <a:avLst/>
          </a:prstGeom>
        </p:spPr>
        <p:txBody>
          <a:bodyPr vert="horz" lIns="91053" tIns="45527" rIns="91053" bIns="45527" rtlCol="0" anchor="b"/>
          <a:lstStyle>
            <a:lvl1pPr algn="r">
              <a:defRPr sz="1200"/>
            </a:lvl1pPr>
          </a:lstStyle>
          <a:p>
            <a:fld id="{724015FD-8948-41C3-99BF-3A8CFDC61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15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Or “War &amp; Peace” for short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Eph.2:11-22 – </a:t>
            </a:r>
            <a:r>
              <a:rPr lang="en-US" b="0" i="0" dirty="0" smtClean="0"/>
              <a:t>my translation </a:t>
            </a:r>
            <a:r>
              <a:rPr lang="en-US" b="0" i="1" dirty="0" smtClean="0"/>
              <a:t>Eph.2,11-22.docx</a:t>
            </a:r>
            <a:endParaRPr lang="en-US" b="0" i="1" baseline="0" dirty="0" smtClean="0"/>
          </a:p>
          <a:p>
            <a:pPr marL="227632" indent="-227632">
              <a:spcBef>
                <a:spcPct val="0"/>
              </a:spcBef>
              <a:buFont typeface="+mj-lt"/>
              <a:buAutoNum type="arabicPeriod"/>
            </a:pP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“destroyed” – </a:t>
            </a:r>
            <a:r>
              <a:rPr lang="en-US" b="0" i="1" dirty="0" smtClean="0"/>
              <a:t>luō</a:t>
            </a:r>
            <a:r>
              <a:rPr lang="en-US" b="0" i="0" dirty="0" smtClean="0"/>
              <a:t> – “loosed” only here in Eph.-Col.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“dividing wall” – </a:t>
            </a:r>
            <a:r>
              <a:rPr lang="en-US" b="0" i="1" dirty="0" smtClean="0"/>
              <a:t>mesotoichon</a:t>
            </a:r>
            <a:r>
              <a:rPr lang="en-US" b="0" i="0" dirty="0" smtClean="0"/>
              <a:t> – hapax – lit. “middle-wall” of a house – citation in M&amp;M is masc. gender noun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“fence” – </a:t>
            </a:r>
            <a:r>
              <a:rPr lang="en-US" b="0" i="1" dirty="0" smtClean="0"/>
              <a:t>phragmos</a:t>
            </a:r>
            <a:r>
              <a:rPr lang="en-US" b="0" i="0" dirty="0" smtClean="0"/>
              <a:t> – trans. “hedge” in Mat., Mar.</a:t>
            </a:r>
            <a:r>
              <a:rPr lang="en-US" b="0" i="0" baseline="0" dirty="0" smtClean="0"/>
              <a:t> &amp; Luk. – </a:t>
            </a:r>
            <a:r>
              <a:rPr lang="en-US" b="0" i="1" baseline="0" dirty="0" smtClean="0"/>
              <a:t>toichon</a:t>
            </a:r>
            <a:r>
              <a:rPr lang="en-US" b="0" i="0" baseline="0" dirty="0" smtClean="0"/>
              <a:t> and </a:t>
            </a:r>
            <a:r>
              <a:rPr lang="en-US" b="0" i="1" baseline="0" dirty="0" smtClean="0"/>
              <a:t>phragmos</a:t>
            </a:r>
            <a:r>
              <a:rPr lang="en-US" b="0" i="0" baseline="0" dirty="0" smtClean="0"/>
              <a:t> in </a:t>
            </a:r>
            <a:r>
              <a:rPr lang="en-US" b="1" i="0" baseline="0" dirty="0" smtClean="0"/>
              <a:t>Isa.5:5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“the hatred” – </a:t>
            </a:r>
            <a:r>
              <a:rPr lang="en-US" b="0" i="0" baseline="0" dirty="0" smtClean="0"/>
              <a:t>i.e., hatred against Gentiles – only in </a:t>
            </a:r>
            <a:r>
              <a:rPr lang="en-US" b="1" i="0" baseline="0" dirty="0" smtClean="0"/>
              <a:t>Eph.2:14, 16</a:t>
            </a:r>
          </a:p>
          <a:p>
            <a:pPr marL="684832" lvl="1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		       – </a:t>
            </a:r>
            <a:r>
              <a:rPr lang="en-US" b="1" i="1" baseline="0" dirty="0" smtClean="0"/>
              <a:t>echthra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the “</a:t>
            </a:r>
            <a:r>
              <a:rPr lang="en-US" b="0" i="0" u="sng" baseline="0" dirty="0" smtClean="0"/>
              <a:t>enmity</a:t>
            </a:r>
            <a:r>
              <a:rPr lang="en-US" b="0" i="0" baseline="0" dirty="0" smtClean="0"/>
              <a:t>” God told Satan He would put between him and the woman </a:t>
            </a:r>
            <a:r>
              <a:rPr lang="en-US" b="1" i="0" baseline="0" dirty="0" smtClean="0"/>
              <a:t>(Gen.3:15)</a:t>
            </a:r>
          </a:p>
          <a:p>
            <a:pPr marL="684832" lvl="1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		       – </a:t>
            </a:r>
            <a:r>
              <a:rPr lang="en-US" b="0" i="0" baseline="0" dirty="0" smtClean="0"/>
              <a:t>historically Israel had been ringed with Gentile </a:t>
            </a:r>
            <a:r>
              <a:rPr lang="en-US" b="0" i="0" u="sng" baseline="0" dirty="0" smtClean="0"/>
              <a:t>enemies</a:t>
            </a:r>
            <a:r>
              <a:rPr lang="en-US" b="0" i="0" baseline="0" dirty="0" smtClean="0"/>
              <a:t> – see</a:t>
            </a:r>
            <a:r>
              <a:rPr lang="en-US" b="1" i="0" baseline="0" dirty="0" smtClean="0"/>
              <a:t> Psa.83 in entirety </a:t>
            </a:r>
            <a:r>
              <a:rPr lang="en-US" b="0" i="0" baseline="0" dirty="0" smtClean="0"/>
              <a:t>(“</a:t>
            </a:r>
            <a:r>
              <a:rPr lang="en-US" b="0" i="0" u="sng" baseline="0" dirty="0" smtClean="0"/>
              <a:t>enemy</a:t>
            </a:r>
            <a:r>
              <a:rPr lang="en-US" b="0" i="0" baseline="0" dirty="0" smtClean="0"/>
              <a:t>” = </a:t>
            </a:r>
            <a:r>
              <a:rPr lang="en-US" b="1" i="1" baseline="0" dirty="0" smtClean="0"/>
              <a:t>echthros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in </a:t>
            </a:r>
            <a:r>
              <a:rPr lang="en-US" b="1" i="0" baseline="0" dirty="0" smtClean="0"/>
              <a:t>v.2</a:t>
            </a:r>
            <a:r>
              <a:rPr lang="en-US" b="0" i="0" baseline="0" dirty="0" smtClean="0"/>
              <a:t>);</a:t>
            </a:r>
          </a:p>
          <a:p>
            <a:pPr marL="684832" lvl="1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</a:t>
            </a:r>
            <a:r>
              <a:rPr lang="en-US" b="1" i="0" baseline="0" dirty="0" smtClean="0"/>
              <a:t>Psa.9:5-6</a:t>
            </a:r>
            <a:r>
              <a:rPr lang="en-US" b="0" i="0" baseline="0" dirty="0" smtClean="0"/>
              <a:t>; </a:t>
            </a:r>
            <a:r>
              <a:rPr lang="en-US" b="1" i="0" baseline="0" dirty="0" smtClean="0"/>
              <a:t>44:1-5;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68:21-23</a:t>
            </a:r>
            <a:r>
              <a:rPr lang="en-US" b="0" i="0" baseline="0" dirty="0" smtClean="0"/>
              <a:t>; </a:t>
            </a:r>
            <a:r>
              <a:rPr lang="en-US" b="1" i="0" baseline="0" dirty="0" smtClean="0"/>
              <a:t>72:7-11</a:t>
            </a:r>
            <a:r>
              <a:rPr lang="en-US" b="0" i="0" baseline="0" dirty="0" smtClean="0"/>
              <a:t>; </a:t>
            </a:r>
            <a:r>
              <a:rPr lang="en-US" b="1" i="0" baseline="0" dirty="0" smtClean="0"/>
              <a:t>74 (all)</a:t>
            </a:r>
            <a:r>
              <a:rPr lang="en-US" b="0" i="0" baseline="0" dirty="0" smtClean="0"/>
              <a:t>; </a:t>
            </a:r>
            <a:r>
              <a:rPr lang="en-US" b="1" i="0" baseline="0" dirty="0" smtClean="0"/>
              <a:t>Col.1:21 (parallel text)</a:t>
            </a:r>
            <a:r>
              <a:rPr lang="en-US" b="0" i="0" baseline="0" dirty="0" smtClean="0"/>
              <a:t>; </a:t>
            </a:r>
            <a:r>
              <a:rPr lang="en-US" b="1" i="0" baseline="0" dirty="0" smtClean="0"/>
              <a:t>Rev.12 (all)</a:t>
            </a:r>
            <a:r>
              <a:rPr lang="en-US" b="0" i="0" baseline="0" dirty="0" smtClean="0"/>
              <a:t>; </a:t>
            </a:r>
            <a:r>
              <a:rPr lang="en-US" b="1" i="0" baseline="0" dirty="0" smtClean="0"/>
              <a:t>13:4-8</a:t>
            </a:r>
          </a:p>
          <a:p>
            <a:pPr marL="684832" lvl="1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		      – </a:t>
            </a:r>
            <a:r>
              <a:rPr lang="en-US" b="0" i="0" baseline="0" dirty="0" smtClean="0"/>
              <a:t>because of their enmity with “His anointed”, God viewed the nations as enemies – all of </a:t>
            </a:r>
            <a:r>
              <a:rPr lang="en-US" b="1" i="0" baseline="0" dirty="0" smtClean="0"/>
              <a:t>Psa.2 – </a:t>
            </a:r>
            <a:r>
              <a:rPr lang="en-US" b="0" i="0" baseline="0" dirty="0" smtClean="0"/>
              <a:t>note that the invitation to “kiss the Son” CANNOT relate to “the mystery of Christ,</a:t>
            </a:r>
          </a:p>
          <a:p>
            <a:pPr marL="684832" lvl="1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</a:t>
            </a:r>
            <a:r>
              <a:rPr lang="en-US" b="1" i="0" baseline="0" dirty="0" smtClean="0"/>
              <a:t>        </a:t>
            </a:r>
            <a:r>
              <a:rPr lang="en-US" b="0" i="0" baseline="0" dirty="0" smtClean="0"/>
              <a:t> which was not revealed to the sons of men” – </a:t>
            </a:r>
            <a:r>
              <a:rPr lang="en-US" b="1" i="0" baseline="0" dirty="0" smtClean="0"/>
              <a:t>Eph.3:5</a:t>
            </a:r>
          </a:p>
          <a:p>
            <a:pPr marL="684832" lvl="1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		      – </a:t>
            </a:r>
            <a:r>
              <a:rPr lang="en-US" b="0" i="0" baseline="0" dirty="0" smtClean="0"/>
              <a:t>then see </a:t>
            </a:r>
            <a:r>
              <a:rPr lang="en-US" b="1" i="0" baseline="0" dirty="0" smtClean="0"/>
              <a:t>Joel 3:9-22 </a:t>
            </a:r>
            <a:r>
              <a:rPr lang="en-US" b="0" i="0" baseline="0" dirty="0" smtClean="0"/>
              <a:t>(when did this ever happen – it’s future!)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Herod’s Temple – </a:t>
            </a:r>
            <a:r>
              <a:rPr lang="en-US" b="0" i="0" dirty="0" smtClean="0"/>
              <a:t>as reconstructed from descriptions in Josephus, Philo and rabbinical sources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Dividing wall is indicated – </a:t>
            </a:r>
            <a:r>
              <a:rPr lang="en-US" b="0" i="0" dirty="0" smtClean="0"/>
              <a:t>but was this a requirement of Mosaic Law?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dirty="0" smtClean="0"/>
              <a:t>		</a:t>
            </a:r>
            <a:r>
              <a:rPr lang="en-US" b="1" i="0" dirty="0" smtClean="0"/>
              <a:t>Lev.17:8-9</a:t>
            </a:r>
            <a:r>
              <a:rPr lang="en-US" b="0" i="0" dirty="0" smtClean="0"/>
              <a:t> required the alien to bring his burnt offering to “the door of the Tent”, or be cut off from “his people” – </a:t>
            </a:r>
            <a:r>
              <a:rPr lang="en-US" b="1" i="0" dirty="0" smtClean="0"/>
              <a:t>Num.15:14-16</a:t>
            </a:r>
            <a:r>
              <a:rPr lang="en-US" b="0" i="0" dirty="0" smtClean="0"/>
              <a:t> even more insightful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dirty="0" smtClean="0"/>
              <a:t>		however, only the Levites may disassemble the Tent – an “outsider” who comes near must be put to death – </a:t>
            </a:r>
            <a:r>
              <a:rPr lang="en-US" b="1" i="0" dirty="0" smtClean="0"/>
              <a:t>Num.1:51; 3:38 </a:t>
            </a:r>
            <a:r>
              <a:rPr lang="en-US" b="0" i="0" dirty="0" smtClean="0"/>
              <a:t>– any non-Levite was an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dirty="0" smtClean="0"/>
              <a:t>		“outsider” in worship</a:t>
            </a:r>
            <a:r>
              <a:rPr lang="en-US" b="0" i="0" baseline="0" dirty="0" smtClean="0"/>
              <a:t> service matters</a:t>
            </a: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“abolished” – </a:t>
            </a:r>
            <a:r>
              <a:rPr lang="en-US" b="0" i="1" dirty="0" smtClean="0"/>
              <a:t>katargeō</a:t>
            </a:r>
            <a:r>
              <a:rPr lang="en-US" b="0" i="0" dirty="0" smtClean="0"/>
              <a:t> – “nullified” only here in Eph.-Col.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law of the commandments” – </a:t>
            </a:r>
            <a:r>
              <a:rPr lang="en-US" b="0" i="0" dirty="0" smtClean="0"/>
              <a:t>hapax – both articles makes this very specific – Law of Moses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“ordinances” – </a:t>
            </a:r>
            <a:r>
              <a:rPr lang="en-US" b="0" i="1" dirty="0" smtClean="0"/>
              <a:t>dogma</a:t>
            </a:r>
            <a:r>
              <a:rPr lang="en-US" b="0" i="0" dirty="0" smtClean="0"/>
              <a:t> – parallel in Col.2:14 – “the handwriting</a:t>
            </a:r>
            <a:r>
              <a:rPr lang="en-US" b="0" i="0" baseline="0" dirty="0" smtClean="0"/>
              <a:t> of the </a:t>
            </a:r>
            <a:r>
              <a:rPr lang="en-US" b="0" i="0" u="sng" baseline="0" dirty="0" smtClean="0"/>
              <a:t>ordinances</a:t>
            </a:r>
            <a:r>
              <a:rPr lang="en-US" b="0" i="0" baseline="0" dirty="0" smtClean="0"/>
              <a:t>” has been removed, as “having nailed it to the cross”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</a:t>
            </a:r>
            <a:r>
              <a:rPr lang="en-US" b="1" i="0" dirty="0" smtClean="0"/>
              <a:t>–</a:t>
            </a:r>
            <a:r>
              <a:rPr lang="en-US" b="0" i="0" baseline="0" dirty="0" smtClean="0"/>
              <a:t> this is also a backward look at the “decrees” of the Jerusalem council of Acts 15 for Gentile believers - </a:t>
            </a:r>
            <a:r>
              <a:rPr lang="en-US" b="1" i="0" baseline="0" dirty="0" smtClean="0"/>
              <a:t>Acts 16:4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     </a:t>
            </a:r>
            <a:r>
              <a:rPr lang="en-US" b="1" i="0" dirty="0" smtClean="0"/>
              <a:t>–</a:t>
            </a:r>
            <a:r>
              <a:rPr lang="en-US" b="1" i="0" baseline="0" dirty="0" smtClean="0"/>
              <a:t> </a:t>
            </a:r>
            <a:r>
              <a:rPr lang="en-US" b="0" i="1" baseline="0" dirty="0" smtClean="0"/>
              <a:t>dogmatizō</a:t>
            </a:r>
            <a:r>
              <a:rPr lang="en-US" b="1" i="0" baseline="0" dirty="0" smtClean="0"/>
              <a:t> – Col.2:20 </a:t>
            </a:r>
            <a:r>
              <a:rPr lang="en-US" b="0" i="0" baseline="0" dirty="0" smtClean="0"/>
              <a:t>“If you died with Christ from the elements of the world, why, as living in the world, </a:t>
            </a:r>
            <a:r>
              <a:rPr lang="en-US" b="0" i="0" u="sng" baseline="0" dirty="0" smtClean="0"/>
              <a:t>are you dogmatized</a:t>
            </a:r>
            <a:r>
              <a:rPr lang="en-US" b="0" i="0" baseline="0" dirty="0" smtClean="0"/>
              <a:t>?”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     </a:t>
            </a:r>
            <a:r>
              <a:rPr lang="en-US" b="1" i="0" dirty="0" smtClean="0"/>
              <a:t>– def.: Thayer – </a:t>
            </a:r>
            <a:r>
              <a:rPr lang="en-US" b="0" i="0" dirty="0" smtClean="0"/>
              <a:t>p.</a:t>
            </a:r>
            <a:endParaRPr lang="en-US" b="0" i="0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2095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“create” – </a:t>
            </a:r>
            <a:r>
              <a:rPr lang="en-US" b="0" i="0" baseline="0" dirty="0" smtClean="0"/>
              <a:t>builds on 2:10, where “we are His work, created by Christ Jesus”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“one new man” </a:t>
            </a:r>
            <a:r>
              <a:rPr lang="en-US" b="0" i="0" baseline="0" dirty="0" smtClean="0"/>
              <a:t>– hapax – this is a new thing indeed, a new form of manhood –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0" i="0" baseline="0" dirty="0" smtClean="0"/>
              <a:t>elsewhere “the new man” at </a:t>
            </a:r>
            <a:r>
              <a:rPr lang="en-US" b="1" i="0" baseline="0" dirty="0" smtClean="0"/>
              <a:t>Eph.4:24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          </a:t>
            </a:r>
            <a:r>
              <a:rPr lang="en-US" b="0" i="0" baseline="0" dirty="0" smtClean="0"/>
              <a:t>–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one might compare the unity of </a:t>
            </a:r>
            <a:r>
              <a:rPr lang="en-US" b="1" i="0" baseline="0" dirty="0" smtClean="0"/>
              <a:t>Gal.3:28</a:t>
            </a:r>
            <a:r>
              <a:rPr lang="en-US" b="0" i="0" baseline="0" dirty="0" smtClean="0"/>
              <a:t>, where there is “neither Jew nor Greek” (also </a:t>
            </a:r>
            <a:r>
              <a:rPr lang="en-US" b="1" i="0" baseline="0" dirty="0" smtClean="0"/>
              <a:t>1 Cor.12:13; Col.3:11</a:t>
            </a:r>
            <a:r>
              <a:rPr lang="en-US" b="0" i="0" baseline="0" dirty="0" smtClean="0"/>
              <a:t>), but this lack of Jew/Greek identity pertains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   to the individual “new man” – the merging of “nations” and the nation Israel creates the corporate “one new manhood”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   </a:t>
            </a:r>
            <a:r>
              <a:rPr lang="en-US" b="1" i="0" baseline="0" dirty="0" smtClean="0"/>
              <a:t>NB -</a:t>
            </a:r>
            <a:r>
              <a:rPr lang="en-US" b="0" i="0" baseline="0" dirty="0" smtClean="0"/>
              <a:t> “Greek” can be seen in the light of “the diaspora of the Greeks” per </a:t>
            </a:r>
            <a:r>
              <a:rPr lang="en-US" b="1" i="0" baseline="0" dirty="0" smtClean="0"/>
              <a:t>Joh.7:35; 12:20</a:t>
            </a:r>
            <a:r>
              <a:rPr lang="en-US" b="0" i="0" baseline="0" dirty="0" smtClean="0"/>
              <a:t>; see also </a:t>
            </a:r>
            <a:r>
              <a:rPr lang="en-US" b="1" i="0" baseline="0" dirty="0" smtClean="0"/>
              <a:t>Acts 14:1; 18:4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“making peace” – </a:t>
            </a:r>
            <a:r>
              <a:rPr lang="en-US" b="0" i="0" baseline="0" dirty="0" smtClean="0"/>
              <a:t>parallels “made the both one” in the previous verse – our unity in the body of Christ is the peace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parallels “He evangelized </a:t>
            </a:r>
            <a:r>
              <a:rPr lang="en-US" b="0" i="0" u="sng" baseline="0" dirty="0" smtClean="0"/>
              <a:t>peace</a:t>
            </a:r>
            <a:r>
              <a:rPr lang="en-US" b="0" i="0" baseline="0" dirty="0" smtClean="0"/>
              <a:t> to you the far off, and </a:t>
            </a:r>
            <a:r>
              <a:rPr lang="en-US" b="0" i="0" u="sng" baseline="0" dirty="0" smtClean="0"/>
              <a:t>peace</a:t>
            </a:r>
            <a:r>
              <a:rPr lang="en-US" b="0" i="0" baseline="0" dirty="0" smtClean="0"/>
              <a:t> to the near” in </a:t>
            </a:r>
            <a:r>
              <a:rPr lang="en-US" b="1" i="0" baseline="0" dirty="0" smtClean="0"/>
              <a:t>v.17 --- 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		</a:t>
            </a:r>
            <a:r>
              <a:rPr lang="en-US" b="0" i="0" baseline="0" dirty="0" smtClean="0"/>
              <a:t>&amp; “the having made peace (</a:t>
            </a:r>
            <a:r>
              <a:rPr lang="en-US" b="0" i="1" baseline="0" dirty="0" smtClean="0"/>
              <a:t>eirēnopoieō – </a:t>
            </a:r>
            <a:r>
              <a:rPr lang="en-US" b="0" i="0" baseline="0" dirty="0" smtClean="0"/>
              <a:t>NT hapax) through the blood of His own cross” in </a:t>
            </a:r>
            <a:r>
              <a:rPr lang="en-US" b="1" i="0" baseline="0" dirty="0" smtClean="0"/>
              <a:t>Col.2:20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594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“hyper-reconcile” – </a:t>
            </a:r>
            <a:r>
              <a:rPr lang="en-US" b="0" i="1" baseline="0" dirty="0" smtClean="0"/>
              <a:t>apokatallassō</a:t>
            </a:r>
            <a:r>
              <a:rPr lang="en-US" b="0" i="0" baseline="0" dirty="0" smtClean="0"/>
              <a:t> – only here and 2 others: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      </a:t>
            </a:r>
            <a:r>
              <a:rPr lang="en-US" b="1" i="0" baseline="0" dirty="0" smtClean="0"/>
              <a:t>Col.1:20-22</a:t>
            </a:r>
            <a:r>
              <a:rPr lang="en-US" b="0" i="0" baseline="0" dirty="0" smtClean="0"/>
              <a:t> (2) “and through Himself to </a:t>
            </a:r>
            <a:r>
              <a:rPr lang="en-US" b="0" i="0" u="sng" baseline="0" dirty="0" smtClean="0"/>
              <a:t>hyper-reconcile</a:t>
            </a:r>
            <a:r>
              <a:rPr lang="en-US" b="0" i="0" baseline="0" dirty="0" smtClean="0"/>
              <a:t> all these things (v.16) to Himself, having made peace (</a:t>
            </a:r>
            <a:r>
              <a:rPr lang="en-US" b="0" i="1" baseline="0" dirty="0" smtClean="0"/>
              <a:t>eirēnopoieō – </a:t>
            </a:r>
            <a:r>
              <a:rPr lang="en-US" b="0" i="0" baseline="0" dirty="0" smtClean="0"/>
              <a:t>NT hapax) through the blood of His own cross, by Himself, 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      whether the things upon the earth or the things in the heavens. And you being formerly alienated and enemies of the mind by the wicked works, but now He </a:t>
            </a:r>
            <a:r>
              <a:rPr lang="en-US" b="0" i="0" u="sng" baseline="0" dirty="0" smtClean="0"/>
              <a:t>hyper-reconciled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      by the body of His own flesh through the death…”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“through” – </a:t>
            </a:r>
            <a:r>
              <a:rPr lang="en-US" b="0" i="0" baseline="0" dirty="0" smtClean="0"/>
              <a:t>NOTE how many “throughs” or “bys” – </a:t>
            </a:r>
            <a:r>
              <a:rPr lang="en-US" b="1" i="0" baseline="0" dirty="0" smtClean="0"/>
              <a:t>Eph: </a:t>
            </a:r>
            <a:r>
              <a:rPr lang="en-US" b="0" i="0" baseline="0" dirty="0" smtClean="0"/>
              <a:t>“by the blood of Christ”, “by His own flesh”, “by Himself”, “through the cross”</a:t>
            </a:r>
          </a:p>
          <a:p>
            <a:pPr marL="3200400" lvl="7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       Col:  </a:t>
            </a:r>
            <a:r>
              <a:rPr lang="en-US" b="0" i="0" baseline="0" dirty="0" smtClean="0"/>
              <a:t>“through Himself”, “through the blood of His own cross”, “by Himself”, “by the body of His own flesh”, “through the death”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7675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Rom.5:10 – </a:t>
            </a:r>
            <a:r>
              <a:rPr lang="en-US" b="0" i="0" baseline="0" dirty="0" smtClean="0"/>
              <a:t>“For if, being enemies, we were </a:t>
            </a:r>
            <a:r>
              <a:rPr lang="en-US" b="0" i="0" u="sng" baseline="0" dirty="0" smtClean="0"/>
              <a:t>reconciled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katallassō</a:t>
            </a:r>
            <a:r>
              <a:rPr lang="en-US" b="0" i="0" baseline="0" dirty="0" smtClean="0"/>
              <a:t>) to God through the death of His very own Son, much more, having been </a:t>
            </a:r>
            <a:r>
              <a:rPr lang="en-US" b="0" i="0" u="sng" baseline="0" dirty="0" smtClean="0"/>
              <a:t>reconciled</a:t>
            </a:r>
            <a:r>
              <a:rPr lang="en-US" b="0" i="0" baseline="0" dirty="0" smtClean="0"/>
              <a:t>, we will be saved by His life.”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</a:t>
            </a:r>
            <a:r>
              <a:rPr lang="en-US" b="1" i="0" baseline="0" dirty="0" smtClean="0"/>
              <a:t>– also 5:1 </a:t>
            </a:r>
            <a:r>
              <a:rPr lang="en-US" b="0" i="0" baseline="0" dirty="0" smtClean="0"/>
              <a:t>“Therefore, having been justified by faith, we have peace toward God through our Lord Jesus Christ”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2 Cor.5:18-20 – </a:t>
            </a:r>
            <a:r>
              <a:rPr lang="en-US" b="0" i="0" baseline="0" dirty="0" smtClean="0"/>
              <a:t>“But all these things </a:t>
            </a:r>
            <a:r>
              <a:rPr lang="en-US" b="0" i="1" baseline="0" dirty="0" smtClean="0"/>
              <a:t>are</a:t>
            </a:r>
            <a:r>
              <a:rPr lang="en-US" b="0" i="0" baseline="0" dirty="0" smtClean="0"/>
              <a:t> from God, having </a:t>
            </a:r>
            <a:r>
              <a:rPr lang="en-US" b="0" i="0" u="sng" baseline="0" dirty="0" smtClean="0"/>
              <a:t>reconciled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katallassō</a:t>
            </a:r>
            <a:r>
              <a:rPr lang="en-US" b="0" i="0" baseline="0" dirty="0" smtClean="0"/>
              <a:t>) us to Himself through Christ, and having given us the ministry of </a:t>
            </a:r>
            <a:r>
              <a:rPr lang="en-US" b="0" i="0" u="sng" baseline="0" dirty="0" smtClean="0"/>
              <a:t>the reconciliation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katallagē</a:t>
            </a:r>
            <a:r>
              <a:rPr lang="en-US" b="0" i="0" baseline="0" dirty="0" smtClean="0"/>
              <a:t>),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       which </a:t>
            </a:r>
            <a:r>
              <a:rPr lang="en-US" b="0" i="1" baseline="0" dirty="0" smtClean="0"/>
              <a:t>is</a:t>
            </a:r>
            <a:r>
              <a:rPr lang="en-US" b="0" i="0" baseline="0" dirty="0" smtClean="0"/>
              <a:t> that God was in Christ </a:t>
            </a:r>
            <a:r>
              <a:rPr lang="en-US" b="0" i="0" u="sng" baseline="0" dirty="0" smtClean="0"/>
              <a:t>reconciling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katallassō</a:t>
            </a:r>
            <a:r>
              <a:rPr lang="en-US" b="0" i="0" baseline="0" dirty="0" smtClean="0"/>
              <a:t>) </a:t>
            </a:r>
            <a:r>
              <a:rPr lang="en-US" b="0" i="1" baseline="0" dirty="0" smtClean="0"/>
              <a:t>the </a:t>
            </a:r>
            <a:r>
              <a:rPr lang="en-US" b="1" i="0" baseline="0" dirty="0" smtClean="0"/>
              <a:t>world</a:t>
            </a:r>
            <a:r>
              <a:rPr lang="en-US" b="0" i="0" baseline="0" dirty="0" smtClean="0"/>
              <a:t> to Himself, not imputing to them their failings, and having appointed by us the word of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       </a:t>
            </a:r>
            <a:r>
              <a:rPr lang="en-US" b="0" i="0" u="sng" baseline="0" dirty="0" smtClean="0"/>
              <a:t>the reconciliation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katallagē</a:t>
            </a:r>
            <a:r>
              <a:rPr lang="en-US" b="0" i="0" baseline="0" dirty="0" smtClean="0"/>
              <a:t>). Therefore, we legate on behalf of Christ, as God encouraging through us. We pray on behalf of Christ, be </a:t>
            </a:r>
            <a:r>
              <a:rPr lang="en-US" b="0" i="0" u="sng" baseline="0" dirty="0" smtClean="0"/>
              <a:t>reconciled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katallassō</a:t>
            </a:r>
            <a:r>
              <a:rPr lang="en-US" b="0" i="0" baseline="0" dirty="0" smtClean="0"/>
              <a:t>) to God.”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1 Cor.7:11 – </a:t>
            </a:r>
            <a:r>
              <a:rPr lang="en-US" b="0" i="0" baseline="0" dirty="0" smtClean="0"/>
              <a:t>speaks of a wife being </a:t>
            </a:r>
            <a:r>
              <a:rPr lang="en-US" b="0" i="0" u="sng" baseline="0" dirty="0" smtClean="0"/>
              <a:t>reconciled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katallassō</a:t>
            </a:r>
            <a:r>
              <a:rPr lang="en-US" b="0" i="0" baseline="0" dirty="0" smtClean="0"/>
              <a:t>) to her husband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1834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“kill” – </a:t>
            </a:r>
            <a:r>
              <a:rPr lang="en-US" b="0" i="1" baseline="0" dirty="0" smtClean="0"/>
              <a:t>apokteinō</a:t>
            </a:r>
            <a:r>
              <a:rPr lang="en-US" b="0" i="0" baseline="0" dirty="0" smtClean="0"/>
              <a:t> – or “murder”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“the hatred” – </a:t>
            </a:r>
            <a:r>
              <a:rPr lang="en-US" b="0" i="0" baseline="0" dirty="0" smtClean="0"/>
              <a:t>here, as in 2:15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this sequence - “</a:t>
            </a:r>
            <a:r>
              <a:rPr lang="en-US" b="1" i="0" baseline="0" dirty="0" smtClean="0"/>
              <a:t>destroyed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luō</a:t>
            </a:r>
            <a:r>
              <a:rPr lang="en-US" b="0" i="0" baseline="0" dirty="0" smtClean="0"/>
              <a:t>) </a:t>
            </a:r>
            <a:r>
              <a:rPr lang="en-US" b="0" i="0" u="sng" baseline="0" dirty="0" smtClean="0"/>
              <a:t>the dividing wall of the fence</a:t>
            </a:r>
            <a:r>
              <a:rPr lang="en-US" b="0" i="0" baseline="0" dirty="0" smtClean="0"/>
              <a:t>, i.e. </a:t>
            </a:r>
            <a:r>
              <a:rPr lang="en-US" b="0" i="0" u="sng" baseline="0" dirty="0" smtClean="0"/>
              <a:t>the hatred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   “</a:t>
            </a:r>
            <a:r>
              <a:rPr lang="en-US" b="1" i="0" baseline="0" dirty="0" smtClean="0"/>
              <a:t>abolished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katargeō</a:t>
            </a:r>
            <a:r>
              <a:rPr lang="en-US" b="0" i="0" baseline="0" dirty="0" smtClean="0"/>
              <a:t>) </a:t>
            </a:r>
            <a:r>
              <a:rPr lang="en-US" b="0" i="0" u="sng" baseline="0" dirty="0" smtClean="0"/>
              <a:t>the law of the commandments in ordinances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   “</a:t>
            </a:r>
            <a:r>
              <a:rPr lang="en-US" b="1" i="0" baseline="0" dirty="0" smtClean="0"/>
              <a:t>killed</a:t>
            </a:r>
            <a:r>
              <a:rPr lang="en-US" b="0" i="0" baseline="0" dirty="0" smtClean="0"/>
              <a:t> (</a:t>
            </a:r>
            <a:r>
              <a:rPr lang="en-US" b="0" i="1" baseline="0" dirty="0" smtClean="0"/>
              <a:t>apokteinō</a:t>
            </a:r>
            <a:r>
              <a:rPr lang="en-US" b="0" i="0" baseline="0" dirty="0" smtClean="0"/>
              <a:t>) </a:t>
            </a:r>
            <a:r>
              <a:rPr lang="en-US" b="0" i="0" u="sng" baseline="0" dirty="0" smtClean="0"/>
              <a:t>the hatred</a:t>
            </a:r>
            <a:r>
              <a:rPr lang="en-US" b="0" i="0" baseline="0" dirty="0" smtClean="0"/>
              <a:t>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6747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“come” – </a:t>
            </a:r>
            <a:r>
              <a:rPr lang="en-US" b="0" i="1" baseline="0" dirty="0" smtClean="0"/>
              <a:t>erchomai</a:t>
            </a:r>
            <a:r>
              <a:rPr lang="en-US" b="0" i="0" baseline="0" dirty="0" smtClean="0"/>
              <a:t> – this word used of His first and future coming (e.g., </a:t>
            </a:r>
            <a:r>
              <a:rPr lang="en-US" b="1" i="0" baseline="0" dirty="0" smtClean="0"/>
              <a:t>1 Cor.4:5; 11:26; Gal.4:4; 1 Ti.1:15; Heb.10:37</a:t>
            </a:r>
            <a:r>
              <a:rPr lang="en-US" b="0" i="0" baseline="0" dirty="0" smtClean="0"/>
              <a:t>), but this in effect says that Christ came back to announce the dispensation of the Secret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baseline="0" dirty="0" smtClean="0"/>
              <a:t>                  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remember that when Jesus visited Saul of Tarsus, He told him,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“But rise and stand on your feet; for I appeared to you for this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reason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to appoint you a helper and a witness both of the things which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you saw and of the things which I will appear to you.”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Acts 26:16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b="0" i="0" baseline="0" dirty="0" smtClean="0"/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“evangelized” – </a:t>
            </a:r>
            <a:r>
              <a:rPr lang="en-US" b="0" i="0" baseline="0" dirty="0" smtClean="0"/>
              <a:t>or “</a:t>
            </a:r>
            <a:r>
              <a:rPr lang="en-US" b="0" i="0" u="sng" baseline="0" dirty="0" smtClean="0"/>
              <a:t>gospelized</a:t>
            </a:r>
            <a:r>
              <a:rPr lang="en-US" b="0" i="0" baseline="0" dirty="0" smtClean="0"/>
              <a:t>” peace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that peace apparent in </a:t>
            </a:r>
            <a:r>
              <a:rPr lang="en-US" b="1" i="0" baseline="0" dirty="0" smtClean="0"/>
              <a:t>3:6</a:t>
            </a:r>
            <a:r>
              <a:rPr lang="en-US" b="0" i="0" baseline="0" dirty="0" smtClean="0"/>
              <a:t> “the nations to be joint-hears and joint-bodies and joint-partakers of His promise in Christ Jesus through the </a:t>
            </a:r>
            <a:r>
              <a:rPr lang="en-US" b="0" i="0" u="sng" baseline="0" dirty="0" smtClean="0"/>
              <a:t>gospel</a:t>
            </a:r>
            <a:r>
              <a:rPr lang="en-US" b="0" i="0" baseline="0" dirty="0" smtClean="0"/>
              <a:t>”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this text in </a:t>
            </a:r>
            <a:r>
              <a:rPr lang="en-US" b="1" i="0" baseline="0" dirty="0" smtClean="0"/>
              <a:t>Eph.2:17 </a:t>
            </a:r>
            <a:r>
              <a:rPr lang="en-US" b="0" i="0" baseline="0" dirty="0" smtClean="0"/>
              <a:t>is balanced by </a:t>
            </a:r>
            <a:r>
              <a:rPr lang="en-US" b="1" i="0" baseline="0" dirty="0" smtClean="0"/>
              <a:t>6:15 </a:t>
            </a:r>
            <a:r>
              <a:rPr lang="en-US" b="0" i="0" baseline="0" dirty="0" smtClean="0"/>
              <a:t>“and having shod the feet with the readiness of </a:t>
            </a:r>
            <a:r>
              <a:rPr lang="en-US" b="0" i="0" u="sng" baseline="0" dirty="0" smtClean="0"/>
              <a:t>the gospel of the peace</a:t>
            </a:r>
            <a:r>
              <a:rPr lang="en-US" b="0" i="0" baseline="0" dirty="0" smtClean="0"/>
              <a:t>.” – IOW they were to take this gospel of the new peace to others by foot –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this captures the imagery of </a:t>
            </a:r>
            <a:r>
              <a:rPr lang="en-US" b="1" i="0" baseline="0" dirty="0" smtClean="0"/>
              <a:t>Nah.2:1</a:t>
            </a:r>
            <a:r>
              <a:rPr lang="en-US" b="0" i="0" baseline="0" dirty="0" smtClean="0"/>
              <a:t> and </a:t>
            </a:r>
            <a:r>
              <a:rPr lang="en-US" b="1" i="0" baseline="0" dirty="0" smtClean="0"/>
              <a:t>Isa.52:7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 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also cp. Peter’s preaching to Cornelius </a:t>
            </a:r>
            <a:r>
              <a:rPr lang="en-US" b="1" i="0" baseline="0" dirty="0" smtClean="0"/>
              <a:t>– Acts 10:36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NOTE – </a:t>
            </a:r>
            <a:r>
              <a:rPr lang="en-US" b="0" i="0" baseline="0" dirty="0" smtClean="0"/>
              <a:t>how Paul emphasizes this peace to “the near”, i.e., the nations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8919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“the access” – </a:t>
            </a:r>
            <a:r>
              <a:rPr lang="en-US" b="0" i="1" baseline="0" dirty="0" smtClean="0"/>
              <a:t>prosagōgē</a:t>
            </a:r>
            <a:r>
              <a:rPr lang="en-US" b="0" i="0" baseline="0" dirty="0" smtClean="0"/>
              <a:t> – the freedom or right to enter – and a very specific access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the two groups, Jew and Gentile, “by one Spirit” have this access to the Father – no more dividing wall against the Gentile, no more curtain against the Jew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balanced by </a:t>
            </a:r>
            <a:r>
              <a:rPr lang="en-US" b="1" i="0" baseline="0" dirty="0" smtClean="0"/>
              <a:t>Eph.3:12</a:t>
            </a:r>
            <a:r>
              <a:rPr lang="en-US" b="0" i="0" baseline="0" dirty="0" smtClean="0"/>
              <a:t> “by Whom (Lord Jesus) we have the boldness and </a:t>
            </a:r>
            <a:r>
              <a:rPr lang="en-US" b="0" i="0" u="sng" baseline="0" dirty="0" smtClean="0"/>
              <a:t>access</a:t>
            </a:r>
            <a:r>
              <a:rPr lang="en-US" b="0" i="0" baseline="0" dirty="0" smtClean="0"/>
              <a:t> with confidence through His own faithfulness”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“by one Spirit</a:t>
            </a:r>
            <a:r>
              <a:rPr lang="en-US" b="1" i="0" baseline="0" smtClean="0"/>
              <a:t>” –</a:t>
            </a:r>
            <a:r>
              <a:rPr lang="en-US" b="0" i="0" baseline="0" smtClean="0"/>
              <a:t> </a:t>
            </a:r>
            <a:r>
              <a:rPr lang="en-US" b="0" i="0" baseline="0" dirty="0" smtClean="0"/>
              <a:t>cp. </a:t>
            </a:r>
            <a:r>
              <a:rPr lang="en-US" b="1" i="0" baseline="0" dirty="0" smtClean="0"/>
              <a:t>1 Cor.12:11-13 </a:t>
            </a:r>
            <a:r>
              <a:rPr lang="en-US" b="0" i="0" baseline="0" dirty="0" smtClean="0"/>
              <a:t>“But </a:t>
            </a:r>
            <a:r>
              <a:rPr lang="en-US" b="0" i="0" u="sng" baseline="0" dirty="0" smtClean="0"/>
              <a:t>the one and the same Spirit</a:t>
            </a:r>
            <a:r>
              <a:rPr lang="en-US" b="0" i="0" baseline="0" dirty="0" smtClean="0"/>
              <a:t> in-works all these things, distributing individually to each according as </a:t>
            </a:r>
            <a:r>
              <a:rPr lang="en-US" sz="1400" b="1" i="0" baseline="0" dirty="0" smtClean="0"/>
              <a:t>He wills</a:t>
            </a:r>
            <a:r>
              <a:rPr lang="en-US" b="0" i="0" baseline="0" dirty="0" smtClean="0"/>
              <a:t>. </a:t>
            </a:r>
          </a:p>
          <a:p>
            <a:pPr marL="914400" lvl="2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         For just as the body is one and has many members, but all the members of the body, being many, are one body – thus also the Christ.</a:t>
            </a:r>
          </a:p>
          <a:p>
            <a:pPr marL="914400" lvl="2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         For also </a:t>
            </a:r>
            <a:r>
              <a:rPr lang="en-US" b="0" i="0" u="sng" baseline="0" dirty="0" smtClean="0"/>
              <a:t>by one Spirit</a:t>
            </a:r>
            <a:r>
              <a:rPr lang="en-US" b="0" i="0" baseline="0" dirty="0" smtClean="0"/>
              <a:t> we all were baptized into one body – whether Jews or Greeks or slaves or free – and all were given to drink </a:t>
            </a:r>
            <a:r>
              <a:rPr lang="en-US" b="0" i="0" u="sng" baseline="0" dirty="0" smtClean="0"/>
              <a:t>one Spirit</a:t>
            </a:r>
            <a:r>
              <a:rPr lang="en-US" b="0" i="0" baseline="0" dirty="0" smtClean="0"/>
              <a:t>.”</a:t>
            </a:r>
          </a:p>
          <a:p>
            <a:pPr marL="914400" lvl="2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     </a:t>
            </a:r>
            <a:r>
              <a:rPr lang="en-US" b="1" i="0" baseline="0" dirty="0" smtClean="0"/>
              <a:t>– only other: Phi.1:27 </a:t>
            </a:r>
            <a:r>
              <a:rPr lang="en-US" b="0" i="0" baseline="0" dirty="0" smtClean="0"/>
              <a:t>“Only exercise your citizenship worthy of the gospel of the Christ, so that whether I come and see you or am absent,</a:t>
            </a:r>
          </a:p>
          <a:p>
            <a:pPr marL="914400" lvl="2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        I might hear the things concerning you, that you stand </a:t>
            </a:r>
            <a:r>
              <a:rPr lang="en-US" b="0" i="0" u="sng" baseline="0" dirty="0" smtClean="0"/>
              <a:t>by one spirit</a:t>
            </a:r>
            <a:r>
              <a:rPr lang="en-US" b="0" i="0" baseline="0" dirty="0" smtClean="0"/>
              <a:t>, by one soul striving together the faith of the gospel.”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Cp. Eph.4:30 – </a:t>
            </a:r>
            <a:r>
              <a:rPr lang="en-US" b="0" i="0" baseline="0" dirty="0" smtClean="0"/>
              <a:t>“And grieve (</a:t>
            </a:r>
            <a:r>
              <a:rPr lang="en-US" b="0" i="1" baseline="0" dirty="0" smtClean="0"/>
              <a:t>lupeō</a:t>
            </a:r>
            <a:r>
              <a:rPr lang="en-US" b="0" i="0" baseline="0" dirty="0" smtClean="0"/>
              <a:t>) not the Spirit the Holy of God, by Whom you were sealed for a day of redemption.” </a:t>
            </a:r>
            <a:r>
              <a:rPr lang="en-US" b="1" i="0" baseline="0" dirty="0" smtClean="0"/>
              <a:t>How can one grieve an impersonal force?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– NOTE Jesus grieved </a:t>
            </a:r>
            <a:r>
              <a:rPr lang="en-US" b="0" i="0" baseline="0" dirty="0" smtClean="0"/>
              <a:t>(</a:t>
            </a:r>
            <a:r>
              <a:rPr lang="en-US" b="0" i="1" baseline="0" dirty="0" smtClean="0"/>
              <a:t>lupeō</a:t>
            </a:r>
            <a:r>
              <a:rPr lang="en-US" b="0" i="0" baseline="0" dirty="0" smtClean="0"/>
              <a:t>)</a:t>
            </a:r>
            <a:r>
              <a:rPr lang="en-US" b="1" i="0" baseline="0" dirty="0" smtClean="0"/>
              <a:t> thus in Gethsemane!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Joh.14:26 – The Comforter </a:t>
            </a:r>
            <a:r>
              <a:rPr lang="en-US" b="0" i="0" baseline="0" dirty="0" smtClean="0"/>
              <a:t>Whom the Father would send in Jesus name would </a:t>
            </a:r>
            <a:r>
              <a:rPr lang="en-US" b="1" i="0" baseline="0" dirty="0" smtClean="0"/>
              <a:t>TEACH </a:t>
            </a:r>
            <a:r>
              <a:rPr lang="en-US" b="0" i="0" baseline="0" dirty="0" smtClean="0"/>
              <a:t>them.</a:t>
            </a:r>
            <a:r>
              <a:rPr lang="en-US" b="1" i="0" baseline="0" dirty="0" smtClean="0"/>
              <a:t> Is teaching an activity of an impersonal attribute?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Joh.15:26 – The Comforter, the Spirit of the truth</a:t>
            </a:r>
            <a:r>
              <a:rPr lang="en-US" b="0" i="0" baseline="0" dirty="0" smtClean="0"/>
              <a:t>, Whom Christ would send from the Father, would </a:t>
            </a:r>
            <a:r>
              <a:rPr lang="en-US" b="1" i="0" baseline="0" dirty="0" smtClean="0"/>
              <a:t>witness </a:t>
            </a:r>
            <a:r>
              <a:rPr lang="en-US" b="0" i="0" baseline="0" dirty="0" smtClean="0"/>
              <a:t>concerning Jesus. </a:t>
            </a:r>
            <a:r>
              <a:rPr lang="en-US" b="1" i="0" baseline="0" dirty="0" smtClean="0"/>
              <a:t>Is witnessing an activity of an impersonal attribute?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Acts 20:23 – The Spirit the Holy fully testified </a:t>
            </a:r>
            <a:r>
              <a:rPr lang="en-US" b="0" i="0" baseline="0" dirty="0" smtClean="0"/>
              <a:t>and</a:t>
            </a:r>
            <a:r>
              <a:rPr lang="en-US" b="1" i="0" baseline="0" dirty="0" smtClean="0"/>
              <a:t> said </a:t>
            </a:r>
            <a:r>
              <a:rPr lang="en-US" b="0" i="0" baseline="0" dirty="0" smtClean="0"/>
              <a:t>things about Paul. </a:t>
            </a:r>
            <a:r>
              <a:rPr lang="en-US" b="1" i="0" baseline="0" dirty="0" smtClean="0"/>
              <a:t>Are full-testimony and speaking activities of an impersonal attribute?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Witness of the Spirit – why is it so important? And it was so important that blasphemy against Him/it was the only unforgivable sin. You could blaspheme Christ, but not the Spirit?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		Doesn’t that give pause? Was the Spirit’s role so important – God’s last word, in effect – that there was no turning back from blasphemy against Him.</a:t>
            </a:r>
            <a:endParaRPr lang="en-US" b="0" i="0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14195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“no longer” – </a:t>
            </a:r>
            <a:r>
              <a:rPr lang="en-US" b="0" i="0" baseline="0" dirty="0" smtClean="0"/>
              <a:t>continues the “But now” thought back in </a:t>
            </a:r>
            <a:r>
              <a:rPr lang="en-US" b="1" i="0" baseline="0" dirty="0" smtClean="0"/>
              <a:t>v.13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Per. v.12 – </a:t>
            </a:r>
            <a:r>
              <a:rPr lang="en-US" b="0" i="0" baseline="0" dirty="0" smtClean="0"/>
              <a:t>“foreigners (strangers) of the covenants of the promise”</a:t>
            </a:r>
          </a:p>
          <a:p>
            <a:pPr marL="457200" lvl="1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– “alienated from the citizenship of Israel”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1" baseline="0" dirty="0" smtClean="0"/>
              <a:t>paroikos</a:t>
            </a:r>
            <a:r>
              <a:rPr lang="en-US" b="0" i="0" baseline="0" dirty="0" smtClean="0"/>
              <a:t> – one who dwells alongside without the rights of citizenship </a:t>
            </a:r>
            <a:r>
              <a:rPr lang="en-US" b="0" i="0" baseline="0" smtClean="0"/>
              <a:t>(Thayer)</a:t>
            </a:r>
            <a:endParaRPr lang="en-US" b="0" i="0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0334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Remember! –</a:t>
            </a:r>
            <a:r>
              <a:rPr lang="en-US" b="0" i="0" dirty="0" smtClean="0"/>
              <a:t> 1</a:t>
            </a:r>
            <a:r>
              <a:rPr lang="en-US" b="0" i="0" baseline="30000" dirty="0" smtClean="0"/>
              <a:t>st</a:t>
            </a:r>
            <a:r>
              <a:rPr lang="en-US" b="0" i="0" dirty="0" smtClean="0"/>
              <a:t> of 33 imperatives in Eph., but the only one in the doctrinal 1</a:t>
            </a:r>
            <a:r>
              <a:rPr lang="en-US" b="0" i="0" baseline="30000" dirty="0" smtClean="0"/>
              <a:t>st</a:t>
            </a:r>
            <a:r>
              <a:rPr lang="en-US" b="0" i="0" dirty="0" smtClean="0"/>
              <a:t> half of the book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Paul’s command to Remember! – </a:t>
            </a:r>
            <a:r>
              <a:rPr lang="en-US" b="0" i="0" dirty="0" smtClean="0"/>
              <a:t>only here, Col.4:18; 1 Th.2:9; Heb.13:7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“Formerly” – </a:t>
            </a:r>
            <a:r>
              <a:rPr lang="en-US" b="0" i="0" dirty="0" smtClean="0"/>
              <a:t>looks back before the conversion of some Nations during Acts – remember that Paul had spent several years at Ephesus converting Jews and Greeks during Acts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“Formerly” in Eph – 2:2  </a:t>
            </a:r>
            <a:r>
              <a:rPr lang="en-US" b="0" i="0" dirty="0" smtClean="0"/>
              <a:t>“your shortcomings</a:t>
            </a:r>
            <a:r>
              <a:rPr lang="en-US" b="0" i="0" baseline="0" dirty="0" smtClean="0"/>
              <a:t> and sins in which you formerly walked”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</a:t>
            </a:r>
            <a:r>
              <a:rPr lang="en-US" b="1" i="0" baseline="0" dirty="0" smtClean="0"/>
              <a:t>2:3</a:t>
            </a:r>
            <a:r>
              <a:rPr lang="en-US" b="0" i="0" baseline="0" dirty="0" smtClean="0"/>
              <a:t>  “the sons of the rebellion among who we all formerly conducted ourselves”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</a:t>
            </a:r>
            <a:r>
              <a:rPr lang="en-US" b="1" i="0" baseline="0" dirty="0" smtClean="0"/>
              <a:t>2:11</a:t>
            </a:r>
            <a:r>
              <a:rPr lang="en-US" b="0" i="0" baseline="0" dirty="0" smtClean="0"/>
              <a:t> (as above)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</a:t>
            </a:r>
            <a:r>
              <a:rPr lang="en-US" b="1" i="0" baseline="0" dirty="0" smtClean="0"/>
              <a:t>2:13</a:t>
            </a:r>
            <a:r>
              <a:rPr lang="en-US" b="0" i="0" baseline="0" dirty="0" smtClean="0"/>
              <a:t>  “formerly far off”</a:t>
            </a:r>
            <a:endParaRPr lang="en-US" b="0" i="0" dirty="0" smtClean="0"/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“Nations in flesh” – </a:t>
            </a:r>
            <a:r>
              <a:rPr lang="en-US" b="0" i="1" dirty="0" smtClean="0"/>
              <a:t>hapax</a:t>
            </a:r>
            <a:r>
              <a:rPr lang="en-US" b="0" i="0" dirty="0" smtClean="0"/>
              <a:t>, but cp. Jer.9:26 LXX, which uses </a:t>
            </a:r>
            <a:r>
              <a:rPr lang="en-US" b="0" i="1" dirty="0" smtClean="0"/>
              <a:t>aperitmētos</a:t>
            </a:r>
            <a:r>
              <a:rPr lang="en-US" b="0" i="0" dirty="0" smtClean="0"/>
              <a:t>, rather than </a:t>
            </a:r>
            <a:r>
              <a:rPr lang="en-US" b="0" i="1" dirty="0" smtClean="0"/>
              <a:t>akrobustia</a:t>
            </a:r>
            <a:r>
              <a:rPr lang="en-US" b="0" i="0" dirty="0" smtClean="0"/>
              <a:t>, as here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dirty="0" smtClean="0"/>
              <a:t>					</a:t>
            </a:r>
            <a:r>
              <a:rPr lang="en-US" b="0" i="1" dirty="0" smtClean="0"/>
              <a:t>aperitmētos </a:t>
            </a:r>
            <a:r>
              <a:rPr lang="en-US" b="0" i="0" dirty="0" smtClean="0"/>
              <a:t>used once in NT – Stephen of Israel, Acts 7:51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“fellow-citizens” – </a:t>
            </a:r>
            <a:r>
              <a:rPr lang="en-US" b="0" i="0" baseline="0" dirty="0" smtClean="0"/>
              <a:t>not of Israel’s citizenship, but heavenly citizenship – i.e., “of the Holies (in heaven)” – </a:t>
            </a:r>
            <a:r>
              <a:rPr lang="en-US" b="0" i="1" baseline="0" dirty="0" smtClean="0"/>
              <a:t>sumpolitēs</a:t>
            </a:r>
            <a:r>
              <a:rPr lang="en-US" b="0" i="0" baseline="0" dirty="0" smtClean="0"/>
              <a:t>, only here in whole Gk. Bible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  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consistent with </a:t>
            </a:r>
            <a:r>
              <a:rPr lang="en-US" b="1" i="0" baseline="0" dirty="0" smtClean="0"/>
              <a:t>Phi.3:20</a:t>
            </a:r>
            <a:r>
              <a:rPr lang="en-US" b="0" i="0" baseline="0" dirty="0" smtClean="0"/>
              <a:t> – “For our citizenship is in heavens…”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KJV – </a:t>
            </a:r>
            <a:r>
              <a:rPr lang="en-US" b="0" i="0" baseline="0" dirty="0" smtClean="0"/>
              <a:t>translates: “fellowcitizens with the saints”, which would imply that “the saints” are either Israel or angels, both of which would be irrelevant</a:t>
            </a:r>
          </a:p>
          <a:p>
            <a:pPr marL="457200" lvl="1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–</a:t>
            </a:r>
            <a:r>
              <a:rPr lang="en-US" b="0" i="0" baseline="0" dirty="0" smtClean="0"/>
              <a:t> If by “saints” the present church is meant, then the logic is circular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“householders of God” –</a:t>
            </a:r>
            <a:r>
              <a:rPr lang="en-US" b="0" i="0" baseline="0" dirty="0" smtClean="0"/>
              <a:t> only here</a:t>
            </a:r>
          </a:p>
          <a:p>
            <a:pPr marL="1828800" lvl="4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Cp. Gal.6:10 </a:t>
            </a:r>
            <a:r>
              <a:rPr lang="en-US" b="0" i="0" baseline="0" dirty="0" smtClean="0"/>
              <a:t>“the household of the faith” – what faith?</a:t>
            </a:r>
          </a:p>
          <a:p>
            <a:pPr marL="1828800" lvl="4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Cp. 1 Ti.5:8 </a:t>
            </a:r>
            <a:r>
              <a:rPr lang="en-US" b="0" i="0" baseline="0" dirty="0" smtClean="0"/>
              <a:t>a man’s own household – a practical dictum</a:t>
            </a:r>
          </a:p>
          <a:p>
            <a:pPr marL="1828800" lvl="4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Consistent with </a:t>
            </a:r>
            <a:r>
              <a:rPr lang="en-US" b="1" i="0" baseline="0" dirty="0" smtClean="0"/>
              <a:t>1 Ti.3:15 – </a:t>
            </a:r>
            <a:r>
              <a:rPr lang="en-US" b="0" i="0" baseline="0" dirty="0" smtClean="0"/>
              <a:t>conduct in a house of God, which is a church of the living God</a:t>
            </a:r>
            <a:endParaRPr lang="en-US" b="1" i="0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64716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“built upon” – </a:t>
            </a:r>
            <a:r>
              <a:rPr lang="en-US" b="0" i="1" baseline="0" dirty="0" smtClean="0"/>
              <a:t>epioikodomeō</a:t>
            </a:r>
            <a:r>
              <a:rPr lang="en-US" b="0" i="0" baseline="0" dirty="0" smtClean="0"/>
              <a:t> – is this a look back at </a:t>
            </a:r>
            <a:r>
              <a:rPr lang="en-US" b="1" i="0" baseline="0" dirty="0" smtClean="0"/>
              <a:t>1 Cor.3:10</a:t>
            </a:r>
            <a:r>
              <a:rPr lang="en-US" b="0" i="0" baseline="0" dirty="0" smtClean="0"/>
              <a:t>?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 – “as a wise master-builder I laid a foundation, but another builds upon </a:t>
            </a:r>
            <a:r>
              <a:rPr lang="en-US" b="0" i="1" baseline="0" dirty="0" smtClean="0"/>
              <a:t>it</a:t>
            </a:r>
            <a:r>
              <a:rPr lang="en-US" b="0" i="0" baseline="0" dirty="0" smtClean="0"/>
              <a:t>…” Start the reading at </a:t>
            </a:r>
            <a:r>
              <a:rPr lang="en-US" b="1" i="0" baseline="0" dirty="0" smtClean="0"/>
              <a:t>3:5</a:t>
            </a:r>
            <a:r>
              <a:rPr lang="en-US" b="0" i="0" baseline="0" dirty="0" smtClean="0"/>
              <a:t> – this is looking at individual contributions to building God’s house.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– But </a:t>
            </a:r>
            <a:r>
              <a:rPr lang="en-US" b="1" i="0" baseline="0" dirty="0" smtClean="0"/>
              <a:t>Eph.2:20</a:t>
            </a:r>
            <a:r>
              <a:rPr lang="en-US" b="0" i="0" baseline="0" dirty="0" smtClean="0"/>
              <a:t> is a collective look at the building – but is it the same building (</a:t>
            </a:r>
            <a:r>
              <a:rPr lang="en-US" b="0" i="1" baseline="0" dirty="0" smtClean="0"/>
              <a:t>oikodomē</a:t>
            </a:r>
            <a:r>
              <a:rPr lang="en-US" b="0" i="0" baseline="0" dirty="0" smtClean="0"/>
              <a:t> in </a:t>
            </a:r>
            <a:r>
              <a:rPr lang="en-US" b="1" i="0" baseline="0" dirty="0" smtClean="0"/>
              <a:t>1 Cor.</a:t>
            </a:r>
            <a:r>
              <a:rPr lang="en-US" b="0" i="0" baseline="0" dirty="0" smtClean="0"/>
              <a:t>) even?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“the foundation of the apostles and prophets” – </a:t>
            </a:r>
            <a:r>
              <a:rPr lang="en-US" b="0" i="0" baseline="0" dirty="0" smtClean="0"/>
              <a:t>only here </a:t>
            </a:r>
            <a:r>
              <a:rPr lang="en-US" b="1" i="0" baseline="0" dirty="0" smtClean="0"/>
              <a:t>– this building is made of people</a:t>
            </a:r>
            <a:endParaRPr lang="en-US" b="0" i="0" baseline="0" dirty="0" smtClean="0"/>
          </a:p>
          <a:p>
            <a:pPr marL="3200400" lvl="7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Paul spoke of laying a foundation in </a:t>
            </a:r>
            <a:r>
              <a:rPr lang="en-US" b="1" i="0" baseline="0" dirty="0" smtClean="0"/>
              <a:t>1 Cor.3:10-11 </a:t>
            </a:r>
            <a:r>
              <a:rPr lang="en-US" b="0" i="0" baseline="0" dirty="0" smtClean="0"/>
              <a:t>for his personal labors, but </a:t>
            </a:r>
            <a:r>
              <a:rPr lang="en-US" b="1" i="0" baseline="0" dirty="0" smtClean="0"/>
              <a:t>that foundation was Christ</a:t>
            </a:r>
            <a:r>
              <a:rPr lang="en-US" b="0" i="0" baseline="0" dirty="0" smtClean="0"/>
              <a:t>, and </a:t>
            </a:r>
            <a:r>
              <a:rPr lang="en-US" b="1" i="0" baseline="0" dirty="0" smtClean="0"/>
              <a:t>the building was the works of the saints (1 Cor.3:12-13)</a:t>
            </a:r>
          </a:p>
          <a:p>
            <a:pPr marL="3200400" lvl="7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this building analogy is different – here the foundation is the apostles and prophets – but what apostles?, what prophets?</a:t>
            </a:r>
          </a:p>
          <a:p>
            <a:pPr marL="3200400" lvl="7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 </a:t>
            </a:r>
            <a:r>
              <a:rPr lang="en-US" b="1" i="0" baseline="0" dirty="0" smtClean="0"/>
              <a:t>–</a:t>
            </a:r>
            <a:r>
              <a:rPr lang="en-US" b="0" i="0" baseline="0" dirty="0" smtClean="0"/>
              <a:t> this cannot be the heavenly city whose </a:t>
            </a:r>
            <a:r>
              <a:rPr lang="en-US" b="1" i="0" baseline="0" dirty="0" smtClean="0"/>
              <a:t>12</a:t>
            </a:r>
            <a:r>
              <a:rPr lang="en-US" b="0" i="0" baseline="0" dirty="0" smtClean="0"/>
              <a:t> foundations are </a:t>
            </a:r>
            <a:r>
              <a:rPr lang="en-US" b="1" i="0" baseline="0" dirty="0" smtClean="0"/>
              <a:t>named after</a:t>
            </a:r>
            <a:r>
              <a:rPr lang="en-US" b="0" i="0" baseline="0" dirty="0" smtClean="0"/>
              <a:t> the twelve apostles (no room for Paul here!) – </a:t>
            </a:r>
            <a:r>
              <a:rPr lang="en-US" b="1" i="0" baseline="0" dirty="0" smtClean="0"/>
              <a:t>Rev.21:14</a:t>
            </a:r>
          </a:p>
          <a:p>
            <a:pPr marL="3200400" lvl="7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  –</a:t>
            </a:r>
            <a:r>
              <a:rPr lang="en-US" b="0" i="0" baseline="0" dirty="0" smtClean="0"/>
              <a:t> these apostles and prophets are part of the foundational appointment of </a:t>
            </a:r>
            <a:r>
              <a:rPr lang="en-US" b="1" i="0" baseline="0" dirty="0" smtClean="0"/>
              <a:t>“the apostles, the prophets, the evangelists, and the pastors and teachers” </a:t>
            </a:r>
            <a:r>
              <a:rPr lang="en-US" b="0" i="0" baseline="0" dirty="0" smtClean="0"/>
              <a:t>(not “some” of each, per KJV) given by Christ for building </a:t>
            </a:r>
            <a:r>
              <a:rPr lang="en-US" b="1" i="0" baseline="0" dirty="0" smtClean="0"/>
              <a:t>“the body of the Christ” (Eph.4:11-12) --- so the body of Christ is also a temple!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4770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“Cornerstone” or “Keystone” – </a:t>
            </a:r>
            <a:r>
              <a:rPr lang="en-US" b="0" i="1" baseline="0" dirty="0" smtClean="0"/>
              <a:t>akrogōniaios – </a:t>
            </a:r>
            <a:r>
              <a:rPr lang="en-US" b="0" i="0" baseline="0" dirty="0" smtClean="0"/>
              <a:t>read M &amp; M, “possible LXX coinage”</a:t>
            </a:r>
          </a:p>
          <a:p>
            <a:pPr marL="1828800" lvl="4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Thayer (p.24): –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“placed at the extreme corner” – “a word wholly Biblical” - “For as the corner-stone holds together two walls, so Christ joins together as Christians, into one body dedicated to God, those who were formerly Jews and Gentiles.”</a:t>
            </a:r>
          </a:p>
          <a:p>
            <a:pPr marL="1828800" lvl="4" indent="0">
              <a:spcBef>
                <a:spcPct val="0"/>
              </a:spcBef>
              <a:buFontTx/>
              <a:buNone/>
            </a:pPr>
            <a:r>
              <a:rPr lang="en-US" b="0" i="1" baseline="0" dirty="0" smtClean="0"/>
              <a:t>         </a:t>
            </a:r>
            <a:r>
              <a:rPr lang="en-US" b="1" i="0" baseline="0" dirty="0" smtClean="0"/>
              <a:t>– Isa.28:16 (LXX) – Heb. Translated: </a:t>
            </a:r>
            <a:r>
              <a:rPr lang="en-US" b="0" i="0" baseline="0" dirty="0" smtClean="0"/>
              <a:t>“Therefore thus said Adonai Yahweh, ‘Behold, I have founded in Zion as a stone, a stone of testing, a precious cornerstone, a founded foundation. The one believing will not show haste.’” – what follows shows that the day of the Lord is in view</a:t>
            </a:r>
          </a:p>
          <a:p>
            <a:pPr marL="1828800" lvl="4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</a:t>
            </a:r>
            <a:r>
              <a:rPr lang="en-US" b="1" i="0" baseline="0" dirty="0" smtClean="0"/>
              <a:t>– 1 Pet.2:6 </a:t>
            </a:r>
            <a:r>
              <a:rPr lang="en-US" b="0" i="0" baseline="0" dirty="0" smtClean="0"/>
              <a:t>quotes this to add context to </a:t>
            </a:r>
            <a:r>
              <a:rPr lang="en-US" b="1" i="0" baseline="0" dirty="0" smtClean="0"/>
              <a:t>v.5: “</a:t>
            </a:r>
            <a:r>
              <a:rPr lang="en-US" b="0" i="0" baseline="0" dirty="0" smtClean="0"/>
              <a:t>And you also are being built as living stones, a spiritual house for a holy priesthood (see </a:t>
            </a:r>
            <a:r>
              <a:rPr lang="en-US" b="1" i="0" baseline="0" dirty="0" smtClean="0"/>
              <a:t>Exo.19:6</a:t>
            </a:r>
            <a:r>
              <a:rPr lang="en-US" b="0" i="0" baseline="0" dirty="0" smtClean="0"/>
              <a:t>) to take up spiritual sacrifices, acceptable to God through Jesus Christ – and note </a:t>
            </a:r>
            <a:r>
              <a:rPr lang="en-US" b="1" i="0" baseline="0" dirty="0" smtClean="0"/>
              <a:t>v.7</a:t>
            </a:r>
            <a:r>
              <a:rPr lang="en-US" b="0" i="0" baseline="0" dirty="0" smtClean="0"/>
              <a:t> “the stone which the builders rejected, this was made for head of a corner (</a:t>
            </a:r>
            <a:r>
              <a:rPr lang="en-US" b="0" i="1" baseline="0" dirty="0" smtClean="0"/>
              <a:t>gōnia</a:t>
            </a:r>
            <a:r>
              <a:rPr lang="en-US" b="0" i="0" baseline="0" dirty="0" smtClean="0"/>
              <a:t>).” – also </a:t>
            </a:r>
            <a:r>
              <a:rPr lang="en-US" b="1" i="0" baseline="0" dirty="0" smtClean="0"/>
              <a:t>Mat.21:42; Mk.12:10; Luk.12:10; Acts 4:11 – NB: 5 times, like Isa.6:9-10!!!</a:t>
            </a:r>
            <a:endParaRPr lang="en-US" b="1" i="1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6985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“building” – </a:t>
            </a:r>
            <a:r>
              <a:rPr lang="en-US" b="1" i="1" baseline="0" dirty="0" smtClean="0"/>
              <a:t>oikodomē 	– </a:t>
            </a:r>
            <a:r>
              <a:rPr lang="en-US" b="0" i="0" baseline="0" dirty="0" smtClean="0"/>
              <a:t>yes, it’s “every building” acc. to the rules of grammar – so each individual is a building, which when joined together, is increasing to become a Temple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baseline="0" dirty="0" smtClean="0"/>
              <a:t>		– </a:t>
            </a:r>
            <a:r>
              <a:rPr lang="en-US" b="1" i="0" baseline="0" dirty="0" smtClean="0"/>
              <a:t>Thayer – </a:t>
            </a:r>
            <a:r>
              <a:rPr lang="en-US" b="0" i="0" baseline="0" dirty="0" smtClean="0"/>
              <a:t>“the act of building” lit. house-building – see </a:t>
            </a:r>
            <a:r>
              <a:rPr lang="en-US" b="1" i="0" baseline="0" dirty="0" smtClean="0"/>
              <a:t>M&amp;M</a:t>
            </a:r>
            <a:r>
              <a:rPr lang="en-US" b="0" i="0" baseline="0" dirty="0" smtClean="0"/>
              <a:t>, lacking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1" i="1" baseline="0" dirty="0" smtClean="0"/>
              <a:t>		– </a:t>
            </a:r>
            <a:r>
              <a:rPr lang="en-US" b="0" i="0" baseline="0" dirty="0" smtClean="0"/>
              <a:t>1</a:t>
            </a:r>
            <a:r>
              <a:rPr lang="en-US" b="0" i="0" baseline="30000" dirty="0" smtClean="0"/>
              <a:t>st</a:t>
            </a:r>
            <a:r>
              <a:rPr lang="en-US" b="0" i="0" baseline="0" dirty="0" smtClean="0"/>
              <a:t> occ. </a:t>
            </a:r>
            <a:r>
              <a:rPr lang="en-US" b="1" i="0" baseline="0" dirty="0" smtClean="0"/>
              <a:t>Mat.24:1</a:t>
            </a:r>
            <a:r>
              <a:rPr lang="en-US" b="0" i="0" baseline="0" dirty="0" smtClean="0"/>
              <a:t>, </a:t>
            </a:r>
            <a:r>
              <a:rPr lang="en-US" b="1" i="0" baseline="0" dirty="0" smtClean="0"/>
              <a:t>Mar.13:1</a:t>
            </a:r>
            <a:r>
              <a:rPr lang="en-US" b="0" i="0" baseline="0" dirty="0" smtClean="0"/>
              <a:t> - disciples show Jesus the buildings of the Temple</a:t>
            </a:r>
          </a:p>
          <a:p>
            <a:pPr marL="1371600" lvl="3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	</a:t>
            </a:r>
            <a:r>
              <a:rPr lang="en-US" b="1" i="1" baseline="0" dirty="0" smtClean="0"/>
              <a:t>–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1 Cor.3:9 </a:t>
            </a:r>
            <a:r>
              <a:rPr lang="en-US" b="0" i="0" baseline="0" dirty="0" smtClean="0"/>
              <a:t>– “for we are God’s fellow-workers; you are (pl.) God’s field, God’s </a:t>
            </a:r>
            <a:r>
              <a:rPr lang="en-US" b="0" i="0" u="sng" baseline="0" dirty="0" smtClean="0"/>
              <a:t>building</a:t>
            </a:r>
            <a:r>
              <a:rPr lang="en-US" b="0" i="0" baseline="0" dirty="0" smtClean="0"/>
              <a:t>”</a:t>
            </a:r>
          </a:p>
          <a:p>
            <a:pPr marL="1371600" lvl="3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	</a:t>
            </a:r>
            <a:r>
              <a:rPr lang="en-US" b="1" i="1" baseline="0" dirty="0" smtClean="0"/>
              <a:t>–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2 Cor.5:1 </a:t>
            </a:r>
            <a:r>
              <a:rPr lang="en-US" b="0" i="0" baseline="0" dirty="0" smtClean="0"/>
              <a:t>– “for we know that if the earthly house of the tent were destroyed, we have a </a:t>
            </a:r>
            <a:r>
              <a:rPr lang="en-US" b="0" i="0" u="sng" baseline="0" dirty="0" smtClean="0"/>
              <a:t>building</a:t>
            </a:r>
            <a:r>
              <a:rPr lang="en-US" b="0" i="0" baseline="0" dirty="0" smtClean="0"/>
              <a:t> from God, a house not-hand-made age-abiding in the heavens” – “earthly house”-</a:t>
            </a:r>
            <a:r>
              <a:rPr lang="en-US" b="1" i="0" baseline="0" dirty="0" smtClean="0"/>
              <a:t>LXX hapax</a:t>
            </a:r>
          </a:p>
          <a:p>
            <a:pPr marL="1371600" lvl="3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	</a:t>
            </a:r>
            <a:r>
              <a:rPr lang="en-US" b="1" i="1" baseline="0" dirty="0" smtClean="0"/>
              <a:t>–</a:t>
            </a:r>
            <a:r>
              <a:rPr lang="en-US" b="1" i="0" baseline="0" dirty="0" smtClean="0"/>
              <a:t> Eph.4:12 </a:t>
            </a:r>
            <a:r>
              <a:rPr lang="en-US" b="0" i="0" baseline="0" dirty="0" smtClean="0"/>
              <a:t>– the foundation ministry “for the mending of the saints for a work of ministry, for a </a:t>
            </a:r>
            <a:r>
              <a:rPr lang="en-US" b="0" i="0" u="sng" baseline="0" dirty="0" smtClean="0"/>
              <a:t>building</a:t>
            </a:r>
            <a:r>
              <a:rPr lang="en-US" b="0" i="0" baseline="0" dirty="0" smtClean="0"/>
              <a:t> of the body of the Christ.”</a:t>
            </a:r>
          </a:p>
          <a:p>
            <a:pPr marL="1371600" lvl="3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	</a:t>
            </a:r>
            <a:r>
              <a:rPr lang="en-US" b="1" i="1" baseline="0" dirty="0" smtClean="0"/>
              <a:t>–</a:t>
            </a:r>
            <a:r>
              <a:rPr lang="en-US" b="1" i="0" baseline="0" dirty="0" smtClean="0"/>
              <a:t> Eph.4:16 </a:t>
            </a:r>
            <a:r>
              <a:rPr lang="en-US" b="0" i="0" baseline="0" dirty="0" smtClean="0"/>
              <a:t>– “makes </a:t>
            </a:r>
            <a:r>
              <a:rPr lang="en-US" b="0" i="0" u="sng" baseline="0" dirty="0" smtClean="0"/>
              <a:t>the growth </a:t>
            </a:r>
            <a:r>
              <a:rPr lang="en-US" b="0" i="0" baseline="0" dirty="0" smtClean="0"/>
              <a:t>of the body for a </a:t>
            </a:r>
            <a:r>
              <a:rPr lang="en-US" b="0" i="0" u="sng" baseline="0" dirty="0" smtClean="0"/>
              <a:t>building</a:t>
            </a:r>
            <a:r>
              <a:rPr lang="en-US" b="0" i="0" baseline="0" dirty="0" smtClean="0"/>
              <a:t> of itself in love”</a:t>
            </a:r>
          </a:p>
          <a:p>
            <a:pPr marL="1371600" lvl="3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 	</a:t>
            </a:r>
            <a:r>
              <a:rPr lang="en-US" b="1" i="1" baseline="0" dirty="0" smtClean="0"/>
              <a:t>–</a:t>
            </a:r>
            <a:r>
              <a:rPr lang="en-US" b="1" i="0" baseline="0" dirty="0" smtClean="0"/>
              <a:t> Eph.4:29 </a:t>
            </a:r>
            <a:r>
              <a:rPr lang="en-US" b="0" i="0" baseline="0" dirty="0" smtClean="0"/>
              <a:t>– “let not come out every rotten word from your mouth, but if only what </a:t>
            </a:r>
            <a:r>
              <a:rPr lang="en-US" b="0" i="1" baseline="0" dirty="0" smtClean="0"/>
              <a:t>is</a:t>
            </a:r>
            <a:r>
              <a:rPr lang="en-US" b="0" i="0" baseline="0" dirty="0" smtClean="0"/>
              <a:t> good for the necessary </a:t>
            </a:r>
            <a:r>
              <a:rPr lang="en-US" b="0" i="0" u="sng" baseline="0" dirty="0" smtClean="0"/>
              <a:t>building</a:t>
            </a:r>
            <a:r>
              <a:rPr lang="en-US" b="0" i="0" baseline="0" dirty="0" smtClean="0"/>
              <a:t>, so that it may give grace to those hearing </a:t>
            </a:r>
            <a:r>
              <a:rPr lang="en-US" b="0" i="1" baseline="0" dirty="0" smtClean="0"/>
              <a:t>it</a:t>
            </a:r>
            <a:r>
              <a:rPr lang="en-US" b="0" i="0" baseline="0" dirty="0" smtClean="0"/>
              <a:t>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“join together” </a:t>
            </a:r>
            <a:r>
              <a:rPr lang="en-US" b="1" i="1" baseline="0" dirty="0" smtClean="0"/>
              <a:t>– sunarmologeō – </a:t>
            </a:r>
            <a:r>
              <a:rPr lang="en-US" b="0" i="0" baseline="0" dirty="0" smtClean="0"/>
              <a:t>only here, and </a:t>
            </a:r>
            <a:r>
              <a:rPr lang="en-US" b="1" i="0" baseline="0" dirty="0" smtClean="0"/>
              <a:t>4:16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“from Whom the whole body, </a:t>
            </a:r>
            <a:r>
              <a:rPr lang="en-US" b="0" i="0" u="sng" baseline="0" dirty="0" smtClean="0"/>
              <a:t>being joined together</a:t>
            </a:r>
            <a:r>
              <a:rPr lang="en-US" b="0" i="0" baseline="0" dirty="0" smtClean="0"/>
              <a:t> and being held together, by the supply of every ligament, according to the in-working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by a measure of each one part, etc. (see above)” </a:t>
            </a:r>
            <a:r>
              <a:rPr lang="en-US" b="1" i="1" baseline="0" dirty="0" smtClean="0"/>
              <a:t>– ergo, an emphatic coinage by Paul to describe the unity of the body of Christ</a:t>
            </a:r>
            <a:endParaRPr lang="en-US" b="0" i="0" baseline="0" dirty="0" smtClean="0"/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Thayer, p.601 – </a:t>
            </a:r>
            <a:r>
              <a:rPr lang="en-US" b="0" i="0" baseline="0" dirty="0" smtClean="0"/>
              <a:t>“join closely together” </a:t>
            </a:r>
            <a:r>
              <a:rPr lang="en-US" b="1" i="0" baseline="0" dirty="0" smtClean="0"/>
              <a:t>– M&amp;M, lacking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		</a:t>
            </a:r>
            <a:r>
              <a:rPr lang="en-US" b="0" i="0" baseline="0" dirty="0" smtClean="0"/>
              <a:t>             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fm. </a:t>
            </a:r>
            <a:r>
              <a:rPr lang="en-US" b="1" i="0" baseline="0" dirty="0" smtClean="0"/>
              <a:t>armos</a:t>
            </a:r>
            <a:r>
              <a:rPr lang="en-US" b="0" i="0" baseline="0" dirty="0" smtClean="0"/>
              <a:t> (“joint”) and </a:t>
            </a:r>
            <a:r>
              <a:rPr lang="en-US" b="1" i="0" baseline="0" dirty="0" smtClean="0"/>
              <a:t>legō</a:t>
            </a:r>
            <a:r>
              <a:rPr lang="en-US" b="0" i="0" baseline="0" dirty="0" smtClean="0"/>
              <a:t> (prim. “set forth”, sec. “speak”) – i.e., “to reckon as a joint” “together”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“grow” </a:t>
            </a:r>
            <a:r>
              <a:rPr lang="en-US" b="1" i="1" baseline="0" dirty="0" smtClean="0"/>
              <a:t>– auxanō – </a:t>
            </a:r>
            <a:r>
              <a:rPr lang="en-US" b="1" i="0" baseline="0" dirty="0" smtClean="0"/>
              <a:t> also Eph.4:15 – </a:t>
            </a:r>
            <a:r>
              <a:rPr lang="en-US" b="0" i="0" baseline="0" dirty="0" smtClean="0"/>
              <a:t>“but being true in love, we may </a:t>
            </a:r>
            <a:r>
              <a:rPr lang="en-US" b="0" i="0" u="sng" baseline="0" dirty="0" smtClean="0"/>
              <a:t>grow</a:t>
            </a:r>
            <a:r>
              <a:rPr lang="en-US" b="0" i="0" baseline="0" dirty="0" smtClean="0"/>
              <a:t> into Him, the all things, Who is the Head, Christ.”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Eph.4:16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(see above)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Col.1:6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“which (gospel) has come among you, even as it is also </a:t>
            </a:r>
            <a:r>
              <a:rPr lang="en-US" b="0" i="0" u="sng" baseline="0" dirty="0" smtClean="0"/>
              <a:t>bearing fruit and growing</a:t>
            </a:r>
            <a:r>
              <a:rPr lang="en-US" b="0" i="0" baseline="0" dirty="0" smtClean="0"/>
              <a:t> in the whole world, even as also among you from the day you heard and recognized the grace of God in truth”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Col.1:10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“to walk worthy of the Lord for every desire to please, </a:t>
            </a:r>
            <a:r>
              <a:rPr lang="en-US" b="0" i="0" u="sng" baseline="0" dirty="0" smtClean="0"/>
              <a:t>bearing fruit and growing</a:t>
            </a:r>
            <a:r>
              <a:rPr lang="en-US" b="0" i="0" baseline="0" dirty="0" smtClean="0"/>
              <a:t> by every good work in recognition of God”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Col.2:19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“and not taking hold of the Head, from Whom the whole body, supplied and held together by the ligaments and joints, </a:t>
            </a:r>
            <a:r>
              <a:rPr lang="en-US" b="0" i="0" u="sng" baseline="0" dirty="0" smtClean="0"/>
              <a:t>grows the growth</a:t>
            </a:r>
            <a:r>
              <a:rPr lang="en-US" b="0" i="0" baseline="0" dirty="0" smtClean="0"/>
              <a:t> of God”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“holy temple in the Lord” – </a:t>
            </a:r>
            <a:r>
              <a:rPr lang="en-US" b="0" i="0" baseline="0" dirty="0" smtClean="0"/>
              <a:t>in Psa.5:7; </a:t>
            </a:r>
            <a:r>
              <a:rPr lang="en-US" b="1" i="0" baseline="0" dirty="0" smtClean="0"/>
              <a:t>Psa.11:4</a:t>
            </a:r>
            <a:r>
              <a:rPr lang="en-US" b="0" i="0" baseline="0" dirty="0" smtClean="0"/>
              <a:t>; 18:6; 28:2; 65:4; 79:1; 138:2; Jon.2:4,7; </a:t>
            </a:r>
            <a:r>
              <a:rPr lang="en-US" b="1" i="0" baseline="0" dirty="0" smtClean="0"/>
              <a:t>Hab.2:20</a:t>
            </a:r>
            <a:r>
              <a:rPr lang="en-US" b="0" i="0" baseline="0" dirty="0" smtClean="0"/>
              <a:t> it’s the Lord in His holy temple (LXX), but here it’s a holy temple in the Lord!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cp.1 Cor.3:17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“if anyone ruins the temple of God, God will ruin that one, for the temple of God is holy, which you (pl.) are” </a:t>
            </a:r>
            <a:r>
              <a:rPr lang="en-US" b="1" i="0" baseline="0" dirty="0" smtClean="0"/>
              <a:t>– context 3:16: </a:t>
            </a:r>
            <a:r>
              <a:rPr lang="en-US" b="0" i="0" baseline="0" dirty="0" smtClean="0"/>
              <a:t>“do you not know that you (pl.) are a temple of God, and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the Spirit of God lives among you?”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</a:t>
            </a:r>
            <a:r>
              <a:rPr lang="en-US" b="1" i="1" baseline="0" dirty="0" smtClean="0"/>
              <a:t>– </a:t>
            </a:r>
            <a:r>
              <a:rPr lang="en-US" b="1" i="0" baseline="0" dirty="0" smtClean="0"/>
              <a:t>cp.1 Cor.6:19 </a:t>
            </a:r>
            <a:r>
              <a:rPr lang="en-US" b="1" i="1" baseline="0" dirty="0" smtClean="0"/>
              <a:t>– </a:t>
            </a:r>
            <a:r>
              <a:rPr lang="en-US" b="0" i="0" baseline="0" dirty="0" smtClean="0"/>
              <a:t>“or do you (pl.) not know that your (pl.) body is a temple of the holy spirit among you (pl.), which you have from God and you are not your own?” – v.</a:t>
            </a:r>
            <a:r>
              <a:rPr lang="en-US" b="1" i="0" baseline="0" dirty="0" smtClean="0"/>
              <a:t>17</a:t>
            </a:r>
            <a:r>
              <a:rPr lang="en-US" b="0" i="0" baseline="0" dirty="0" smtClean="0"/>
              <a:t> “but one who is joined to the Lord is one spirit”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 startAt="5"/>
            </a:pPr>
            <a:r>
              <a:rPr lang="en-US" b="1" i="0" baseline="0" dirty="0" smtClean="0"/>
              <a:t>“in the Lord” – </a:t>
            </a:r>
            <a:r>
              <a:rPr lang="en-US" b="0" i="0" baseline="0" dirty="0" smtClean="0"/>
              <a:t>also trans. “by the Lord” (as in </a:t>
            </a:r>
            <a:r>
              <a:rPr lang="en-US" b="1" i="0" baseline="0" dirty="0" smtClean="0"/>
              <a:t>Rom.14:14; 2 Cor.2:12</a:t>
            </a:r>
            <a:r>
              <a:rPr lang="en-US" b="0" i="0" baseline="0" dirty="0" smtClean="0"/>
              <a:t>) – 48 NT hits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</a:t>
            </a:r>
            <a:r>
              <a:rPr lang="en-US" b="1" i="0" baseline="0" dirty="0" smtClean="0"/>
              <a:t>– </a:t>
            </a:r>
            <a:r>
              <a:rPr lang="en-US" b="0" i="0" baseline="0" dirty="0" smtClean="0"/>
              <a:t>“by the Lord” indicates His enablement for the spiritual life &amp; walk, as in </a:t>
            </a:r>
            <a:r>
              <a:rPr lang="en-US" b="1" i="0" baseline="0" dirty="0" smtClean="0"/>
              <a:t>Eph.5:8</a:t>
            </a:r>
            <a:r>
              <a:rPr lang="en-US" b="0" i="0" baseline="0" dirty="0" smtClean="0"/>
              <a:t> “For you were once darkness, but now light by the Lord. Walk as children of light.”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61347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“built together” – </a:t>
            </a:r>
            <a:r>
              <a:rPr lang="en-US" b="1" i="1" baseline="0" dirty="0" smtClean="0"/>
              <a:t>sunoikodomeō </a:t>
            </a:r>
            <a:r>
              <a:rPr lang="en-US" b="0" i="0" baseline="0" dirty="0" smtClean="0"/>
              <a:t>– like </a:t>
            </a:r>
            <a:r>
              <a:rPr lang="en-US" b="0" i="0" u="sng" baseline="0" dirty="0" smtClean="0"/>
              <a:t>sunarmologeō</a:t>
            </a:r>
            <a:r>
              <a:rPr lang="en-US" b="0" i="0" u="none" baseline="0" dirty="0" smtClean="0"/>
              <a:t>, but even less frequent – elsewhere only in Apocryphal 1 Esd.5:65 – a unique building indeed!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“home of God” – </a:t>
            </a:r>
            <a:r>
              <a:rPr lang="en-US" b="0" i="0" baseline="0" dirty="0" smtClean="0"/>
              <a:t>God’s </a:t>
            </a:r>
            <a:r>
              <a:rPr lang="en-US" b="0" i="0" u="sng" baseline="0" dirty="0" smtClean="0"/>
              <a:t>katoikētērion</a:t>
            </a:r>
            <a:r>
              <a:rPr lang="en-US" b="0" i="0" baseline="0" dirty="0" smtClean="0"/>
              <a:t>, i.e. His</a:t>
            </a:r>
            <a:r>
              <a:rPr lang="en-US" b="0" i="0" u="none" baseline="0" dirty="0" smtClean="0"/>
              <a:t> instrument of home-life (implying more permanency than an </a:t>
            </a:r>
            <a:r>
              <a:rPr lang="en-US" b="0" i="0" u="sng" baseline="0" dirty="0" smtClean="0"/>
              <a:t>oikētērion</a:t>
            </a:r>
            <a:r>
              <a:rPr lang="en-US" b="0" i="0" u="none" baseline="0" dirty="0" smtClean="0"/>
              <a:t>) – 22 occs. In LXX, but only one other in NT, contrast: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u="none" baseline="0" dirty="0" smtClean="0"/>
              <a:t>		- </a:t>
            </a:r>
            <a:r>
              <a:rPr lang="en-US" b="1" i="0" u="none" baseline="0" dirty="0" smtClean="0"/>
              <a:t>Rev.18:8</a:t>
            </a:r>
            <a:r>
              <a:rPr lang="en-US" b="0" i="0" u="none" baseline="0" dirty="0" smtClean="0"/>
              <a:t>, “Babylon the great fell, fell, and became a home of demons, and a prison of every unclean spirit, and a prison of every unclean bird, and a prison of every unclean and hated beast.”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u="none" baseline="0" dirty="0" smtClean="0"/>
              <a:t>		- also </a:t>
            </a:r>
            <a:r>
              <a:rPr lang="en-US" b="1" i="0" u="none" baseline="0" dirty="0" smtClean="0"/>
              <a:t>LXX</a:t>
            </a:r>
            <a:r>
              <a:rPr lang="en-US" b="0" i="0" u="none" baseline="0" dirty="0" smtClean="0"/>
              <a:t> of </a:t>
            </a:r>
            <a:r>
              <a:rPr lang="en-US" b="1" i="0" u="none" baseline="0" dirty="0" smtClean="0"/>
              <a:t>Exo.15:17 </a:t>
            </a:r>
            <a:r>
              <a:rPr lang="en-US" b="0" i="0" u="none" baseline="0" dirty="0" smtClean="0"/>
              <a:t>“You will bring them and plant them </a:t>
            </a:r>
            <a:r>
              <a:rPr lang="en-US" b="0" i="1" u="none" baseline="0" dirty="0" smtClean="0"/>
              <a:t>in the </a:t>
            </a:r>
            <a:r>
              <a:rPr lang="en-US" b="0" i="0" u="none" baseline="0" dirty="0" smtClean="0"/>
              <a:t>mountain of Your inheritance, for Your </a:t>
            </a:r>
            <a:r>
              <a:rPr lang="en-US" b="1" i="1" u="none" baseline="0" dirty="0" smtClean="0"/>
              <a:t>dwelling</a:t>
            </a:r>
            <a:r>
              <a:rPr lang="en-US" b="0" i="0" u="none" baseline="0" dirty="0" smtClean="0"/>
              <a:t> You made </a:t>
            </a:r>
            <a:r>
              <a:rPr lang="en-US" b="0" i="1" u="none" baseline="0" dirty="0" smtClean="0"/>
              <a:t>it</a:t>
            </a:r>
            <a:r>
              <a:rPr lang="en-US" b="0" i="0" u="none" baseline="0" dirty="0" smtClean="0"/>
              <a:t>, Yahweh – a holy </a:t>
            </a:r>
            <a:r>
              <a:rPr lang="en-US" b="0" i="1" u="none" baseline="0" dirty="0" smtClean="0"/>
              <a:t>place</a:t>
            </a:r>
            <a:r>
              <a:rPr lang="en-US" b="0" i="0" u="none" baseline="0" dirty="0" smtClean="0"/>
              <a:t>, Adonai, Your hands established.”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u="none" baseline="0" dirty="0" smtClean="0"/>
              <a:t>		- Solomon’s dedication of the Temple includes 3 utterances “heaven Your </a:t>
            </a:r>
            <a:r>
              <a:rPr lang="en-US" b="1" i="1" u="none" baseline="0" dirty="0" smtClean="0"/>
              <a:t>dwelling</a:t>
            </a:r>
            <a:r>
              <a:rPr lang="en-US" b="0" i="0" u="none" baseline="0" dirty="0" smtClean="0"/>
              <a:t>” </a:t>
            </a:r>
            <a:r>
              <a:rPr lang="en-US" b="1" i="0" u="none" baseline="0" dirty="0" smtClean="0"/>
              <a:t>1 Ki.8:39, 43, 49 </a:t>
            </a:r>
            <a:r>
              <a:rPr lang="en-US" b="0" i="0" u="none" baseline="0" dirty="0" smtClean="0"/>
              <a:t>(repeated in </a:t>
            </a:r>
            <a:r>
              <a:rPr lang="en-US" b="1" i="0" u="none" baseline="0" dirty="0" smtClean="0"/>
              <a:t>2 Chr.6:30, 33, 39</a:t>
            </a:r>
            <a:r>
              <a:rPr lang="en-US" b="0" i="0" u="none" baseline="0" dirty="0" smtClean="0"/>
              <a:t>) – repeating this theme is </a:t>
            </a:r>
            <a:r>
              <a:rPr lang="en-US" b="1" i="0" u="none" baseline="0" dirty="0" smtClean="0"/>
              <a:t>Psa.33:14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1" i="0" u="none" baseline="0" dirty="0" smtClean="0"/>
              <a:t>		- </a:t>
            </a:r>
            <a:r>
              <a:rPr lang="en-US" b="0" i="0" u="none" baseline="0" dirty="0" smtClean="0"/>
              <a:t>His dwelling place in Zion is so rendered in</a:t>
            </a:r>
            <a:r>
              <a:rPr lang="en-US" b="1" i="0" u="none" baseline="0" dirty="0" smtClean="0"/>
              <a:t> Psa.76:2 </a:t>
            </a:r>
            <a:r>
              <a:rPr lang="en-US" b="0" i="0" u="none" baseline="0" dirty="0" smtClean="0"/>
              <a:t>– but it will some day become a dwelling of dragons acc. to </a:t>
            </a:r>
            <a:r>
              <a:rPr lang="en-US" b="1" i="0" u="none" baseline="0" dirty="0" smtClean="0"/>
              <a:t>Jer.9:11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645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75376" lvl="1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dirty="0" smtClean="0"/>
              <a:t>“uncircumcision” – </a:t>
            </a:r>
            <a:r>
              <a:rPr lang="en-US" b="0" i="0" dirty="0" smtClean="0"/>
              <a:t>the insulting </a:t>
            </a:r>
            <a:r>
              <a:rPr lang="en-US" b="0" i="1" dirty="0" smtClean="0"/>
              <a:t>akrobustia</a:t>
            </a:r>
            <a:r>
              <a:rPr lang="en-US" b="0" i="0" dirty="0" smtClean="0"/>
              <a:t> used of Gentiles in NT, but </a:t>
            </a:r>
            <a:r>
              <a:rPr lang="en-US" b="0" i="1" dirty="0" smtClean="0"/>
              <a:t>aperitome</a:t>
            </a:r>
            <a:r>
              <a:rPr lang="en-US" b="0" i="0" dirty="0" smtClean="0"/>
              <a:t> in LXX,</a:t>
            </a:r>
            <a:r>
              <a:rPr lang="en-US" b="0" i="0" baseline="0" dirty="0" smtClean="0"/>
              <a:t> where </a:t>
            </a:r>
            <a:r>
              <a:rPr lang="en-US" b="0" i="1" baseline="0" dirty="0" smtClean="0"/>
              <a:t>akrobustia</a:t>
            </a:r>
            <a:r>
              <a:rPr lang="en-US" b="0" i="0" baseline="0" dirty="0" smtClean="0"/>
              <a:t> is used only in accounts of circumcision – or of Israel’s rebellious heart in Jer.9:25, </a:t>
            </a:r>
          </a:p>
          <a:p>
            <a:pPr marL="1818376" lvl="4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“’Behold, days come, says the Lord, ‘that I will visit upon all circumcised their uncircumcision.’”</a:t>
            </a:r>
            <a:endParaRPr lang="en-US" b="0" i="0" dirty="0" smtClean="0"/>
          </a:p>
          <a:p>
            <a:pPr marL="675376" lvl="1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dirty="0" smtClean="0"/>
              <a:t>“circumcision in flesh” – </a:t>
            </a:r>
            <a:r>
              <a:rPr lang="en-US" b="0" i="1" dirty="0" smtClean="0"/>
              <a:t>hapax</a:t>
            </a:r>
          </a:p>
          <a:p>
            <a:pPr marL="675376" lvl="1" indent="-228600">
              <a:spcBef>
                <a:spcPct val="0"/>
              </a:spcBef>
              <a:buFont typeface="+mj-lt"/>
              <a:buNone/>
            </a:pPr>
            <a:r>
              <a:rPr lang="en-US" b="0" i="0" dirty="0" smtClean="0"/>
              <a:t>				cp. </a:t>
            </a:r>
            <a:r>
              <a:rPr lang="en-US" b="1" i="0" dirty="0" smtClean="0"/>
              <a:t>Rom.2:28</a:t>
            </a:r>
            <a:r>
              <a:rPr lang="en-US" b="0" i="0" dirty="0" smtClean="0"/>
              <a:t>  “for the Jew is not in the open (lit. “manifest”), nor </a:t>
            </a:r>
            <a:r>
              <a:rPr lang="en-US" b="0" i="1" dirty="0" smtClean="0"/>
              <a:t>is</a:t>
            </a:r>
            <a:r>
              <a:rPr lang="en-US" b="0" i="0" dirty="0" smtClean="0"/>
              <a:t> the circumcision in the open </a:t>
            </a:r>
          </a:p>
          <a:p>
            <a:pPr marL="675376" lvl="1" indent="-228600">
              <a:spcBef>
                <a:spcPct val="0"/>
              </a:spcBef>
              <a:buFont typeface="+mj-lt"/>
              <a:buNone/>
            </a:pPr>
            <a:r>
              <a:rPr lang="en-US" b="0" i="0" dirty="0" smtClean="0"/>
              <a:t>					(“manifest”) in </a:t>
            </a:r>
            <a:r>
              <a:rPr lang="en-US" b="0" i="1" dirty="0" smtClean="0"/>
              <a:t>the</a:t>
            </a:r>
            <a:r>
              <a:rPr lang="en-US" b="0" i="0" dirty="0" smtClean="0"/>
              <a:t> flesh”</a:t>
            </a:r>
          </a:p>
          <a:p>
            <a:pPr marL="675376" lvl="1" indent="-228600">
              <a:spcBef>
                <a:spcPct val="0"/>
              </a:spcBef>
              <a:buFont typeface="+mj-lt"/>
              <a:buNone/>
            </a:pPr>
            <a:r>
              <a:rPr lang="en-US" b="0" i="0" dirty="0" smtClean="0"/>
              <a:t>				cp. </a:t>
            </a:r>
            <a:r>
              <a:rPr lang="en-US" b="1" i="0" dirty="0" smtClean="0"/>
              <a:t>Col.2:11</a:t>
            </a:r>
            <a:r>
              <a:rPr lang="en-US" b="0" i="0" dirty="0" smtClean="0"/>
              <a:t>  “by Him you were circumcised an </a:t>
            </a:r>
            <a:r>
              <a:rPr lang="en-US" b="1" i="0" dirty="0" smtClean="0"/>
              <a:t>un-handmade</a:t>
            </a:r>
            <a:r>
              <a:rPr lang="en-US" b="0" i="0" dirty="0" smtClean="0"/>
              <a:t> circumcision by the putting off the body</a:t>
            </a:r>
            <a:r>
              <a:rPr lang="en-US" b="0" i="0" baseline="0" dirty="0" smtClean="0"/>
              <a:t> 	of the flesh, by the circumcision of the Christ”</a:t>
            </a:r>
          </a:p>
          <a:p>
            <a:pPr marL="675376" lvl="1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	cp. </a:t>
            </a:r>
            <a:r>
              <a:rPr lang="en-US" b="1" i="0" baseline="0" dirty="0" smtClean="0"/>
              <a:t>Phi.3:3</a:t>
            </a:r>
            <a:r>
              <a:rPr lang="en-US" b="0" i="0" baseline="0" dirty="0" smtClean="0"/>
              <a:t>  “for we are the circumcision, who worship God in spirit, and boast in Christ Jesus, and trust</a:t>
            </a:r>
          </a:p>
          <a:p>
            <a:pPr marL="675376" lvl="1" indent="-22860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					 </a:t>
            </a:r>
            <a:r>
              <a:rPr lang="en-US" b="0" i="0" baseline="0" dirty="0" smtClean="0"/>
              <a:t>not in </a:t>
            </a:r>
            <a:r>
              <a:rPr lang="en-US" b="0" i="1" baseline="0" dirty="0" smtClean="0"/>
              <a:t>the</a:t>
            </a:r>
            <a:r>
              <a:rPr lang="en-US" b="0" i="0" baseline="0" dirty="0" smtClean="0"/>
              <a:t> flesh”</a:t>
            </a:r>
          </a:p>
          <a:p>
            <a:pPr marL="675376" lvl="1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In effect: </a:t>
            </a:r>
            <a:r>
              <a:rPr lang="en-US" b="0" i="0" baseline="0" dirty="0" smtClean="0"/>
              <a:t>“remember the former conflict between Jew and Nations”</a:t>
            </a:r>
          </a:p>
          <a:p>
            <a:pPr marL="675376" lvl="1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Hand-made –</a:t>
            </a:r>
            <a:r>
              <a:rPr lang="en-US" b="0" i="0" baseline="0" dirty="0" smtClean="0"/>
              <a:t> </a:t>
            </a:r>
            <a:r>
              <a:rPr lang="en-US" b="0" i="1" baseline="0" dirty="0" smtClean="0"/>
              <a:t>cheiropoiētos</a:t>
            </a:r>
            <a:r>
              <a:rPr lang="en-US" b="0" i="0" baseline="0" dirty="0" smtClean="0"/>
              <a:t> – elsewhere always of a temple, or dwelling place for God (Mar.14:58; Ac.7:48, 17:24; Heb.9:11, 24)</a:t>
            </a:r>
          </a:p>
          <a:p>
            <a:pPr marL="1132576" lvl="2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in LXX used mostly of graven images, idols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“in that season” – </a:t>
            </a:r>
            <a:r>
              <a:rPr lang="en-US" b="0" i="0" dirty="0" smtClean="0"/>
              <a:t>64 occs. in LXX, always with </a:t>
            </a:r>
            <a:r>
              <a:rPr lang="en-US" b="0" i="1" dirty="0" smtClean="0"/>
              <a:t>en</a:t>
            </a:r>
            <a:r>
              <a:rPr lang="en-US" b="0" i="0" dirty="0" smtClean="0"/>
              <a:t>, but not here, the only NT occ. – So why this difference? Is it stylistic only?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Where else</a:t>
            </a:r>
            <a:r>
              <a:rPr lang="en-US" b="1" i="0" baseline="0" dirty="0" smtClean="0"/>
              <a:t> in Paul are temporal datives without </a:t>
            </a:r>
            <a:r>
              <a:rPr lang="en-US" b="0" i="1" baseline="0" dirty="0" smtClean="0"/>
              <a:t>en </a:t>
            </a:r>
            <a:r>
              <a:rPr lang="en-US" b="1" i="0" baseline="0" dirty="0" smtClean="0"/>
              <a:t>?</a:t>
            </a:r>
            <a:r>
              <a:rPr lang="en-US" b="0" i="0" baseline="0" dirty="0" smtClean="0"/>
              <a:t> –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</a:t>
            </a:r>
            <a:r>
              <a:rPr lang="en-US" b="1" i="0" baseline="0" dirty="0" smtClean="0"/>
              <a:t>Eph.3:5 –</a:t>
            </a:r>
            <a:r>
              <a:rPr lang="en-US" b="0" i="0" baseline="0" dirty="0" smtClean="0"/>
              <a:t> </a:t>
            </a:r>
            <a:r>
              <a:rPr lang="en-US" b="0" i="1" baseline="0" dirty="0" smtClean="0"/>
              <a:t>heterais geneais</a:t>
            </a:r>
            <a:r>
              <a:rPr lang="en-US" b="0" i="0" baseline="0" dirty="0" smtClean="0"/>
              <a:t>, “in other generations” </a:t>
            </a:r>
            <a:r>
              <a:rPr lang="en-US" b="0" i="1" baseline="0" dirty="0" smtClean="0"/>
              <a:t>hapax</a:t>
            </a:r>
            <a:r>
              <a:rPr lang="en-US" b="0" i="0" baseline="0" dirty="0" smtClean="0"/>
              <a:t> Gk. Bible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</a:t>
            </a:r>
            <a:r>
              <a:rPr lang="en-US" b="0" i="1" baseline="0" dirty="0" smtClean="0"/>
              <a:t>karois idiois </a:t>
            </a:r>
            <a:r>
              <a:rPr lang="en-US" b="0" i="0" baseline="0" dirty="0" smtClean="0"/>
              <a:t>– </a:t>
            </a:r>
            <a:r>
              <a:rPr lang="en-US" b="1" i="0" baseline="0" dirty="0" smtClean="0"/>
              <a:t>1 Tim.2:6 </a:t>
            </a:r>
            <a:r>
              <a:rPr lang="en-US" b="0" i="0" baseline="0" dirty="0" smtClean="0"/>
              <a:t>“Who gave Himself a ransom for all, the testimony </a:t>
            </a:r>
            <a:r>
              <a:rPr lang="en-US" b="0" i="1" baseline="0" dirty="0" smtClean="0"/>
              <a:t>in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its own seasons</a:t>
            </a:r>
            <a:r>
              <a:rPr lang="en-US" b="0" i="0" baseline="0" dirty="0" smtClean="0"/>
              <a:t>”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cp. Mt.20:28, Mk.10:45 “a ransom for many” (</a:t>
            </a:r>
            <a:r>
              <a:rPr lang="en-US" b="0" i="1" baseline="0" dirty="0" smtClean="0"/>
              <a:t>lutron anti pollōn</a:t>
            </a:r>
            <a:r>
              <a:rPr lang="en-US" b="0" i="0" baseline="0" dirty="0" smtClean="0"/>
              <a:t>) vs. (</a:t>
            </a:r>
            <a:r>
              <a:rPr lang="en-US" b="0" i="1" baseline="0" dirty="0" smtClean="0"/>
              <a:t>antilutron huper pantōn</a:t>
            </a:r>
            <a:r>
              <a:rPr lang="en-US" b="0" i="0" baseline="0" dirty="0" smtClean="0"/>
              <a:t>) ---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the emphatic </a:t>
            </a:r>
            <a:r>
              <a:rPr lang="en-US" b="0" i="1" baseline="0" dirty="0" err="1" smtClean="0"/>
              <a:t>antilutron</a:t>
            </a:r>
            <a:r>
              <a:rPr lang="en-US" b="0" i="0" baseline="0" dirty="0" smtClean="0"/>
              <a:t>  is hapax in Gk. Bible, not in M&amp;M (coinage?)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</a:t>
            </a:r>
            <a:r>
              <a:rPr lang="en-US" b="1" i="0" baseline="0" dirty="0" smtClean="0"/>
              <a:t>1 Tim.6:14-15 </a:t>
            </a:r>
            <a:r>
              <a:rPr lang="en-US" b="0" i="0" baseline="0" dirty="0" smtClean="0"/>
              <a:t>“until the </a:t>
            </a:r>
            <a:r>
              <a:rPr lang="en-US" b="0" i="1" baseline="0" dirty="0" smtClean="0"/>
              <a:t>epiphaneia</a:t>
            </a:r>
            <a:r>
              <a:rPr lang="en-US" b="0" i="0" baseline="0" dirty="0" smtClean="0"/>
              <a:t> of our Lord Jesus Christ, which He will demonstrate </a:t>
            </a:r>
            <a:r>
              <a:rPr lang="en-US" b="0" i="1" baseline="0" dirty="0" smtClean="0"/>
              <a:t>in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its own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1" i="0" baseline="0" dirty="0" smtClean="0"/>
              <a:t>					seasons</a:t>
            </a:r>
            <a:r>
              <a:rPr lang="en-US" b="0" i="0" baseline="0" dirty="0" smtClean="0"/>
              <a:t>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</a:t>
            </a:r>
            <a:r>
              <a:rPr lang="en-US" b="1" i="0" baseline="0" dirty="0" smtClean="0"/>
              <a:t>Ti.1:3</a:t>
            </a:r>
            <a:r>
              <a:rPr lang="en-US" b="0" i="0" baseline="0" dirty="0" smtClean="0"/>
              <a:t> “but manifested </a:t>
            </a:r>
            <a:r>
              <a:rPr lang="en-US" b="0" i="1" baseline="0" dirty="0" smtClean="0"/>
              <a:t>in </a:t>
            </a:r>
            <a:r>
              <a:rPr lang="en-US" b="1" i="0" baseline="0" dirty="0" smtClean="0"/>
              <a:t>its own seasons </a:t>
            </a:r>
            <a:r>
              <a:rPr lang="en-US" b="0" i="0" baseline="0" dirty="0" smtClean="0"/>
              <a:t>His word by the preaching which I was entrusted with”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“without Christ” – </a:t>
            </a:r>
            <a:r>
              <a:rPr lang="en-US" b="0" i="1" baseline="0" dirty="0" smtClean="0"/>
              <a:t>chōris Christou</a:t>
            </a:r>
            <a:r>
              <a:rPr lang="en-US" b="0" i="0" baseline="0" dirty="0" smtClean="0"/>
              <a:t> – “apart from Christ” – hapax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	cp. </a:t>
            </a:r>
            <a:r>
              <a:rPr lang="en-US" b="1" i="0" baseline="0" dirty="0" smtClean="0"/>
              <a:t>Rom.3:21</a:t>
            </a:r>
            <a:r>
              <a:rPr lang="en-US" b="0" i="0" baseline="0" dirty="0" smtClean="0"/>
              <a:t> – “a righteousness of God </a:t>
            </a:r>
            <a:r>
              <a:rPr lang="en-US" b="1" i="0" baseline="0" dirty="0" smtClean="0"/>
              <a:t>apart from law</a:t>
            </a:r>
            <a:r>
              <a:rPr lang="en-US" b="0" i="0" baseline="0" dirty="0" smtClean="0"/>
              <a:t> has been manifested” – but apparently this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		 had not applied to those being addressed in Ephesians!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“alienated” – </a:t>
            </a:r>
            <a:r>
              <a:rPr lang="en-US" b="0" i="0" dirty="0" smtClean="0"/>
              <a:t>opposite the “</a:t>
            </a:r>
            <a:r>
              <a:rPr lang="en-US" b="1" i="0" dirty="0" smtClean="0"/>
              <a:t>hyper-reconciliation</a:t>
            </a:r>
            <a:r>
              <a:rPr lang="en-US" b="0" i="0" dirty="0" smtClean="0"/>
              <a:t>” coming in v. 16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dirty="0" smtClean="0"/>
              <a:t>	</a:t>
            </a:r>
            <a:r>
              <a:rPr lang="en-US" b="0" i="0" baseline="0" dirty="0" smtClean="0"/>
              <a:t> - this is </a:t>
            </a:r>
            <a:r>
              <a:rPr lang="en-US" b="0" i="1" baseline="0" dirty="0" smtClean="0"/>
              <a:t>apallotrio</a:t>
            </a:r>
            <a:r>
              <a:rPr lang="en-US" b="0" i="0" baseline="0" dirty="0" smtClean="0"/>
              <a:t>, elsewhere only in:		</a:t>
            </a:r>
            <a:r>
              <a:rPr lang="en-US" b="0" i="1" baseline="0" dirty="0" smtClean="0"/>
              <a:t>allotrio</a:t>
            </a:r>
            <a:r>
              <a:rPr lang="en-US" b="0" i="0" baseline="0" dirty="0" smtClean="0"/>
              <a:t> used in </a:t>
            </a:r>
            <a:r>
              <a:rPr lang="en-US" b="1" i="0" baseline="0" dirty="0" smtClean="0"/>
              <a:t>Gen.42:7</a:t>
            </a:r>
            <a:r>
              <a:rPr lang="en-US" b="0" i="0" baseline="0" dirty="0" smtClean="0"/>
              <a:t> of Joseph “acting as a stranger” to his brothers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Eph.4:18</a:t>
            </a:r>
            <a:r>
              <a:rPr lang="en-US" b="0" i="0" baseline="0" dirty="0" smtClean="0"/>
              <a:t> where the nations are described as “having been </a:t>
            </a:r>
            <a:r>
              <a:rPr lang="en-US" b="1" i="0" baseline="0" dirty="0" smtClean="0"/>
              <a:t>alienated</a:t>
            </a:r>
            <a:r>
              <a:rPr lang="en-US" b="0" i="0" baseline="0" dirty="0" smtClean="0"/>
              <a:t> from the life of God, on account of the ignorance that is in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them, on account of the stubbornness of their heart.”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Col.1:21</a:t>
            </a:r>
            <a:r>
              <a:rPr lang="en-US" b="0" i="0" baseline="0" dirty="0" smtClean="0"/>
              <a:t> “and you once being </a:t>
            </a:r>
            <a:r>
              <a:rPr lang="en-US" b="1" i="0" baseline="0" dirty="0" smtClean="0"/>
              <a:t>alienated</a:t>
            </a:r>
            <a:r>
              <a:rPr lang="en-US" b="0" i="0" baseline="0" dirty="0" smtClean="0"/>
              <a:t> and enemies in the mind by the wicked works, but now </a:t>
            </a:r>
            <a:r>
              <a:rPr lang="en-US" b="1" i="0" baseline="0" dirty="0" smtClean="0"/>
              <a:t>hyper-reconciled</a:t>
            </a:r>
            <a:r>
              <a:rPr lang="en-US" b="0" i="0" baseline="0" dirty="0" smtClean="0"/>
              <a:t>…” the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    description seems to fit the nations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“citizenship” – </a:t>
            </a:r>
            <a:r>
              <a:rPr lang="en-US" b="0" i="1" baseline="0" dirty="0" smtClean="0"/>
              <a:t>politeia</a:t>
            </a:r>
            <a:r>
              <a:rPr lang="en-US" b="0" i="0" baseline="0" dirty="0" smtClean="0"/>
              <a:t> – elsewhere only in </a:t>
            </a:r>
            <a:r>
              <a:rPr lang="en-US" b="1" i="0" baseline="0" dirty="0" smtClean="0"/>
              <a:t>Acts 22:28</a:t>
            </a:r>
            <a:r>
              <a:rPr lang="en-US" b="0" i="0" baseline="0" dirty="0" smtClean="0"/>
              <a:t>, where the Roman commander speaks of buying his Roman </a:t>
            </a:r>
            <a:r>
              <a:rPr lang="en-US" b="1" i="0" baseline="0" dirty="0" smtClean="0"/>
              <a:t>citizenship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	        </a:t>
            </a:r>
            <a:r>
              <a:rPr lang="en-US" b="0" i="0" baseline="0" dirty="0" smtClean="0"/>
              <a:t>sim. </a:t>
            </a:r>
            <a:r>
              <a:rPr lang="en-US" b="0" i="1" baseline="0" dirty="0" smtClean="0"/>
              <a:t>politeuma</a:t>
            </a:r>
            <a:r>
              <a:rPr lang="en-US" b="0" i="0" baseline="0" dirty="0" smtClean="0"/>
              <a:t> listed in lexicons with similar definitions as </a:t>
            </a:r>
            <a:r>
              <a:rPr lang="en-US" b="0" i="1" baseline="0" dirty="0" smtClean="0"/>
              <a:t>politeia</a:t>
            </a:r>
            <a:r>
              <a:rPr lang="en-US" b="0" i="0" baseline="0" dirty="0" smtClean="0"/>
              <a:t> – 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</a:t>
            </a:r>
            <a:r>
              <a:rPr lang="en-US" b="0" i="1" baseline="0" dirty="0" smtClean="0"/>
              <a:t>politeuma hapax </a:t>
            </a:r>
            <a:r>
              <a:rPr lang="en-US" b="0" i="0" baseline="0" dirty="0" smtClean="0"/>
              <a:t>in </a:t>
            </a:r>
            <a:r>
              <a:rPr lang="en-US" b="1" i="0" baseline="0" dirty="0" smtClean="0"/>
              <a:t>Phi.3:20</a:t>
            </a:r>
            <a:r>
              <a:rPr lang="en-US" b="0" i="0" baseline="0" dirty="0" smtClean="0"/>
              <a:t> – “For our </a:t>
            </a:r>
            <a:r>
              <a:rPr lang="en-US" b="1" i="0" baseline="0" dirty="0" smtClean="0"/>
              <a:t>government (regime)</a:t>
            </a:r>
            <a:r>
              <a:rPr lang="en-US" b="0" i="0" baseline="0" dirty="0" smtClean="0"/>
              <a:t> exists in </a:t>
            </a:r>
            <a:r>
              <a:rPr lang="en-US" b="0" i="1" baseline="0" dirty="0" smtClean="0"/>
              <a:t>the</a:t>
            </a:r>
            <a:r>
              <a:rPr lang="en-US" b="0" i="0" baseline="0" dirty="0" smtClean="0"/>
              <a:t> heavens, out of which (on basis of which) we 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expectantly await a Saviour, Lord Jesus Christ.”     read Thayer, M&amp;M on the distinctions between these words.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</a:t>
            </a:r>
            <a:r>
              <a:rPr lang="en-US" b="0" i="1" baseline="0" dirty="0" smtClean="0"/>
              <a:t>politeuomai</a:t>
            </a:r>
            <a:r>
              <a:rPr lang="en-US" b="0" i="0" baseline="0" dirty="0" smtClean="0"/>
              <a:t> – Paul is referring to this citizenship in his statement before the Sanhedrin in </a:t>
            </a:r>
            <a:r>
              <a:rPr lang="en-US" b="1" i="0" baseline="0" dirty="0" smtClean="0"/>
              <a:t>Acts 23:1</a:t>
            </a:r>
            <a:r>
              <a:rPr lang="en-US" b="0" i="0" baseline="0" dirty="0" smtClean="0"/>
              <a:t>, while a different polity 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applies to his command in </a:t>
            </a:r>
            <a:r>
              <a:rPr lang="en-US" b="1" i="0" baseline="0" dirty="0" smtClean="0"/>
              <a:t>Phi.1:27</a:t>
            </a:r>
            <a:r>
              <a:rPr lang="en-US" b="0" i="0" baseline="0" dirty="0" smtClean="0"/>
              <a:t> (only 2 NT occs.)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“foreigner”, “stranger” –</a:t>
            </a:r>
            <a:r>
              <a:rPr lang="en-US" b="0" i="0" dirty="0" smtClean="0"/>
              <a:t> </a:t>
            </a:r>
            <a:r>
              <a:rPr lang="en-US" b="0" i="1" dirty="0" smtClean="0"/>
              <a:t>xenos</a:t>
            </a:r>
            <a:r>
              <a:rPr lang="en-US" b="0" i="0" dirty="0" smtClean="0"/>
              <a:t> – Ruth so describes herself in LXX of Rut.2:10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alienation </a:t>
            </a:r>
            <a:r>
              <a:rPr lang="en-US" b="0" i="0" dirty="0" smtClean="0"/>
              <a:t>and</a:t>
            </a:r>
            <a:r>
              <a:rPr lang="en-US" b="1" i="0" dirty="0" smtClean="0"/>
              <a:t> foreigner – </a:t>
            </a:r>
            <a:r>
              <a:rPr lang="en-US" b="0" i="0" dirty="0" smtClean="0"/>
              <a:t>figure in the Messianic </a:t>
            </a:r>
            <a:r>
              <a:rPr lang="en-US" b="1" i="0" dirty="0" smtClean="0"/>
              <a:t>Psa.69:8</a:t>
            </a:r>
            <a:r>
              <a:rPr lang="en-US" b="0" i="0" dirty="0" smtClean="0"/>
              <a:t> LXX: “I was made </a:t>
            </a:r>
            <a:r>
              <a:rPr lang="en-US" b="1" i="0" dirty="0" smtClean="0"/>
              <a:t>alienated</a:t>
            </a:r>
            <a:r>
              <a:rPr lang="en-US" b="0" i="0" dirty="0" smtClean="0"/>
              <a:t> from my brothers, and a </a:t>
            </a:r>
            <a:r>
              <a:rPr lang="en-US" b="1" i="0" dirty="0" smtClean="0"/>
              <a:t>foreigner</a:t>
            </a:r>
            <a:r>
              <a:rPr lang="en-US" b="0" i="0" dirty="0" smtClean="0"/>
              <a:t> to the sons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dirty="0" smtClean="0"/>
              <a:t>			         of my mother.”  From this context,</a:t>
            </a:r>
            <a:r>
              <a:rPr lang="en-US" b="0" i="0" baseline="0" dirty="0" smtClean="0"/>
              <a:t> we can infer that Jesus Christ was treated like a Gentile by His own Israelites.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However – </a:t>
            </a:r>
            <a:r>
              <a:rPr lang="en-US" b="0" i="0" baseline="0" dirty="0" smtClean="0"/>
              <a:t>foreigners were welcomed as secondary citizens into Israel’s old covenant, if: a) they excluded leaven from their houses during 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days of Unleavened Bread; b) circumcised, they could keep the Passover; c) they kept the regular sabbaths &amp; sabbath of Day of 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Atonement; d) bring sacrifices to the door of the Tent; e) eat no blood; f) wash after eating an animal found dead; g) commit sexual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sins, or sacrifice children to Molech; h) offer only unblemished sacrifices; </a:t>
            </a:r>
            <a:r>
              <a:rPr lang="en-US" b="0" i="0" baseline="0" dirty="0" err="1" smtClean="0"/>
              <a:t>i</a:t>
            </a:r>
            <a:r>
              <a:rPr lang="en-US" b="0" i="0" baseline="0" dirty="0" smtClean="0"/>
              <a:t>) not blaspheme the name of Yahweh; j) allow redemption 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of Israelite slaves; k) a gatherer of heifer ashes will wash clothes and be unclean till evening; l) keep the Feast of Weeks at 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Jerusalem, m) “keep the words of this covenant” (Deu.29:9), n) stand with Israel to hear the readings of the Law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</a:t>
            </a:r>
            <a:r>
              <a:rPr lang="en-US" b="1" i="0" baseline="0" dirty="0" smtClean="0"/>
              <a:t>FURTHERMORE:</a:t>
            </a:r>
            <a:r>
              <a:rPr lang="en-US" b="0" i="0" baseline="0" dirty="0" smtClean="0"/>
              <a:t> foreigners were not to be mistreated, were to have access to the corners of the field, be loved like an Israelite 	(Lev.19:34), apply the Law to both alike, sins of ignorance forgiven, have access to the cities of refuge, partake of Israel’s tithe, 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rejoice in the first-fruits, in a future division of the Land receive an inheritance (Eze.47:21-23)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N.B. – </a:t>
            </a:r>
            <a:r>
              <a:rPr lang="en-US" b="0" i="0" baseline="0" dirty="0" smtClean="0"/>
              <a:t>the original covenant with Abraham: “In you all the families of the earth will be blessed.” (</a:t>
            </a:r>
            <a:r>
              <a:rPr lang="en-US" b="1" i="0" baseline="0" dirty="0" smtClean="0"/>
              <a:t>Gen.12:3</a:t>
            </a:r>
            <a:r>
              <a:rPr lang="en-US" b="0" i="0" baseline="0" dirty="0" smtClean="0"/>
              <a:t>).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“Covenants” (pl.) – </a:t>
            </a:r>
            <a:r>
              <a:rPr lang="en-US" b="0" i="0" baseline="0" dirty="0" smtClean="0"/>
              <a:t>only here and </a:t>
            </a:r>
            <a:r>
              <a:rPr lang="en-US" b="1" i="0" baseline="0" dirty="0" smtClean="0"/>
              <a:t>Rom.9:4</a:t>
            </a:r>
            <a:r>
              <a:rPr lang="en-US" b="0" i="0" baseline="0" dirty="0" smtClean="0"/>
              <a:t> – “who are Israelites, of whom the adoption and the glory and </a:t>
            </a:r>
            <a:r>
              <a:rPr lang="en-US" b="0" i="0" u="sng" baseline="0" dirty="0" smtClean="0"/>
              <a:t>the covenants </a:t>
            </a:r>
            <a:r>
              <a:rPr lang="en-US" b="0" i="0" baseline="0" dirty="0" smtClean="0"/>
              <a:t>and the law-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giving and the ministry and </a:t>
            </a:r>
            <a:r>
              <a:rPr lang="en-US" b="0" i="0" u="sng" baseline="0" dirty="0" smtClean="0"/>
              <a:t>the promises</a:t>
            </a:r>
            <a:r>
              <a:rPr lang="en-US" b="0" i="0" baseline="0" dirty="0" smtClean="0"/>
              <a:t>.”   Is Eph.2:12 rolling “the promises” into a singular “the promise” as 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comprising all the detailed promises?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“no hope” –</a:t>
            </a:r>
            <a:r>
              <a:rPr lang="en-US" b="0" i="0" dirty="0" smtClean="0"/>
              <a:t> is bracketed in </a:t>
            </a:r>
            <a:r>
              <a:rPr lang="en-US" b="1" i="0" dirty="0" smtClean="0"/>
              <a:t>Ephesians</a:t>
            </a:r>
            <a:r>
              <a:rPr lang="en-US" b="0" i="0" dirty="0" smtClean="0"/>
              <a:t> by </a:t>
            </a:r>
            <a:r>
              <a:rPr lang="en-US" b="1" i="0" dirty="0" smtClean="0"/>
              <a:t>1:18</a:t>
            </a:r>
            <a:r>
              <a:rPr lang="en-US" b="0" i="0" dirty="0" smtClean="0"/>
              <a:t> “that you may know what is the hope of His calling”, and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dirty="0" smtClean="0"/>
              <a:t>				        </a:t>
            </a:r>
            <a:r>
              <a:rPr lang="en-US" b="1" i="0" dirty="0" smtClean="0"/>
              <a:t>4:4</a:t>
            </a:r>
            <a:r>
              <a:rPr lang="en-US" b="0" i="0" baseline="0" dirty="0" smtClean="0"/>
              <a:t> “you were called in one hope of your calling”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 and </a:t>
            </a:r>
            <a:r>
              <a:rPr lang="en-US" b="1" i="0" baseline="0" dirty="0" smtClean="0"/>
              <a:t>Colossians</a:t>
            </a:r>
            <a:r>
              <a:rPr lang="en-US" b="0" i="0" baseline="0" dirty="0" smtClean="0"/>
              <a:t> has its own triplet- </a:t>
            </a:r>
            <a:r>
              <a:rPr lang="en-US" b="1" i="0" baseline="0" dirty="0" smtClean="0"/>
              <a:t>1:5</a:t>
            </a:r>
            <a:r>
              <a:rPr lang="en-US" b="0" i="0" baseline="0" dirty="0" smtClean="0"/>
              <a:t> “the hope which is stored away for you in the heavens”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	</a:t>
            </a:r>
            <a:r>
              <a:rPr lang="en-US" b="1" i="0" baseline="0" dirty="0" smtClean="0"/>
              <a:t>1:23</a:t>
            </a:r>
            <a:r>
              <a:rPr lang="en-US" b="0" i="0" baseline="0" dirty="0" smtClean="0"/>
              <a:t> “you … are not moved away (</a:t>
            </a:r>
            <a:r>
              <a:rPr lang="en-US" b="0" i="1" baseline="0" dirty="0" smtClean="0"/>
              <a:t>metakineō</a:t>
            </a:r>
            <a:r>
              <a:rPr lang="en-US" b="0" i="0" baseline="0" dirty="0" smtClean="0"/>
              <a:t>) from the hope of the gospel, which you heard”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                    </a:t>
            </a:r>
            <a:r>
              <a:rPr lang="en-US" b="1" i="0" baseline="0" dirty="0" smtClean="0"/>
              <a:t>1:27</a:t>
            </a:r>
            <a:r>
              <a:rPr lang="en-US" b="0" i="0" baseline="0" dirty="0" smtClean="0"/>
              <a:t> “the riches of the glory of this secret among the Nations, which is Christ among you,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			 the hope of the glory.”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“God-less” – </a:t>
            </a:r>
            <a:r>
              <a:rPr lang="en-US" b="0" i="1" baseline="0" dirty="0" smtClean="0"/>
              <a:t>atheos</a:t>
            </a:r>
            <a:r>
              <a:rPr lang="en-US" b="0" i="0" baseline="0" dirty="0" smtClean="0"/>
              <a:t> is </a:t>
            </a:r>
            <a:r>
              <a:rPr lang="en-US" b="0" i="1" baseline="0" dirty="0" smtClean="0"/>
              <a:t>hapax</a:t>
            </a:r>
            <a:r>
              <a:rPr lang="en-US" b="0" i="0" baseline="0" dirty="0" smtClean="0"/>
              <a:t>, sim. to “atheist” – “without God” (</a:t>
            </a:r>
            <a:r>
              <a:rPr lang="en-US" b="0" i="1" baseline="0" dirty="0" smtClean="0"/>
              <a:t>chōris theos</a:t>
            </a:r>
            <a:r>
              <a:rPr lang="en-US" b="0" i="0" baseline="0" dirty="0" smtClean="0"/>
              <a:t>) is not found in the Gr. Bible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2"/>
            </a:pPr>
            <a:r>
              <a:rPr lang="en-US" b="1" i="0" baseline="0" dirty="0" smtClean="0"/>
              <a:t>Why exactly “God-less in the world? – </a:t>
            </a:r>
            <a:r>
              <a:rPr lang="en-US" b="0" i="0" baseline="0" dirty="0" smtClean="0"/>
              <a:t>“in the world” - 15 occs. – 1</a:t>
            </a:r>
            <a:r>
              <a:rPr lang="en-US" b="0" i="0" baseline="30000" dirty="0" smtClean="0"/>
              <a:t>st</a:t>
            </a:r>
            <a:r>
              <a:rPr lang="en-US" b="0" i="0" baseline="0" dirty="0" smtClean="0"/>
              <a:t> is used of Christ the Word “He was </a:t>
            </a:r>
            <a:r>
              <a:rPr lang="en-US" b="0" i="0" u="sng" baseline="0" dirty="0" smtClean="0"/>
              <a:t>in the world</a:t>
            </a:r>
            <a:r>
              <a:rPr lang="en-US" b="0" i="0" baseline="0" dirty="0" smtClean="0"/>
              <a:t> and the world was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		          made by Him” (Joh.1:10), just as “He was with God and …was God” (1:1)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</a:t>
            </a:r>
            <a:r>
              <a:rPr lang="en-US" b="1" i="0" baseline="0" dirty="0" smtClean="0"/>
              <a:t>Therefore: </a:t>
            </a:r>
            <a:r>
              <a:rPr lang="en-US" b="0" i="0" baseline="0" dirty="0" smtClean="0"/>
              <a:t>God was in the world  ---  these Nations in sharp contrast!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“But now” – </a:t>
            </a:r>
            <a:r>
              <a:rPr lang="en-US" b="0" i="0" dirty="0" smtClean="0"/>
              <a:t>note the sharp contrast!</a:t>
            </a:r>
          </a:p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Col.1:21-22 similar – </a:t>
            </a:r>
            <a:r>
              <a:rPr lang="en-US" b="0" i="0" dirty="0" smtClean="0"/>
              <a:t>“And you formerly being alienated and enemies with the mind by the wicked works, </a:t>
            </a:r>
            <a:r>
              <a:rPr lang="en-US" b="1" i="0" dirty="0" smtClean="0"/>
              <a:t>but now </a:t>
            </a:r>
            <a:r>
              <a:rPr lang="en-US" b="0" i="0" dirty="0" smtClean="0"/>
              <a:t>He hyper-reconciled by </a:t>
            </a:r>
          </a:p>
          <a:p>
            <a:pPr marL="227632" indent="-227632">
              <a:spcBef>
                <a:spcPct val="0"/>
              </a:spcBef>
              <a:buFontTx/>
              <a:buNone/>
            </a:pPr>
            <a:r>
              <a:rPr lang="en-US" b="0" i="0" dirty="0" smtClean="0"/>
              <a:t>			the body of His flesh by means of the death…”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dirty="0" smtClean="0"/>
              <a:t>“Christ Jesus” – </a:t>
            </a:r>
            <a:r>
              <a:rPr lang="en-US" b="0" i="0" dirty="0" smtClean="0"/>
              <a:t>this order common in Paulines (89), elsewhere Acts (5), 1 Pet. (1) – TOTAL = 95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dirty="0" smtClean="0"/>
              <a:t>		</a:t>
            </a:r>
            <a:r>
              <a:rPr lang="en-US" b="0" i="0" baseline="0" dirty="0" smtClean="0"/>
              <a:t>            “Jesus Christ” – 135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  Word order rule in Koinē – the more leftward the word in a phrase, clause or sentence, the more emphatic it is</a:t>
            </a:r>
          </a:p>
          <a:p>
            <a:pPr marL="228600" indent="-22860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  Therefore, “Christ Jesus” emphasizes His position as the Anointed of God, and less on his manhood in the flesh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“far off” – </a:t>
            </a:r>
            <a:r>
              <a:rPr lang="en-US" b="0" i="0" baseline="0" dirty="0" smtClean="0"/>
              <a:t>Paul was previously sent “far off” to the nations (Acts 22:21), but Eph.2:13,17 spiritualizes the distance of the nations from God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4"/>
            </a:pPr>
            <a:r>
              <a:rPr lang="en-US" b="1" i="0" baseline="0" dirty="0" smtClean="0"/>
              <a:t>“become near” – </a:t>
            </a:r>
            <a:r>
              <a:rPr lang="en-US" b="0" i="0" baseline="0" dirty="0" smtClean="0"/>
              <a:t>spiritually near as in </a:t>
            </a:r>
            <a:r>
              <a:rPr lang="en-US" b="1" i="0" baseline="0" dirty="0" smtClean="0"/>
              <a:t>Eph.2:17</a:t>
            </a:r>
            <a:r>
              <a:rPr lang="en-US" b="0" i="0" baseline="0" dirty="0" smtClean="0"/>
              <a:t> – “And having come He evangelized peace to you </a:t>
            </a:r>
            <a:r>
              <a:rPr lang="en-US" b="0" i="0" u="sng" baseline="0" dirty="0" smtClean="0"/>
              <a:t>the far off</a:t>
            </a:r>
            <a:r>
              <a:rPr lang="en-US" b="0" i="0" u="none" baseline="0" dirty="0" smtClean="0"/>
              <a:t> </a:t>
            </a:r>
            <a:r>
              <a:rPr lang="en-US" b="0" i="0" baseline="0" dirty="0" smtClean="0"/>
              <a:t>and peace to </a:t>
            </a:r>
            <a:r>
              <a:rPr lang="en-US" b="0" i="0" u="sng" baseline="0" dirty="0" smtClean="0"/>
              <a:t>the near</a:t>
            </a:r>
            <a:r>
              <a:rPr lang="en-US" b="0" i="0" baseline="0" dirty="0" smtClean="0"/>
              <a:t>.”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 “</a:t>
            </a:r>
            <a:r>
              <a:rPr lang="en-US" b="1" i="0" baseline="0" dirty="0" smtClean="0"/>
              <a:t>near</a:t>
            </a:r>
            <a:r>
              <a:rPr lang="en-US" b="0" i="0" baseline="0" dirty="0" smtClean="0"/>
              <a:t>” 31 occs. In NT, but only other spiritual nearness in: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        </a:t>
            </a:r>
            <a:r>
              <a:rPr lang="en-US" b="1" i="0" baseline="0" dirty="0" smtClean="0"/>
              <a:t>Rom.10:6-8 </a:t>
            </a:r>
            <a:r>
              <a:rPr lang="en-US" b="0" i="0" baseline="0" dirty="0" smtClean="0"/>
              <a:t>q.v. – see also </a:t>
            </a:r>
            <a:r>
              <a:rPr lang="en-US" b="1" i="0" baseline="0" dirty="0" smtClean="0"/>
              <a:t>Phi.4:5</a:t>
            </a:r>
          </a:p>
          <a:p>
            <a:pPr marL="228600" indent="-228600">
              <a:spcBef>
                <a:spcPct val="0"/>
              </a:spcBef>
              <a:buFont typeface="+mj-lt"/>
              <a:buAutoNum type="arabicPeriod" startAt="6"/>
            </a:pPr>
            <a:r>
              <a:rPr lang="en-US" b="1" i="0" baseline="0" dirty="0" smtClean="0"/>
              <a:t>“by the blood of the Christ” – hapax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1" i="0" baseline="0" dirty="0" smtClean="0"/>
              <a:t>		          </a:t>
            </a:r>
            <a:r>
              <a:rPr lang="en-US" b="0" i="0" baseline="0" dirty="0" smtClean="0"/>
              <a:t>but </a:t>
            </a:r>
            <a:r>
              <a:rPr lang="en-US" b="1" i="0" baseline="0" dirty="0" smtClean="0"/>
              <a:t>“by the blood” </a:t>
            </a:r>
            <a:r>
              <a:rPr lang="en-US" b="0" i="0" baseline="0" dirty="0" smtClean="0"/>
              <a:t>9 occs. thus: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 		          </a:t>
            </a:r>
            <a:r>
              <a:rPr lang="en-US" b="1" i="0" baseline="0" dirty="0" smtClean="0"/>
              <a:t>Mat.23:30 –</a:t>
            </a:r>
            <a:r>
              <a:rPr lang="en-US" b="0" i="0" baseline="0" dirty="0" smtClean="0"/>
              <a:t> “</a:t>
            </a:r>
            <a:r>
              <a:rPr lang="en-US" b="0" i="0" u="sng" baseline="0" dirty="0" smtClean="0"/>
              <a:t>in the blood of the prophets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Luk.22:20 –</a:t>
            </a:r>
            <a:r>
              <a:rPr lang="en-US" b="0" i="0" baseline="0" dirty="0" smtClean="0"/>
              <a:t> “this cup the new covenant </a:t>
            </a:r>
            <a:r>
              <a:rPr lang="en-US" b="0" i="0" u="sng" baseline="0" dirty="0" smtClean="0"/>
              <a:t>by My blood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Rom.5:9 –</a:t>
            </a:r>
            <a:r>
              <a:rPr lang="en-US" b="0" i="0" baseline="0" dirty="0" smtClean="0"/>
              <a:t> “having now been justified </a:t>
            </a:r>
            <a:r>
              <a:rPr lang="en-US" b="0" i="0" u="sng" baseline="0" dirty="0" smtClean="0"/>
              <a:t>by His own blood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Heb.10:19 –</a:t>
            </a:r>
            <a:r>
              <a:rPr lang="en-US" b="0" i="0" baseline="0" dirty="0" smtClean="0"/>
              <a:t> “having boldness for the entrance of the holies </a:t>
            </a:r>
            <a:r>
              <a:rPr lang="en-US" b="0" i="0" u="sng" baseline="0" dirty="0" smtClean="0"/>
              <a:t>by the blood of Jesus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1 Jo.5:6 – </a:t>
            </a:r>
            <a:r>
              <a:rPr lang="en-US" b="0" i="0" baseline="0" dirty="0" smtClean="0"/>
              <a:t>“Jesus Christ, not by the water only, but by the water and </a:t>
            </a:r>
            <a:r>
              <a:rPr lang="en-US" b="0" i="0" u="sng" baseline="0" dirty="0" smtClean="0"/>
              <a:t>by the blood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Rev.1:5 – </a:t>
            </a:r>
            <a:r>
              <a:rPr lang="en-US" b="0" i="0" baseline="0" dirty="0" smtClean="0"/>
              <a:t>“to Him Who loves us and washed us from our sins </a:t>
            </a:r>
            <a:r>
              <a:rPr lang="en-US" b="0" i="0" u="sng" baseline="0" dirty="0" smtClean="0"/>
              <a:t>by His own blood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Rev.5:9 – </a:t>
            </a:r>
            <a:r>
              <a:rPr lang="en-US" b="0" i="0" baseline="0" dirty="0" smtClean="0"/>
              <a:t>“because You were murdered and bought </a:t>
            </a:r>
            <a:r>
              <a:rPr lang="en-US" b="0" i="1" baseline="0" dirty="0" smtClean="0"/>
              <a:t>us</a:t>
            </a:r>
            <a:r>
              <a:rPr lang="en-US" b="0" i="0" baseline="0" dirty="0" smtClean="0"/>
              <a:t> to God </a:t>
            </a:r>
            <a:r>
              <a:rPr lang="en-US" b="0" i="0" u="sng" baseline="0" dirty="0" smtClean="0"/>
              <a:t>by Your blood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          </a:t>
            </a:r>
            <a:r>
              <a:rPr lang="en-US" b="1" i="0" baseline="0" dirty="0" smtClean="0"/>
              <a:t>Rev.7:14 – </a:t>
            </a:r>
            <a:r>
              <a:rPr lang="en-US" b="0" i="0" baseline="0" dirty="0" smtClean="0"/>
              <a:t>“these are those coming out of the tribulation the great, and they washed their clothes and whitened them </a:t>
            </a:r>
            <a:r>
              <a:rPr lang="en-US" b="0" i="0" u="sng" baseline="0" dirty="0" smtClean="0"/>
              <a:t>by the blood of the Lamb</a:t>
            </a:r>
            <a:r>
              <a:rPr lang="en-US" b="0" i="0" baseline="0" dirty="0" smtClean="0"/>
              <a:t>”</a:t>
            </a:r>
          </a:p>
          <a:p>
            <a:pPr marL="0" indent="0">
              <a:spcBef>
                <a:spcPct val="0"/>
              </a:spcBef>
              <a:buFont typeface="+mj-lt"/>
              <a:buNone/>
            </a:pP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632" indent="-227632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Peace in Eph. – 2:14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“Christ…our Peace”</a:t>
            </a:r>
          </a:p>
          <a:p>
            <a:pPr marL="914400" lvl="2" indent="0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        </a:t>
            </a:r>
            <a:r>
              <a:rPr lang="en-US" b="1" i="0" baseline="0" dirty="0" smtClean="0"/>
              <a:t>4:3</a:t>
            </a:r>
            <a:r>
              <a:rPr lang="en-US" b="0" i="0" baseline="0" dirty="0" smtClean="0"/>
              <a:t> “to keep the unity of the Spirit in the binding-together of the peace”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baseline="0" dirty="0" smtClean="0"/>
              <a:t>        </a:t>
            </a:r>
            <a:r>
              <a:rPr lang="en-US" b="1" i="0" baseline="0" dirty="0" smtClean="0"/>
              <a:t>6:15</a:t>
            </a:r>
            <a:r>
              <a:rPr lang="en-US" b="0" i="0" baseline="0" dirty="0" smtClean="0"/>
              <a:t> “having shod the feet with the equipment of the gospel of the peace”</a:t>
            </a:r>
            <a:endParaRPr lang="en-US" b="0" i="1" baseline="0" dirty="0" smtClean="0"/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“He is our Peace” – </a:t>
            </a:r>
            <a:r>
              <a:rPr lang="en-US" b="0" i="0" baseline="0" dirty="0" smtClean="0"/>
              <a:t>suggests the OT “peace offering” used to make a covenant of peace between friends </a:t>
            </a:r>
            <a:r>
              <a:rPr lang="en-US" b="1" i="0" baseline="0" dirty="0" smtClean="0"/>
              <a:t>– LXX </a:t>
            </a:r>
            <a:r>
              <a:rPr lang="en-US" b="1" i="1" baseline="0" dirty="0" smtClean="0"/>
              <a:t>sōterion </a:t>
            </a:r>
          </a:p>
          <a:p>
            <a:pPr marL="228600" lvl="0" indent="-228600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“the both” – </a:t>
            </a:r>
            <a:r>
              <a:rPr lang="en-US" b="0" i="0" baseline="0" dirty="0" smtClean="0"/>
              <a:t>nations &amp; Israel, a unity that did not exist during Acts the way it now does – instead, it was a fragile truce between “the both”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</a:t>
            </a:r>
            <a:r>
              <a:rPr lang="en-US" b="1" i="1" baseline="0" dirty="0" smtClean="0"/>
              <a:t>NB</a:t>
            </a:r>
            <a:r>
              <a:rPr lang="en-US" b="0" i="0" baseline="0" dirty="0" smtClean="0"/>
              <a:t>  </a:t>
            </a:r>
            <a:r>
              <a:rPr lang="en-US" b="1" i="0" baseline="0" dirty="0" smtClean="0"/>
              <a:t>Eph.5:30-31 –</a:t>
            </a:r>
            <a:r>
              <a:rPr lang="en-US" b="0" i="0" baseline="0" dirty="0" smtClean="0"/>
              <a:t> “Because we are members of His body. Because of this a man will leave father and mother, and will be united to his own wife, and </a:t>
            </a:r>
            <a:r>
              <a:rPr lang="en-US" b="0" i="0" u="sng" baseline="0" dirty="0" smtClean="0"/>
              <a:t>the two</a:t>
            </a:r>
            <a:r>
              <a:rPr lang="en-US" b="0" i="0" baseline="0" dirty="0" smtClean="0"/>
              <a:t> will be for </a:t>
            </a:r>
            <a:r>
              <a:rPr lang="en-US" b="0" i="0" u="sng" baseline="0" dirty="0" smtClean="0"/>
              <a:t>one flesh</a:t>
            </a:r>
            <a:r>
              <a:rPr lang="en-US" b="0" i="0" baseline="0" dirty="0" smtClean="0"/>
              <a:t>.”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A parallel to this is the “other sheep” and “one  flock” of </a:t>
            </a:r>
            <a:r>
              <a:rPr lang="en-US" b="1" i="0" baseline="0" dirty="0" smtClean="0"/>
              <a:t>Joh.10:16</a:t>
            </a:r>
            <a:r>
              <a:rPr lang="en-US" b="0" i="0" baseline="0" dirty="0" smtClean="0"/>
              <a:t> – but this is a new analogy for the “one stick” of </a:t>
            </a:r>
            <a:r>
              <a:rPr lang="en-US" b="1" i="0" baseline="0" dirty="0" smtClean="0"/>
              <a:t>Eze.37:16-19</a:t>
            </a:r>
            <a:r>
              <a:rPr lang="en-US" b="0" i="0" baseline="0" dirty="0" smtClean="0"/>
              <a:t> - cp. </a:t>
            </a:r>
            <a:r>
              <a:rPr lang="en-US" b="1" i="0" baseline="0" dirty="0" smtClean="0"/>
              <a:t>Joh.11:51-52</a:t>
            </a:r>
            <a:r>
              <a:rPr lang="en-US" b="0" i="0" baseline="0" dirty="0" smtClean="0"/>
              <a:t> Jesus “would gather together in one the scattered (diaspora)”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Also, Jesus’ prayer for unity in His followers – </a:t>
            </a:r>
            <a:r>
              <a:rPr lang="en-US" b="1" i="0" baseline="0" dirty="0" smtClean="0"/>
              <a:t>Joh.17:11, 20-23 </a:t>
            </a:r>
            <a:r>
              <a:rPr lang="en-US" b="0" i="0" baseline="0" dirty="0" smtClean="0"/>
              <a:t>– a fulfillment at</a:t>
            </a:r>
            <a:r>
              <a:rPr lang="en-US" b="1" i="0" baseline="0" dirty="0" smtClean="0"/>
              <a:t> Acts 4:32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Rom.12:5 –</a:t>
            </a:r>
            <a:r>
              <a:rPr lang="en-US" b="0" i="0" baseline="0" dirty="0" smtClean="0"/>
              <a:t> “we </a:t>
            </a:r>
            <a:r>
              <a:rPr lang="en-US" b="0" i="1" baseline="0" dirty="0" smtClean="0"/>
              <a:t>being</a:t>
            </a:r>
            <a:r>
              <a:rPr lang="en-US" b="0" i="0" baseline="0" dirty="0" smtClean="0"/>
              <a:t> many are </a:t>
            </a:r>
            <a:r>
              <a:rPr lang="en-US" b="0" i="0" u="sng" baseline="0" dirty="0" smtClean="0"/>
              <a:t>one body</a:t>
            </a:r>
            <a:r>
              <a:rPr lang="en-US" b="0" i="0" baseline="0" dirty="0" smtClean="0"/>
              <a:t> in Christ”; 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1 Cor.10:16-17 – </a:t>
            </a:r>
            <a:r>
              <a:rPr lang="en-US" b="0" i="0" baseline="0" dirty="0" smtClean="0"/>
              <a:t>“The cup of the blessing which we bless, is it not </a:t>
            </a:r>
            <a:r>
              <a:rPr lang="en-US" b="0" i="1" baseline="0" dirty="0" smtClean="0"/>
              <a:t>the</a:t>
            </a:r>
            <a:r>
              <a:rPr lang="en-US" b="0" i="0" baseline="0" dirty="0" smtClean="0"/>
              <a:t> fellowship of the blood of Christ? The bread which we break, is it not fellowship of the body of Christ? 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Because one bread, one body are we the many, for we all eat from the one bread.”; 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1 Cor.12:12-13, 18-20 – </a:t>
            </a:r>
            <a:r>
              <a:rPr lang="en-US" b="0" i="0" baseline="0" dirty="0" smtClean="0"/>
              <a:t>“For just as </a:t>
            </a:r>
            <a:r>
              <a:rPr lang="en-US" b="0" i="0" u="sng" baseline="0" dirty="0" smtClean="0"/>
              <a:t>the body is one</a:t>
            </a:r>
            <a:r>
              <a:rPr lang="en-US" b="0" i="0" baseline="0" dirty="0" smtClean="0"/>
              <a:t> and has many members, but all the members of the body, being many, are </a:t>
            </a:r>
            <a:r>
              <a:rPr lang="en-US" b="0" i="0" u="sng" baseline="0" dirty="0" smtClean="0"/>
              <a:t>one body</a:t>
            </a:r>
            <a:r>
              <a:rPr lang="en-US" b="0" i="0" baseline="0" dirty="0" smtClean="0"/>
              <a:t>, so also the Christ. (anointing). 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For even by </a:t>
            </a:r>
            <a:r>
              <a:rPr lang="en-US" b="0" i="0" u="sng" baseline="0" dirty="0" smtClean="0"/>
              <a:t>one spirit</a:t>
            </a:r>
            <a:r>
              <a:rPr lang="en-US" b="0" i="0" baseline="0" dirty="0" smtClean="0"/>
              <a:t> we all were baptized into </a:t>
            </a:r>
            <a:r>
              <a:rPr lang="en-US" b="0" i="0" u="sng" baseline="0" dirty="0" smtClean="0"/>
              <a:t>one body</a:t>
            </a:r>
            <a:r>
              <a:rPr lang="en-US" b="0" i="0" baseline="0" dirty="0" smtClean="0"/>
              <a:t> – whether Jews or Greeks or slaves or freemen – and all were given to drink </a:t>
            </a:r>
            <a:r>
              <a:rPr lang="en-US" b="0" i="0" u="sng" baseline="0" dirty="0" smtClean="0"/>
              <a:t>one spirit</a:t>
            </a:r>
            <a:r>
              <a:rPr lang="en-US" b="0" i="0" baseline="0" dirty="0" smtClean="0"/>
              <a:t>. … </a:t>
            </a:r>
            <a:r>
              <a:rPr lang="en-US" b="1" i="0" baseline="0" dirty="0" smtClean="0">
                <a:solidFill>
                  <a:srgbClr val="FF0000"/>
                </a:solidFill>
              </a:rPr>
              <a:t>But now</a:t>
            </a:r>
            <a:r>
              <a:rPr lang="en-US" b="0" i="0" baseline="0" dirty="0" smtClean="0"/>
              <a:t> God put the members, 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	each one of them, in the body according as He desired. And if they were all one member, where the body? </a:t>
            </a:r>
            <a:r>
              <a:rPr lang="en-US" b="1" i="0" baseline="0" dirty="0" smtClean="0">
                <a:solidFill>
                  <a:srgbClr val="FF0000"/>
                </a:solidFill>
              </a:rPr>
              <a:t>But now</a:t>
            </a:r>
            <a:r>
              <a:rPr lang="en-US" b="0" i="0" baseline="0" dirty="0" smtClean="0"/>
              <a:t>, indeed, many members but </a:t>
            </a:r>
            <a:r>
              <a:rPr lang="en-US" b="0" i="0" u="sng" baseline="0" dirty="0" smtClean="0"/>
              <a:t>one body</a:t>
            </a:r>
            <a:r>
              <a:rPr lang="en-US" b="0" i="0" baseline="0" dirty="0" smtClean="0"/>
              <a:t>.”</a:t>
            </a:r>
          </a:p>
          <a:p>
            <a:pPr marL="0" lvl="0" indent="0">
              <a:spcBef>
                <a:spcPct val="0"/>
              </a:spcBef>
              <a:buFont typeface="+mj-lt"/>
              <a:buNone/>
            </a:pPr>
            <a:r>
              <a:rPr lang="en-US" b="0" i="0" baseline="0" dirty="0" smtClean="0"/>
              <a:t>	    </a:t>
            </a:r>
            <a:r>
              <a:rPr lang="en-US" b="1" i="0" baseline="0" dirty="0" smtClean="0"/>
              <a:t>Gal.3:28 – </a:t>
            </a:r>
            <a:r>
              <a:rPr lang="en-US" b="0" i="0" baseline="0" dirty="0" smtClean="0"/>
              <a:t>“There is neither Jew nor Greek, there is neither bond nor free, there is neither male nor female, for you all are </a:t>
            </a:r>
            <a:r>
              <a:rPr lang="en-US" b="0" i="0" u="sng" baseline="0" dirty="0" smtClean="0"/>
              <a:t>one</a:t>
            </a:r>
            <a:r>
              <a:rPr lang="en-US" b="0" i="0" baseline="0" dirty="0" smtClean="0"/>
              <a:t> in Christ Jesus.”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2075-C3CF-4F0F-BC89-9A278BD44941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14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8D89-8574-48AD-9395-A08325CB9264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65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282D-6DC2-469B-801E-DCB3B110D94F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77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F0AB-B51C-41E5-B22C-90A08153EDB6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773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E0A6-6B6E-4D9B-934C-A03F80D72B1C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6B3D-053F-41EF-BD89-09546C3EEC31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700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47A21-F9F2-48CB-98A5-59A1924DE2B2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33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FFB10-8E29-4273-82BD-17E1ACF0E788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250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8BD1-7423-402B-80AA-F596EDA9B5F0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64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6F2E-3F2F-45BF-8DE1-ADD6D7F9FDF3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53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868E-03BD-4E43-8FBE-17AFB6D905FB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443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C508A-3667-4958-A3F0-B18E1DA82B89}" type="datetime1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Part 14, ver.12.1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F78AE-AAA4-4E88-89D4-6ACC30A23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763000" cy="5334000"/>
          </a:xfrm>
        </p:spPr>
        <p:txBody>
          <a:bodyPr>
            <a:normAutofit fontScale="92500"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7700" b="1" dirty="0" smtClean="0">
                <a:solidFill>
                  <a:schemeClr val="tx1"/>
                </a:solidFill>
              </a:rPr>
              <a:t>Part 14:</a:t>
            </a:r>
          </a:p>
          <a:p>
            <a:pPr algn="l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7700" b="1" dirty="0" smtClean="0">
                <a:solidFill>
                  <a:schemeClr val="tx1"/>
                </a:solidFill>
              </a:rPr>
              <a:t>Alienation vs.         					Reconciliation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1471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763000" cy="49530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“and having destroyed the dividing wall of the fence (the hatred by His own flesh), 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782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  <p:pic>
        <p:nvPicPr>
          <p:cNvPr id="7" name="Picture 6" descr="Herod's Temple lay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7828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828800"/>
            <a:ext cx="89916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“having abolished the law of commandments in ordinances…”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8868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437607"/>
            <a:ext cx="88392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“so that He might create by Himself the two for (into) one new man, making peace,”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6935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437607"/>
            <a:ext cx="89916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“and that He might hyper-reconcile the both in one body to God through the cross”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8479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437607"/>
            <a:ext cx="89916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Previously, reconciliation to God: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Rom.5:10; 2 Cor.5:18-20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3728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890712"/>
            <a:ext cx="87630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“having killed the hatred by Himself.”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4399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425575"/>
            <a:ext cx="86868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“And having come, He evangelized peace to you, the far off, and peace to the near, ...”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9638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763000" cy="4648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“because through Himself, we the both have the access </a:t>
            </a:r>
            <a:r>
              <a:rPr lang="en-US" sz="7200" b="1" u="sng" dirty="0" smtClean="0">
                <a:solidFill>
                  <a:schemeClr val="tx1"/>
                </a:solidFill>
              </a:rPr>
              <a:t>by one Spirit</a:t>
            </a:r>
            <a:r>
              <a:rPr lang="en-US" sz="7200" b="1" dirty="0" smtClean="0">
                <a:solidFill>
                  <a:schemeClr val="tx1"/>
                </a:solidFill>
              </a:rPr>
              <a:t> toward the Father.”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32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763000" cy="4495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</a:t>
            </a:r>
            <a:r>
              <a:rPr lang="en-US" sz="7200" b="1" smtClean="0">
                <a:solidFill>
                  <a:schemeClr val="tx1"/>
                </a:solidFill>
              </a:rPr>
              <a:t>So then, </a:t>
            </a:r>
            <a:r>
              <a:rPr lang="en-US" sz="7200" b="1" dirty="0" smtClean="0">
                <a:solidFill>
                  <a:schemeClr val="tx1"/>
                </a:solidFill>
              </a:rPr>
              <a:t>you are no longer foreigners and aliens,”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84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763000" cy="54102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Eph.2:11 – “Therefore, remember that formerly you the nations in </a:t>
            </a:r>
            <a:r>
              <a:rPr lang="en-US" sz="7200" b="1" i="1" dirty="0" smtClean="0">
                <a:solidFill>
                  <a:schemeClr val="tx1"/>
                </a:solidFill>
              </a:rPr>
              <a:t>the</a:t>
            </a:r>
            <a:r>
              <a:rPr lang="en-US" sz="7200" b="1" dirty="0" smtClean="0">
                <a:solidFill>
                  <a:schemeClr val="tx1"/>
                </a:solidFill>
              </a:rPr>
              <a:t> flesh…”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558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763000" cy="4495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</a:t>
            </a:r>
            <a:r>
              <a:rPr lang="en-US" sz="7200" b="1" dirty="0">
                <a:solidFill>
                  <a:schemeClr val="tx1"/>
                </a:solidFill>
              </a:rPr>
              <a:t>but you are fellow-citizens of the Holies and householders of God</a:t>
            </a:r>
            <a:r>
              <a:rPr lang="en-US" sz="7200" b="1" dirty="0" smtClean="0">
                <a:solidFill>
                  <a:schemeClr val="tx1"/>
                </a:solidFill>
              </a:rPr>
              <a:t>,”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63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763000" cy="44958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“</a:t>
            </a:r>
            <a:r>
              <a:rPr lang="en-US" sz="7200" b="1" dirty="0">
                <a:solidFill>
                  <a:schemeClr val="tx1"/>
                </a:solidFill>
              </a:rPr>
              <a:t>having been built up upon the foundation of the apostles and prophets</a:t>
            </a:r>
            <a:r>
              <a:rPr lang="en-US" sz="7200" b="1" dirty="0" smtClean="0">
                <a:solidFill>
                  <a:schemeClr val="tx1"/>
                </a:solidFill>
              </a:rPr>
              <a:t>,”</a:t>
            </a:r>
            <a:endParaRPr lang="en-US" sz="7200" b="1" dirty="0">
              <a:solidFill>
                <a:schemeClr val="tx1"/>
              </a:solidFill>
            </a:endParaRP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		</a:t>
            </a:r>
            <a:endParaRPr lang="en-US" sz="72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9216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763000" cy="44958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“</a:t>
            </a:r>
            <a:r>
              <a:rPr lang="en-US" sz="7200" b="1" dirty="0">
                <a:solidFill>
                  <a:schemeClr val="tx1"/>
                </a:solidFill>
              </a:rPr>
              <a:t>Jesus Christ Himself being Cornerstone,</a:t>
            </a:r>
            <a:r>
              <a:rPr lang="en-US" sz="7200" b="1" dirty="0" smtClean="0">
                <a:solidFill>
                  <a:schemeClr val="tx1"/>
                </a:solidFill>
              </a:rPr>
              <a:t>”</a:t>
            </a:r>
            <a:endParaRPr lang="en-US" sz="7200" b="1" dirty="0">
              <a:solidFill>
                <a:schemeClr val="tx1"/>
              </a:solidFill>
            </a:endParaRP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		</a:t>
            </a:r>
            <a:endParaRPr lang="en-US" sz="72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0656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90500" y="1143000"/>
            <a:ext cx="8763000" cy="44958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“by Whom every building, being joined together, grows into an holy temple in </a:t>
            </a:r>
            <a:r>
              <a:rPr lang="en-US" sz="7200" b="1" i="1" dirty="0" smtClean="0">
                <a:solidFill>
                  <a:schemeClr val="tx1"/>
                </a:solidFill>
              </a:rPr>
              <a:t>the</a:t>
            </a:r>
            <a:r>
              <a:rPr lang="en-US" sz="7200" b="1" dirty="0" smtClean="0">
                <a:solidFill>
                  <a:schemeClr val="tx1"/>
                </a:solidFill>
              </a:rPr>
              <a:t> Lord”</a:t>
            </a:r>
            <a:endParaRPr lang="en-US" sz="7200" b="1" dirty="0">
              <a:solidFill>
                <a:schemeClr val="tx1"/>
              </a:solidFill>
            </a:endParaRP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		</a:t>
            </a:r>
            <a:endParaRPr lang="en-US" sz="72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6653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90500" y="1143000"/>
            <a:ext cx="8763000" cy="44958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“by Whom even you are being built together for a home of God by </a:t>
            </a:r>
            <a:r>
              <a:rPr lang="en-US" sz="7200" b="1" i="1" dirty="0" smtClean="0">
                <a:solidFill>
                  <a:schemeClr val="tx1"/>
                </a:solidFill>
              </a:rPr>
              <a:t>the</a:t>
            </a:r>
            <a:r>
              <a:rPr lang="en-US" sz="7200" b="1" dirty="0" smtClean="0">
                <a:solidFill>
                  <a:schemeClr val="tx1"/>
                </a:solidFill>
              </a:rPr>
              <a:t> Spirit</a:t>
            </a:r>
            <a:r>
              <a:rPr lang="en-US" sz="7200" b="1" dirty="0" smtClean="0">
                <a:solidFill>
                  <a:schemeClr val="tx1"/>
                </a:solidFill>
              </a:rPr>
              <a:t>.”</a:t>
            </a:r>
            <a:endParaRPr lang="en-US" sz="7200" b="1" dirty="0">
              <a:solidFill>
                <a:schemeClr val="tx1"/>
              </a:solidFill>
            </a:endParaRPr>
          </a:p>
          <a:p>
            <a:pPr algn="l"/>
            <a:r>
              <a:rPr lang="en-US" sz="7200" b="1" dirty="0">
                <a:solidFill>
                  <a:schemeClr val="tx1"/>
                </a:solidFill>
              </a:rPr>
              <a:t>		</a:t>
            </a:r>
            <a:endParaRPr lang="en-US" sz="72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516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257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“…who are called uncircumcision by that called circumcision in </a:t>
            </a:r>
            <a:r>
              <a:rPr lang="en-US" sz="7200" b="1" i="1" dirty="0" smtClean="0">
                <a:solidFill>
                  <a:schemeClr val="tx1"/>
                </a:solidFill>
              </a:rPr>
              <a:t>the</a:t>
            </a:r>
            <a:r>
              <a:rPr lang="en-US" sz="7200" b="1" dirty="0" smtClean="0">
                <a:solidFill>
                  <a:schemeClr val="tx1"/>
                </a:solidFill>
              </a:rPr>
              <a:t> flesh, hand-made”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295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9144000" cy="5257800"/>
          </a:xfrm>
        </p:spPr>
        <p:txBody>
          <a:bodyPr>
            <a:noAutofit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</a:rPr>
              <a:t>“that you were </a:t>
            </a:r>
            <a:r>
              <a:rPr lang="en-US" sz="7200" b="1" i="1" dirty="0" smtClean="0">
                <a:solidFill>
                  <a:schemeClr val="tx1"/>
                </a:solidFill>
              </a:rPr>
              <a:t>in</a:t>
            </a:r>
            <a:r>
              <a:rPr lang="en-US" sz="7200" b="1" dirty="0" smtClean="0">
                <a:solidFill>
                  <a:schemeClr val="tx1"/>
                </a:solidFill>
              </a:rPr>
              <a:t> that season without Christ, …”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endParaRPr lang="en-US" sz="72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007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915400" cy="3671888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>
                <a:solidFill>
                  <a:schemeClr val="tx1"/>
                </a:solidFill>
              </a:rPr>
              <a:t>“having been alienated from the citizenship of </a:t>
            </a:r>
            <a:r>
              <a:rPr lang="en-US" sz="7200" b="1" dirty="0" smtClean="0">
                <a:solidFill>
                  <a:schemeClr val="tx1"/>
                </a:solidFill>
              </a:rPr>
              <a:t>Israel…”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54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828800"/>
            <a:ext cx="8763000" cy="38862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“and foreigners of the covenants of the promise…”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782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763000" cy="381000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“having no hope and God-less in the world.”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7828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8763000" cy="52578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“But now, by Christ Jesus, you who being formerly far off have become near by the blood of the Christ.”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782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90500" y="1656180"/>
            <a:ext cx="8763000" cy="502920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7200" b="1" dirty="0" smtClean="0">
                <a:solidFill>
                  <a:schemeClr val="tx1"/>
                </a:solidFill>
              </a:rPr>
              <a:t>“For He Himself is our peace, Who having made the both one…”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14, ver.12.1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782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6405</TotalTime>
  <Words>2591</Words>
  <Application>Microsoft Office PowerPoint</Application>
  <PresentationFormat>On-screen Show (4:3)</PresentationFormat>
  <Paragraphs>357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Company>NMCI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Ephesians - Colossians</dc:title>
  <dc:creator>Burch, Glen T CTR NSWCDD, Z22</dc:creator>
  <cp:lastModifiedBy>Windows User</cp:lastModifiedBy>
  <cp:revision>547</cp:revision>
  <cp:lastPrinted>2018-02-16T18:19:40Z</cp:lastPrinted>
  <dcterms:created xsi:type="dcterms:W3CDTF">2016-08-17T16:22:44Z</dcterms:created>
  <dcterms:modified xsi:type="dcterms:W3CDTF">2020-02-09T12:36:39Z</dcterms:modified>
</cp:coreProperties>
</file>