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8" r:id="rId26"/>
    <p:sldId id="282" r:id="rId27"/>
    <p:sldId id="281" r:id="rId28"/>
    <p:sldId id="283" r:id="rId29"/>
    <p:sldId id="284" r:id="rId30"/>
    <p:sldId id="285" r:id="rId31"/>
    <p:sldId id="286" r:id="rId32"/>
    <p:sldId id="287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</p:sldIdLst>
  <p:sldSz cx="9144000" cy="6858000" type="screen4x3"/>
  <p:notesSz cx="6858000" cy="90773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41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3" autoAdjust="0"/>
    <p:restoredTop sz="74393" autoAdjust="0"/>
  </p:normalViewPr>
  <p:slideViewPr>
    <p:cSldViewPr>
      <p:cViewPr varScale="1">
        <p:scale>
          <a:sx n="80" d="100"/>
          <a:sy n="80" d="100"/>
        </p:scale>
        <p:origin x="241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3866"/>
          </a:xfrm>
          <a:prstGeom prst="rect">
            <a:avLst/>
          </a:prstGeom>
        </p:spPr>
        <p:txBody>
          <a:bodyPr vert="horz" lIns="91053" tIns="45527" rIns="91053" bIns="455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3866"/>
          </a:xfrm>
          <a:prstGeom prst="rect">
            <a:avLst/>
          </a:prstGeom>
        </p:spPr>
        <p:txBody>
          <a:bodyPr vert="horz" lIns="91053" tIns="45527" rIns="91053" bIns="45527" rtlCol="0"/>
          <a:lstStyle>
            <a:lvl1pPr algn="r">
              <a:defRPr sz="1200"/>
            </a:lvl1pPr>
          </a:lstStyle>
          <a:p>
            <a:fld id="{D55C9D03-2445-4C54-AD44-E67826E069E7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0463" y="681038"/>
            <a:ext cx="4537075" cy="3403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53" tIns="45527" rIns="91053" bIns="4552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1730"/>
            <a:ext cx="5486400" cy="4084796"/>
          </a:xfrm>
          <a:prstGeom prst="rect">
            <a:avLst/>
          </a:prstGeom>
        </p:spPr>
        <p:txBody>
          <a:bodyPr vert="horz" lIns="91053" tIns="45527" rIns="91053" bIns="4552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1884"/>
            <a:ext cx="2971800" cy="453866"/>
          </a:xfrm>
          <a:prstGeom prst="rect">
            <a:avLst/>
          </a:prstGeom>
        </p:spPr>
        <p:txBody>
          <a:bodyPr vert="horz" lIns="91053" tIns="45527" rIns="91053" bIns="4552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21884"/>
            <a:ext cx="2971800" cy="453866"/>
          </a:xfrm>
          <a:prstGeom prst="rect">
            <a:avLst/>
          </a:prstGeom>
        </p:spPr>
        <p:txBody>
          <a:bodyPr vert="horz" lIns="91053" tIns="45527" rIns="91053" bIns="45527" rtlCol="0" anchor="b"/>
          <a:lstStyle>
            <a:lvl1pPr algn="r">
              <a:defRPr sz="1200"/>
            </a:lvl1pPr>
          </a:lstStyle>
          <a:p>
            <a:fld id="{724015FD-8948-41C3-99BF-3A8CFDC61D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505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 typeface="+mj-lt"/>
              <a:buAutoNum type="arabicPeriod"/>
            </a:pPr>
            <a:endParaRPr lang="en-US" b="0" i="1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6868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Thayer</a:t>
            </a:r>
            <a:r>
              <a:rPr lang="en-US" b="1" i="0" baseline="0" dirty="0" smtClean="0"/>
              <a:t> a) – manage, dispense, order, regulate – </a:t>
            </a:r>
            <a:r>
              <a:rPr lang="en-US" b="0" i="0" baseline="0" dirty="0" smtClean="0"/>
              <a:t>usage in Sophocles, Xenophon, Plato, Polybius, Josephus, Plutarch, et al.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Thayer b) – manager – </a:t>
            </a:r>
            <a:r>
              <a:rPr lang="en-US" b="0" i="0" baseline="0" dirty="0" smtClean="0"/>
              <a:t>may include farm manager, city treasurer or superintendent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2776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6551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2415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Read  - </a:t>
            </a:r>
            <a:r>
              <a:rPr lang="en-US" b="0" i="0" dirty="0" smtClean="0"/>
              <a:t>from BE vol.43, “The Interpretation of the Scriptures”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8294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8294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What follows was previously held secret in God.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Sum up, or “head up”, as some prefer.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8294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 </a:t>
            </a:r>
            <a:r>
              <a:rPr lang="en-US" b="0" i="0" dirty="0" smtClean="0"/>
              <a:t>This heading up in Christ these two domains,</a:t>
            </a:r>
            <a:r>
              <a:rPr lang="en-US" b="0" i="0" baseline="0" dirty="0" smtClean="0"/>
              <a:t> heavenly and earthly, was not part of earlier revelation.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8294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Textus Receptus – </a:t>
            </a:r>
            <a:r>
              <a:rPr lang="en-US" b="0" i="1" dirty="0" smtClean="0"/>
              <a:t>koinonia</a:t>
            </a:r>
            <a:r>
              <a:rPr lang="en-US" b="0" i="0" dirty="0" smtClean="0"/>
              <a:t>  vs. </a:t>
            </a:r>
            <a:r>
              <a:rPr lang="en-US" b="0" i="1" dirty="0" smtClean="0"/>
              <a:t>oikonomia </a:t>
            </a:r>
            <a:r>
              <a:rPr lang="en-US" b="0" i="0" dirty="0" smtClean="0"/>
              <a:t>– late MSS, not even a var. in Nestle-Aland or ABS Greek text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8294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He wrote before briefly in 1:9-10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“the secret” – </a:t>
            </a:r>
            <a:r>
              <a:rPr lang="en-US" b="0" i="0" dirty="0" smtClean="0"/>
              <a:t>shows there is a very specific</a:t>
            </a:r>
            <a:r>
              <a:rPr lang="en-US" b="0" i="0" baseline="0" dirty="0" smtClean="0"/>
              <a:t> doctrinal point that Paul is making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829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Because of what? – </a:t>
            </a:r>
            <a:r>
              <a:rPr lang="en-US" b="0" i="0" dirty="0" smtClean="0"/>
              <a:t>all that he has stated before concerning the hyper-reconciliation and equal status of the nations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Previously Apostle of Nations – Rom.11:13</a:t>
            </a:r>
            <a:r>
              <a:rPr lang="en-US" b="0" i="0" dirty="0" smtClean="0"/>
              <a:t> </a:t>
            </a:r>
            <a:r>
              <a:rPr lang="en-US" b="1" i="0" dirty="0" smtClean="0"/>
              <a:t>–</a:t>
            </a:r>
            <a:r>
              <a:rPr lang="en-US" b="0" i="0" dirty="0" smtClean="0"/>
              <a:t> “But I speak to you the Nations, inasmuch as I am therefore,</a:t>
            </a:r>
            <a:r>
              <a:rPr lang="en-US" b="0" i="0" baseline="0" dirty="0" smtClean="0"/>
              <a:t> indeed, </a:t>
            </a:r>
            <a:r>
              <a:rPr lang="en-US" b="0" i="0" u="sng" baseline="0" dirty="0" smtClean="0"/>
              <a:t>apostle of Nations</a:t>
            </a:r>
            <a:r>
              <a:rPr lang="en-US" b="0" i="0" baseline="0" dirty="0" smtClean="0"/>
              <a:t> </a:t>
            </a:r>
          </a:p>
          <a:p>
            <a:pPr marL="227632" indent="-227632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			I glorify my service.”</a:t>
            </a:r>
          </a:p>
          <a:p>
            <a:pPr marL="227632" indent="-227632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			cp. </a:t>
            </a:r>
            <a:r>
              <a:rPr lang="en-US" b="1" i="0" baseline="0" dirty="0" smtClean="0"/>
              <a:t>1 Ti.2:7 – </a:t>
            </a:r>
            <a:r>
              <a:rPr lang="en-US" b="0" i="0" baseline="0" dirty="0" smtClean="0"/>
              <a:t>“I was appointed herald and apostle – I speak truth, I lie not – </a:t>
            </a:r>
            <a:r>
              <a:rPr lang="en-US" b="0" i="0" u="sng" baseline="0" dirty="0" smtClean="0"/>
              <a:t>teacher of Nations</a:t>
            </a:r>
            <a:r>
              <a:rPr lang="en-US" b="0" i="0" baseline="0" dirty="0" smtClean="0"/>
              <a:t> in</a:t>
            </a:r>
          </a:p>
          <a:p>
            <a:pPr marL="227632" indent="-227632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				faith and truth.”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 startAt="3"/>
            </a:pPr>
            <a:r>
              <a:rPr lang="en-US" b="1" i="0" baseline="0" dirty="0" smtClean="0"/>
              <a:t>“prisoner of Christ</a:t>
            </a:r>
            <a:r>
              <a:rPr lang="en-US" b="0" i="0" baseline="0" dirty="0" smtClean="0"/>
              <a:t>” only here and </a:t>
            </a:r>
            <a:r>
              <a:rPr lang="en-US" b="1" i="0" baseline="0" dirty="0" smtClean="0"/>
              <a:t>Philem.1:1, 9</a:t>
            </a:r>
          </a:p>
          <a:p>
            <a:pPr marL="227632" indent="-227632">
              <a:spcBef>
                <a:spcPct val="0"/>
              </a:spcBef>
              <a:buFontTx/>
              <a:buNone/>
            </a:pPr>
            <a:r>
              <a:rPr lang="en-US" b="1" i="0" baseline="0" dirty="0" smtClean="0"/>
              <a:t>				</a:t>
            </a:r>
            <a:r>
              <a:rPr lang="en-US" b="0" i="0" baseline="0" dirty="0" smtClean="0"/>
              <a:t>cp.</a:t>
            </a:r>
            <a:r>
              <a:rPr lang="en-US" b="1" i="0" baseline="0" dirty="0" smtClean="0"/>
              <a:t> Eph.4:1 – </a:t>
            </a:r>
            <a:r>
              <a:rPr lang="en-US" b="0" i="0" baseline="0" dirty="0" smtClean="0"/>
              <a:t>“I, the </a:t>
            </a:r>
            <a:r>
              <a:rPr lang="en-US" b="0" i="0" u="sng" baseline="0" dirty="0" smtClean="0"/>
              <a:t>prisoner IN </a:t>
            </a:r>
            <a:r>
              <a:rPr lang="en-US" b="0" i="1" u="sng" baseline="0" dirty="0" smtClean="0"/>
              <a:t>the</a:t>
            </a:r>
            <a:r>
              <a:rPr lang="en-US" b="0" i="0" u="sng" baseline="0" dirty="0" smtClean="0"/>
              <a:t> Lord</a:t>
            </a:r>
            <a:r>
              <a:rPr lang="en-US" b="0" i="0" baseline="0" dirty="0" smtClean="0"/>
              <a:t>…   i.e., BY the Lord”</a:t>
            </a:r>
          </a:p>
          <a:p>
            <a:pPr marL="227632" indent="-227632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			cp. </a:t>
            </a:r>
            <a:r>
              <a:rPr lang="en-US" b="1" i="0" baseline="0" dirty="0" smtClean="0"/>
              <a:t>2 Ti.1:8 – </a:t>
            </a:r>
            <a:r>
              <a:rPr lang="en-US" b="0" i="0" baseline="0" dirty="0" smtClean="0"/>
              <a:t>“Therefore, be not ashamed of the testimony of our Lord, nor of me </a:t>
            </a:r>
            <a:r>
              <a:rPr lang="en-US" b="0" i="0" u="sng" baseline="0" dirty="0" smtClean="0"/>
              <a:t>His prisoner</a:t>
            </a:r>
            <a:r>
              <a:rPr lang="en-US" b="0" i="0" baseline="0" dirty="0" smtClean="0"/>
              <a:t>…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 startAt="4"/>
            </a:pPr>
            <a:r>
              <a:rPr lang="en-US" b="1" i="0" baseline="0" dirty="0" smtClean="0"/>
              <a:t>Note  what he did NOT say – </a:t>
            </a:r>
            <a:r>
              <a:rPr lang="en-US" b="0" i="0" baseline="0" dirty="0" smtClean="0"/>
              <a:t>“prisoner of Rome</a:t>
            </a:r>
            <a:r>
              <a:rPr lang="en-US" b="0" i="0" baseline="0" dirty="0" smtClean="0"/>
              <a:t>” – he attributes his prisonship to Christ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“the secret of the Christ” – </a:t>
            </a:r>
            <a:r>
              <a:rPr lang="en-US" b="0" i="0" dirty="0" smtClean="0"/>
              <a:t>only here and…</a:t>
            </a:r>
          </a:p>
          <a:p>
            <a:pPr marL="227632" indent="-227632">
              <a:spcBef>
                <a:spcPct val="0"/>
              </a:spcBef>
              <a:buFontTx/>
              <a:buNone/>
            </a:pPr>
            <a:r>
              <a:rPr lang="en-US" b="0" i="0" dirty="0" smtClean="0"/>
              <a:t> 				</a:t>
            </a:r>
            <a:r>
              <a:rPr lang="en-US" b="1" i="0" dirty="0" smtClean="0"/>
              <a:t>Col.4:3</a:t>
            </a:r>
            <a:r>
              <a:rPr lang="en-US" b="1" i="0" baseline="0" dirty="0" smtClean="0"/>
              <a:t> –</a:t>
            </a:r>
            <a:r>
              <a:rPr lang="en-US" b="0" i="0" baseline="0" dirty="0" smtClean="0"/>
              <a:t> “praying together also for us, so that God would open to us a door of the word to speak </a:t>
            </a:r>
            <a:r>
              <a:rPr lang="en-US" b="0" i="0" u="sng" baseline="0" dirty="0" smtClean="0"/>
              <a:t>the</a:t>
            </a:r>
            <a:r>
              <a:rPr lang="en-US" b="0" i="0" u="none" baseline="0" dirty="0" smtClean="0"/>
              <a:t> </a:t>
            </a:r>
          </a:p>
          <a:p>
            <a:pPr marL="227632" indent="-227632">
              <a:spcBef>
                <a:spcPct val="0"/>
              </a:spcBef>
              <a:buFontTx/>
              <a:buNone/>
            </a:pPr>
            <a:r>
              <a:rPr lang="en-US" b="0" i="0" u="none" baseline="0" dirty="0" smtClean="0"/>
              <a:t>					</a:t>
            </a:r>
            <a:r>
              <a:rPr lang="en-US" b="0" i="0" u="sng" baseline="0" dirty="0" smtClean="0"/>
              <a:t>secret of the Christ</a:t>
            </a:r>
            <a:r>
              <a:rPr lang="en-US" b="0" i="0" baseline="0" dirty="0" smtClean="0"/>
              <a:t>, on account of which also I have been imprisoned</a:t>
            </a:r>
            <a:r>
              <a:rPr lang="en-US" b="0" i="0" baseline="0" dirty="0" smtClean="0"/>
              <a:t>.”</a:t>
            </a:r>
          </a:p>
          <a:p>
            <a:pPr marL="227632" indent="-227632">
              <a:spcBef>
                <a:spcPct val="0"/>
              </a:spcBef>
              <a:buFontTx/>
              <a:buNone/>
            </a:pPr>
            <a:r>
              <a:rPr lang="en-US" b="1" i="0" baseline="0" dirty="0" smtClean="0"/>
              <a:t>double articles signify a very SPECIFIC secret</a:t>
            </a:r>
            <a:endParaRPr lang="en-US" b="1" i="0" dirty="0" smtClean="0"/>
          </a:p>
          <a:p>
            <a:pPr marL="228600" indent="-228600">
              <a:spcBef>
                <a:spcPct val="0"/>
              </a:spcBef>
              <a:buFont typeface="+mj-lt"/>
              <a:buAutoNum type="arabicPeriod" startAt="2"/>
            </a:pPr>
            <a:r>
              <a:rPr lang="en-US" b="0" i="0" dirty="0" smtClean="0"/>
              <a:t>cp.</a:t>
            </a:r>
            <a:r>
              <a:rPr lang="en-US" b="1" i="0" dirty="0" smtClean="0"/>
              <a:t> Col.2:2 – </a:t>
            </a:r>
            <a:r>
              <a:rPr lang="en-US" b="0" i="0" dirty="0" smtClean="0"/>
              <a:t>“that their hearts may be encouraged, being united in love and for all the wealth of the full-assurance of the </a:t>
            </a:r>
            <a:r>
              <a:rPr lang="en-US" b="0" i="0" u="sng" dirty="0" smtClean="0"/>
              <a:t>understanding</a:t>
            </a:r>
            <a:r>
              <a:rPr lang="en-US" b="0" i="0" dirty="0" smtClean="0"/>
              <a:t>, for recognition of </a:t>
            </a:r>
            <a:r>
              <a:rPr lang="en-US" b="0" i="0" u="sng" dirty="0" smtClean="0"/>
              <a:t>the secret</a:t>
            </a:r>
            <a:r>
              <a:rPr lang="en-US" b="0" i="0" u="sng" baseline="0" dirty="0" smtClean="0"/>
              <a:t> of God – Christ</a:t>
            </a:r>
            <a:r>
              <a:rPr lang="en-US" b="0" i="0" baseline="0" dirty="0" smtClean="0"/>
              <a:t>.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 startAt="2"/>
            </a:pPr>
            <a:r>
              <a:rPr lang="en-US" b="0" i="0" baseline="0" dirty="0" smtClean="0"/>
              <a:t>cp. </a:t>
            </a:r>
            <a:r>
              <a:rPr lang="en-US" b="1" i="0" baseline="0" dirty="0" smtClean="0"/>
              <a:t>Col.1:27 –</a:t>
            </a:r>
            <a:r>
              <a:rPr lang="en-US" b="0" i="0" baseline="0" dirty="0" smtClean="0"/>
              <a:t> “to whom God desired to make known what </a:t>
            </a:r>
            <a:r>
              <a:rPr lang="en-US" b="0" i="1" baseline="0" dirty="0" smtClean="0"/>
              <a:t>is</a:t>
            </a:r>
            <a:r>
              <a:rPr lang="en-US" b="0" i="0" baseline="0" dirty="0" smtClean="0"/>
              <a:t> the wealth of the glory of </a:t>
            </a:r>
            <a:r>
              <a:rPr lang="en-US" b="0" i="0" u="sng" baseline="0" dirty="0" smtClean="0"/>
              <a:t>this secret</a:t>
            </a:r>
            <a:r>
              <a:rPr lang="en-US" b="0" i="0" baseline="0" dirty="0" smtClean="0"/>
              <a:t> among the Nations, which is Christ among you, the hope of the glory.”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 startAt="2"/>
            </a:pPr>
            <a:r>
              <a:rPr lang="en-US" b="0" i="0" baseline="0" dirty="0" smtClean="0"/>
              <a:t>vs. </a:t>
            </a:r>
            <a:r>
              <a:rPr lang="en-US" b="1" i="0" baseline="0" dirty="0" smtClean="0"/>
              <a:t>Rom.16:25-26 –</a:t>
            </a:r>
            <a:r>
              <a:rPr lang="en-US" b="0" i="0" baseline="0" dirty="0" smtClean="0"/>
              <a:t> “but to the One able to strengthen you, according to my gospel and the proclamation of Jesus Christ, according to revelation of </a:t>
            </a:r>
            <a:r>
              <a:rPr lang="en-US" b="0" i="0" u="sng" baseline="0" dirty="0" smtClean="0"/>
              <a:t>a secret</a:t>
            </a:r>
            <a:r>
              <a:rPr lang="en-US" b="0" i="0" baseline="0" dirty="0" smtClean="0"/>
              <a:t> having been silenced for (i.e., during) age-times, but now having been manifested and having been revealed through the prophetic scriptures, according to a command of the age-abiding God, for obedience of faith, for all the Nations having been made known.” 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 startAt="2"/>
            </a:pPr>
            <a:r>
              <a:rPr lang="en-US" b="1" i="0" baseline="0" dirty="0" smtClean="0"/>
              <a:t>The “silenced” Romans secret is at 11:25 – </a:t>
            </a:r>
            <a:r>
              <a:rPr lang="en-US" b="0" i="0" baseline="0" dirty="0" smtClean="0"/>
              <a:t>“For I desire not, brothers, you to be ignorant of </a:t>
            </a:r>
            <a:r>
              <a:rPr lang="en-US" b="0" i="0" u="sng" baseline="0" dirty="0" smtClean="0"/>
              <a:t>this secret</a:t>
            </a:r>
            <a:r>
              <a:rPr lang="en-US" b="0" i="0" baseline="0" dirty="0" smtClean="0"/>
              <a:t>, lest you be wise from yourselves, that blindness partially has come to Israel until the fullness of the Nations may have entered.” --- Is this </a:t>
            </a:r>
            <a:r>
              <a:rPr lang="en-US" b="0" i="0" u="sng" baseline="0" dirty="0" smtClean="0"/>
              <a:t>the SECRET</a:t>
            </a:r>
            <a:r>
              <a:rPr lang="en-US" b="0" i="0" baseline="0" dirty="0" smtClean="0"/>
              <a:t> of Ephesians?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 startAt="2"/>
            </a:pPr>
            <a:r>
              <a:rPr lang="en-US" b="1" i="0" baseline="0" dirty="0" smtClean="0"/>
              <a:t>“Try the things that differ” – Phi. 1:10 </a:t>
            </a:r>
            <a:r>
              <a:rPr lang="en-US" b="0" i="0" baseline="0" dirty="0" smtClean="0"/>
              <a:t>(alternate trans.)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8294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“other generations” – </a:t>
            </a:r>
            <a:r>
              <a:rPr lang="en-US" b="0" i="1" dirty="0" smtClean="0"/>
              <a:t>hapax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But “another generation” or “generation after” – </a:t>
            </a:r>
            <a:r>
              <a:rPr lang="en-US" b="0" i="0" dirty="0" smtClean="0"/>
              <a:t>the</a:t>
            </a:r>
            <a:r>
              <a:rPr lang="en-US" b="0" i="0" baseline="0" dirty="0" smtClean="0"/>
              <a:t> subject of divine testimony in OT – </a:t>
            </a:r>
            <a:r>
              <a:rPr lang="en-US" b="1" i="0" baseline="0" dirty="0" smtClean="0"/>
              <a:t>Deu.29:22; Jud.2:10; Psa.48:13; 78:4-6; 102:17-18; Joel 1:3</a:t>
            </a:r>
            <a:endParaRPr lang="en-US" b="1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8294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“apostles and prophets” again – </a:t>
            </a:r>
            <a:r>
              <a:rPr lang="en-US" b="0" i="0" dirty="0" smtClean="0"/>
              <a:t>as in the Temple foundation (</a:t>
            </a:r>
            <a:r>
              <a:rPr lang="en-US" b="1" i="0" dirty="0" smtClean="0"/>
              <a:t>Eph.2:20</a:t>
            </a:r>
            <a:r>
              <a:rPr lang="en-US" b="0" i="0" dirty="0" smtClean="0"/>
              <a:t>) – we’ll hear about them again in ch.4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“by the Spirit” – </a:t>
            </a:r>
            <a:r>
              <a:rPr lang="en-US" b="0" i="0" dirty="0" smtClean="0"/>
              <a:t>See file </a:t>
            </a:r>
            <a:r>
              <a:rPr lang="en-US" b="0" i="1" dirty="0" smtClean="0"/>
              <a:t>In Spirit.docx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8294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“joint heirs” – </a:t>
            </a:r>
            <a:r>
              <a:rPr lang="en-US" b="0" i="0" dirty="0" smtClean="0"/>
              <a:t>sunklēronomos,</a:t>
            </a:r>
            <a:r>
              <a:rPr lang="en-US" b="0" i="0" baseline="0" dirty="0" smtClean="0"/>
              <a:t> M&amp;M, p.609 – also in </a:t>
            </a:r>
            <a:r>
              <a:rPr lang="en-US" b="1" i="0" baseline="0" dirty="0" smtClean="0"/>
              <a:t>Rom.8:17; Heb.11:9; 1 Pet.3:7</a:t>
            </a:r>
            <a:endParaRPr lang="en-US" b="1" i="0" dirty="0" smtClean="0"/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“joint-bodies” – </a:t>
            </a:r>
            <a:r>
              <a:rPr lang="en-US" b="0" i="0" dirty="0" smtClean="0"/>
              <a:t>sussōmos, not in M&amp;M – </a:t>
            </a:r>
            <a:r>
              <a:rPr lang="en-US" b="0" i="1" dirty="0" smtClean="0"/>
              <a:t>hapax – </a:t>
            </a:r>
            <a:r>
              <a:rPr lang="en-US" b="1" i="0" dirty="0" smtClean="0"/>
              <a:t>NOTE:</a:t>
            </a:r>
            <a:r>
              <a:rPr lang="en-US" b="0" i="0" dirty="0" smtClean="0"/>
              <a:t> shift from neut. to masc. gender in this noun-adjective. </a:t>
            </a:r>
            <a:r>
              <a:rPr lang="en-US" b="1" i="0" dirty="0" smtClean="0"/>
              <a:t>Cp. 1 Cor.6:15 </a:t>
            </a:r>
            <a:r>
              <a:rPr lang="en-US" b="0" i="0" dirty="0" smtClean="0"/>
              <a:t>– “Do you not know that your bodies are members</a:t>
            </a:r>
            <a:r>
              <a:rPr lang="en-US" b="0" i="0" baseline="0" dirty="0" smtClean="0"/>
              <a:t> of Christ?”</a:t>
            </a:r>
            <a:endParaRPr lang="en-US" b="0" i="1" dirty="0" smtClean="0"/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“joint-partakers” –  </a:t>
            </a:r>
            <a:r>
              <a:rPr lang="en-US" b="0" i="0" dirty="0" smtClean="0"/>
              <a:t>summetochos, not in M&amp;M – only here and </a:t>
            </a:r>
            <a:r>
              <a:rPr lang="en-US" b="1" i="0" dirty="0" smtClean="0"/>
              <a:t>Eph.5:7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prefix “sun</a:t>
            </a:r>
            <a:r>
              <a:rPr lang="en-US" b="1" i="0" dirty="0" smtClean="0"/>
              <a:t>” – </a:t>
            </a:r>
            <a:r>
              <a:rPr lang="en-US" b="0" i="0" dirty="0" smtClean="0"/>
              <a:t>conveys the highest degree of union, or “</a:t>
            </a:r>
            <a:r>
              <a:rPr lang="en-US" b="1" i="0" dirty="0" smtClean="0"/>
              <a:t>withness</a:t>
            </a:r>
            <a:r>
              <a:rPr lang="en-US" b="0" i="0" dirty="0" smtClean="0"/>
              <a:t>”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NB – </a:t>
            </a:r>
            <a:r>
              <a:rPr lang="en-US" b="0" i="0" dirty="0" smtClean="0"/>
              <a:t>no mention of Israel here, as in ch.2 – these blessings are CENTERED in the Nations</a:t>
            </a:r>
            <a:r>
              <a:rPr lang="en-US" b="1" i="0" dirty="0" smtClean="0"/>
              <a:t> 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0" i="0" dirty="0" smtClean="0"/>
              <a:t>“the inheritance” and “the promise” before mentioned in brief also – </a:t>
            </a:r>
            <a:r>
              <a:rPr lang="en-US" b="1" i="0" dirty="0" smtClean="0"/>
              <a:t>Eph.1:11-13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8294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“of which” – </a:t>
            </a:r>
            <a:r>
              <a:rPr lang="en-US" b="0" i="0" dirty="0" smtClean="0"/>
              <a:t>Gk. could be masc. or neut. </a:t>
            </a:r>
            <a:r>
              <a:rPr lang="en-US" b="0" i="1" dirty="0" smtClean="0"/>
              <a:t>hou – </a:t>
            </a:r>
            <a:r>
              <a:rPr lang="en-US" b="0" i="0" dirty="0" smtClean="0"/>
              <a:t>probably neut. to cover the whole of thee situation of v.6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</a:t>
            </a:r>
            <a:r>
              <a:rPr lang="en-US" b="1" i="0" dirty="0" smtClean="0"/>
              <a:t>minister” – parallel at Col.1:25 – </a:t>
            </a:r>
            <a:r>
              <a:rPr lang="en-US" b="0" i="0" dirty="0" smtClean="0"/>
              <a:t>“of which (church) I became a </a:t>
            </a:r>
            <a:r>
              <a:rPr lang="en-US" b="0" i="0" u="sng" dirty="0" smtClean="0"/>
              <a:t>minister</a:t>
            </a:r>
            <a:r>
              <a:rPr lang="en-US" b="0" i="0" dirty="0" smtClean="0"/>
              <a:t> according to the stewardship</a:t>
            </a:r>
            <a:r>
              <a:rPr lang="en-US" b="0" i="0" baseline="0" dirty="0" smtClean="0"/>
              <a:t> (or </a:t>
            </a:r>
            <a:r>
              <a:rPr lang="en-US" b="0" i="1" baseline="0" dirty="0" smtClean="0"/>
              <a:t>dispensation</a:t>
            </a:r>
            <a:r>
              <a:rPr lang="en-US" b="0" i="0" baseline="0" dirty="0" smtClean="0"/>
              <a:t>) of God which was given to me for you to fill up (</a:t>
            </a:r>
            <a:r>
              <a:rPr lang="en-US" b="0" i="1" baseline="0" dirty="0" smtClean="0"/>
              <a:t>finish</a:t>
            </a:r>
            <a:r>
              <a:rPr lang="en-US" b="0" i="0" baseline="0" dirty="0" smtClean="0"/>
              <a:t>) the word of God.”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Not like 2 Cor.3:6 – </a:t>
            </a:r>
            <a:r>
              <a:rPr lang="en-US" b="0" i="0" baseline="0" dirty="0" smtClean="0"/>
              <a:t>“ministers of a new covenant”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Nor 2 Cor.5:18 – </a:t>
            </a:r>
            <a:r>
              <a:rPr lang="en-US" b="0" i="0" baseline="0" dirty="0" smtClean="0"/>
              <a:t>“the ministry of the reconciliation</a:t>
            </a:r>
            <a:r>
              <a:rPr lang="en-US" b="0" i="0" baseline="0" dirty="0" smtClean="0"/>
              <a:t>” – this reconciliation is specific to Israel – ours is a hyper-reconciliation bringing us together with heavenly powers</a:t>
            </a:r>
            <a:endParaRPr lang="en-US" b="0" i="0" baseline="0" dirty="0" smtClean="0"/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“gift” – dōrea – </a:t>
            </a:r>
            <a:r>
              <a:rPr lang="en-US" b="0" i="0" baseline="0" dirty="0" smtClean="0"/>
              <a:t>also in </a:t>
            </a:r>
            <a:r>
              <a:rPr lang="en-US" b="1" i="0" baseline="0" dirty="0" smtClean="0"/>
              <a:t>Eph.4:7 – </a:t>
            </a:r>
            <a:r>
              <a:rPr lang="en-US" b="0" i="0" baseline="0" dirty="0" smtClean="0"/>
              <a:t>“But to each one of us was given </a:t>
            </a:r>
            <a:r>
              <a:rPr lang="en-US" b="0" i="0" u="sng" baseline="0" dirty="0" smtClean="0"/>
              <a:t>the grace</a:t>
            </a:r>
            <a:r>
              <a:rPr lang="en-US" b="0" i="0" u="none" baseline="0" dirty="0" smtClean="0"/>
              <a:t> </a:t>
            </a:r>
            <a:r>
              <a:rPr lang="en-US" b="0" i="0" baseline="0" dirty="0" smtClean="0"/>
              <a:t>according to the measure of </a:t>
            </a:r>
            <a:r>
              <a:rPr lang="en-US" b="0" i="0" u="sng" baseline="0" dirty="0" smtClean="0"/>
              <a:t>the gift of the Christ</a:t>
            </a:r>
            <a:r>
              <a:rPr lang="en-US" b="0" i="0" baseline="0" dirty="0" smtClean="0"/>
              <a:t>.” leads up to </a:t>
            </a:r>
            <a:r>
              <a:rPr lang="en-US" b="1" i="0" baseline="0" dirty="0" smtClean="0"/>
              <a:t>v.11</a:t>
            </a:r>
            <a:r>
              <a:rPr lang="en-US" b="0" i="0" baseline="0" dirty="0" smtClean="0"/>
              <a:t>, where He gave the apostles, the prophets, the evangelists, and the pastor-teachers</a:t>
            </a:r>
          </a:p>
          <a:p>
            <a:pPr marL="457200" lvl="1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    - perh. </a:t>
            </a:r>
            <a:r>
              <a:rPr lang="en-US" b="1" i="0" baseline="0" dirty="0" smtClean="0"/>
              <a:t>Rom.5:15</a:t>
            </a:r>
            <a:r>
              <a:rPr lang="en-US" b="0" i="0" baseline="0" dirty="0" smtClean="0"/>
              <a:t> helps distinguish </a:t>
            </a:r>
            <a:r>
              <a:rPr lang="en-US" b="0" i="1" baseline="0" dirty="0" smtClean="0"/>
              <a:t>dōrea</a:t>
            </a:r>
            <a:r>
              <a:rPr lang="en-US" b="0" i="0" baseline="0" dirty="0" smtClean="0"/>
              <a:t> from </a:t>
            </a:r>
            <a:r>
              <a:rPr lang="en-US" b="0" i="1" baseline="0" dirty="0" smtClean="0"/>
              <a:t>charisma</a:t>
            </a:r>
            <a:r>
              <a:rPr lang="en-US" b="0" i="0" baseline="0" dirty="0" smtClean="0"/>
              <a:t> – “But not as the falling short, so also the </a:t>
            </a:r>
            <a:r>
              <a:rPr lang="en-US" b="1" i="0" baseline="0" dirty="0" smtClean="0"/>
              <a:t>gracious gift </a:t>
            </a:r>
            <a:r>
              <a:rPr lang="en-US" b="0" i="0" baseline="0" dirty="0" smtClean="0"/>
              <a:t>(</a:t>
            </a:r>
            <a:r>
              <a:rPr lang="en-US" b="0" i="1" baseline="0" dirty="0" smtClean="0"/>
              <a:t>charisma</a:t>
            </a:r>
            <a:r>
              <a:rPr lang="en-US" b="0" i="0" baseline="0" dirty="0" smtClean="0"/>
              <a:t>). For if by the failing of the one the many died, by much more the grace of God and </a:t>
            </a:r>
            <a:r>
              <a:rPr lang="en-US" b="1" i="0" baseline="0" dirty="0" smtClean="0"/>
              <a:t>the gift </a:t>
            </a:r>
            <a:r>
              <a:rPr lang="en-US" b="0" i="0" baseline="0" dirty="0" smtClean="0"/>
              <a:t>(</a:t>
            </a:r>
            <a:r>
              <a:rPr lang="en-US" b="0" i="1" baseline="0" dirty="0" smtClean="0"/>
              <a:t>dōrea</a:t>
            </a:r>
            <a:r>
              <a:rPr lang="en-US" b="0" i="0" baseline="0" dirty="0" smtClean="0"/>
              <a:t>) </a:t>
            </a:r>
            <a:r>
              <a:rPr lang="en-US" b="1" i="0" baseline="0" dirty="0" smtClean="0"/>
              <a:t>by grace</a:t>
            </a:r>
            <a:r>
              <a:rPr lang="en-US" b="0" i="0" baseline="0" dirty="0" smtClean="0"/>
              <a:t> </a:t>
            </a:r>
          </a:p>
          <a:p>
            <a:pPr marL="457200" lvl="1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      which was of the one man Jesus Christ abounded to the many.” </a:t>
            </a:r>
            <a:r>
              <a:rPr lang="en-US" b="0" i="1" baseline="0" dirty="0" smtClean="0"/>
              <a:t>Dōrea</a:t>
            </a:r>
            <a:r>
              <a:rPr lang="en-US" b="0" i="0" baseline="0" dirty="0" smtClean="0"/>
              <a:t> seems to have a neutral connotation.</a:t>
            </a:r>
          </a:p>
          <a:p>
            <a:pPr marL="457200" lvl="1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    - in </a:t>
            </a:r>
            <a:r>
              <a:rPr lang="en-US" b="1" i="0" baseline="0" dirty="0" smtClean="0"/>
              <a:t>Eph.4:7</a:t>
            </a:r>
            <a:r>
              <a:rPr lang="en-US" b="0" i="0" baseline="0" dirty="0" smtClean="0"/>
              <a:t> grace IS the gift – “But to each one of us was given the </a:t>
            </a:r>
            <a:r>
              <a:rPr lang="en-US" b="1" i="0" baseline="0" dirty="0" smtClean="0"/>
              <a:t>grace</a:t>
            </a:r>
            <a:r>
              <a:rPr lang="en-US" b="0" i="0" baseline="0" dirty="0" smtClean="0"/>
              <a:t> according to the measure of the </a:t>
            </a:r>
            <a:r>
              <a:rPr lang="en-US" b="1" i="0" baseline="0" dirty="0" smtClean="0"/>
              <a:t>gift</a:t>
            </a:r>
            <a:r>
              <a:rPr lang="en-US" b="0" i="0" baseline="0" dirty="0" smtClean="0"/>
              <a:t> of the Christ.”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82949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Energeia, dunamis – </a:t>
            </a:r>
            <a:r>
              <a:rPr lang="en-US" b="0" i="0" dirty="0" smtClean="0"/>
              <a:t>we</a:t>
            </a:r>
            <a:r>
              <a:rPr lang="en-US" b="0" i="0" baseline="0" dirty="0" smtClean="0"/>
              <a:t> explored these already in Eph.1:19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	</a:t>
            </a:r>
            <a:r>
              <a:rPr lang="en-US" b="0" i="1" baseline="0" dirty="0" smtClean="0"/>
              <a:t>Energeia</a:t>
            </a:r>
            <a:r>
              <a:rPr lang="en-US" b="0" i="0" baseline="0" dirty="0" smtClean="0"/>
              <a:t> – Aristotle’s coinage – power in action – At-work-ness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	</a:t>
            </a:r>
            <a:r>
              <a:rPr lang="en-US" b="0" i="1" baseline="0" dirty="0" smtClean="0"/>
              <a:t>Dunamis</a:t>
            </a:r>
            <a:r>
              <a:rPr lang="en-US" b="0" i="0" baseline="0" dirty="0" smtClean="0"/>
              <a:t> – inherent power, capability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	Open Part 12, slides 6-8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39011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“the lesser of least” or “the less least” – cp. 1 Cor.15:9 – </a:t>
            </a:r>
            <a:r>
              <a:rPr lang="en-US" b="0" i="0" dirty="0" smtClean="0"/>
              <a:t>“For I am </a:t>
            </a:r>
            <a:r>
              <a:rPr lang="en-US" b="1" i="0" dirty="0" smtClean="0"/>
              <a:t>the least </a:t>
            </a:r>
            <a:r>
              <a:rPr lang="en-US" b="0" i="0" dirty="0" smtClean="0"/>
              <a:t>of the apostles, who am not worthy to be called an apostle, because I persecuted the church of God.”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Here Paul doubles down on that thought – </a:t>
            </a:r>
            <a:r>
              <a:rPr lang="en-US" b="0" i="1" dirty="0" smtClean="0"/>
              <a:t>elachistoteros</a:t>
            </a:r>
            <a:r>
              <a:rPr lang="en-US" b="0" i="0" dirty="0" smtClean="0"/>
              <a:t> – hapax – Paul felt his humility keener, because the grace of this ministry was so much greater</a:t>
            </a:r>
            <a:r>
              <a:rPr lang="en-US" b="0" i="0" baseline="0" dirty="0" smtClean="0"/>
              <a:t> than the Acts period grace he was given.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“evangelize to the nations” – </a:t>
            </a:r>
            <a:r>
              <a:rPr lang="en-US" b="0" i="0" baseline="0" dirty="0" smtClean="0"/>
              <a:t>cp. “the secret of the piety” in </a:t>
            </a:r>
            <a:r>
              <a:rPr lang="en-US" b="1" i="0" baseline="0" dirty="0" smtClean="0"/>
              <a:t>1 Tim.3:16</a:t>
            </a:r>
            <a:r>
              <a:rPr lang="en-US" b="0" i="0" baseline="0" dirty="0" smtClean="0"/>
              <a:t>, which “was heralded among nations”</a:t>
            </a:r>
            <a:endParaRPr lang="en-US" b="1" i="0" baseline="0" dirty="0" smtClean="0"/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“</a:t>
            </a:r>
            <a:r>
              <a:rPr lang="en-US" b="1" i="0" baseline="0" dirty="0" smtClean="0"/>
              <a:t>untraceable” – </a:t>
            </a:r>
            <a:r>
              <a:rPr lang="en-US" b="0" i="0" baseline="0" dirty="0" smtClean="0"/>
              <a:t>cp. </a:t>
            </a:r>
            <a:r>
              <a:rPr lang="en-US" b="1" i="0" baseline="0" dirty="0" smtClean="0"/>
              <a:t>Rom.11:33</a:t>
            </a:r>
            <a:r>
              <a:rPr lang="en-US" b="0" i="0" baseline="0" dirty="0" smtClean="0"/>
              <a:t> “O, depth of riches, both of wisdom and of knowledge of God! How unsearchable </a:t>
            </a:r>
            <a:r>
              <a:rPr lang="en-US" b="0" i="1" baseline="0" dirty="0" smtClean="0"/>
              <a:t>are</a:t>
            </a:r>
            <a:r>
              <a:rPr lang="en-US" b="0" i="0" baseline="0" dirty="0" smtClean="0"/>
              <a:t> His judgments, and </a:t>
            </a:r>
            <a:r>
              <a:rPr lang="en-US" b="0" i="0" u="sng" baseline="0" dirty="0" smtClean="0"/>
              <a:t>untraceable</a:t>
            </a:r>
            <a:r>
              <a:rPr lang="en-US" b="0" i="0" baseline="0" dirty="0" smtClean="0"/>
              <a:t> His ways.” – spoken after a revelation on election and calling. M&amp;M suggest Paul borrowed from </a:t>
            </a:r>
            <a:r>
              <a:rPr lang="en-US" b="1" i="0" baseline="0" dirty="0" smtClean="0"/>
              <a:t>Job </a:t>
            </a:r>
            <a:r>
              <a:rPr lang="en-US" b="0" i="0" baseline="0" dirty="0" smtClean="0"/>
              <a:t>(LXX) </a:t>
            </a:r>
            <a:r>
              <a:rPr lang="en-US" b="1" i="0" baseline="0" dirty="0" smtClean="0"/>
              <a:t>5:9; 9:10; 34:24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“wealth” – </a:t>
            </a:r>
            <a:r>
              <a:rPr lang="en-US" b="0" i="1" baseline="0" dirty="0" smtClean="0"/>
              <a:t>ploutos </a:t>
            </a:r>
            <a:r>
              <a:rPr lang="en-US" b="0" i="0" baseline="0" dirty="0" smtClean="0"/>
              <a:t>– also in:</a:t>
            </a:r>
          </a:p>
          <a:p>
            <a:pPr marL="684832" lvl="1" indent="-227632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b="1" i="0" dirty="0" smtClean="0"/>
              <a:t>Eph.2:7 – </a:t>
            </a:r>
            <a:r>
              <a:rPr lang="en-US" b="0" i="0" dirty="0" smtClean="0"/>
              <a:t>“that He might show in the ages which are forthcoming, the surpassing </a:t>
            </a:r>
            <a:r>
              <a:rPr lang="en-US" b="0" i="0" u="sng" dirty="0" smtClean="0"/>
              <a:t>wealth</a:t>
            </a:r>
            <a:r>
              <a:rPr lang="en-US" b="0" i="0" dirty="0" smtClean="0"/>
              <a:t> of His grace in kindness over us by Christ Jesus.”</a:t>
            </a:r>
          </a:p>
          <a:p>
            <a:pPr marL="684832" lvl="1" indent="-227632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b="1" i="0" dirty="0" smtClean="0"/>
              <a:t>Phi.4:19 – </a:t>
            </a:r>
            <a:r>
              <a:rPr lang="en-US" b="0" i="0" dirty="0" smtClean="0"/>
              <a:t>“And my God will fill your every need, according to His </a:t>
            </a:r>
            <a:r>
              <a:rPr lang="en-US" b="0" i="0" u="sng" dirty="0" smtClean="0"/>
              <a:t>wealth</a:t>
            </a:r>
            <a:r>
              <a:rPr lang="en-US" b="0" i="0" dirty="0" smtClean="0"/>
              <a:t> in glory by Christ Jesus.”</a:t>
            </a:r>
          </a:p>
          <a:p>
            <a:pPr marL="684832" lvl="1" indent="-227632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b="1" i="0" dirty="0" smtClean="0"/>
              <a:t>Col.1:27 – </a:t>
            </a:r>
            <a:r>
              <a:rPr lang="en-US" b="0" i="0" dirty="0" smtClean="0"/>
              <a:t>“to whom (His holy ones) God desired to make known what </a:t>
            </a:r>
            <a:r>
              <a:rPr lang="en-US" b="0" i="1" dirty="0" smtClean="0"/>
              <a:t>is </a:t>
            </a:r>
            <a:r>
              <a:rPr lang="en-US" b="0" i="0" dirty="0" smtClean="0"/>
              <a:t>the </a:t>
            </a:r>
            <a:r>
              <a:rPr lang="en-US" b="0" i="0" u="sng" dirty="0" smtClean="0"/>
              <a:t>wealth</a:t>
            </a:r>
            <a:r>
              <a:rPr lang="en-US" b="0" i="0" dirty="0" smtClean="0"/>
              <a:t> of the glory of this secret among the Nations, which is Christ among you, the hope of the glory.”</a:t>
            </a:r>
          </a:p>
          <a:p>
            <a:pPr marL="684832" lvl="1" indent="-227632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b="1" i="0" dirty="0" smtClean="0"/>
              <a:t>Col.2:2 – </a:t>
            </a:r>
            <a:r>
              <a:rPr lang="en-US" b="0" i="0" dirty="0" smtClean="0"/>
              <a:t>“that their hearts may be encouraged, having been knit together in love, and for every </a:t>
            </a:r>
            <a:r>
              <a:rPr lang="en-US" b="0" i="0" u="sng" dirty="0" smtClean="0"/>
              <a:t>wealth</a:t>
            </a:r>
            <a:r>
              <a:rPr lang="en-US" b="0" i="0" dirty="0" smtClean="0"/>
              <a:t> of the conviction of the understanding, toward recognition of the secret of God – Christ.”</a:t>
            </a:r>
          </a:p>
          <a:p>
            <a:pPr marL="684832" lvl="1" indent="-227632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b="1" i="0" dirty="0" smtClean="0"/>
              <a:t>Heb.11:6 </a:t>
            </a:r>
            <a:r>
              <a:rPr lang="en-US" b="1" i="0" smtClean="0"/>
              <a:t>–</a:t>
            </a:r>
            <a:r>
              <a:rPr lang="en-US" b="0" i="0" smtClean="0"/>
              <a:t> “(Moses) having </a:t>
            </a:r>
            <a:r>
              <a:rPr lang="en-US" b="0" i="0" dirty="0" smtClean="0"/>
              <a:t>considered greater </a:t>
            </a:r>
            <a:r>
              <a:rPr lang="en-US" b="0" i="0" u="sng" dirty="0" smtClean="0"/>
              <a:t>wealth</a:t>
            </a:r>
            <a:r>
              <a:rPr lang="en-US" b="0" i="0" dirty="0" smtClean="0"/>
              <a:t> than the treasures of Egypt the disgrace of the Christ, for he kept looking toward </a:t>
            </a:r>
            <a:r>
              <a:rPr lang="en-US" b="0" i="0" smtClean="0"/>
              <a:t>the reward.”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82949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“the dispensation of the grace of God” </a:t>
            </a:r>
            <a:r>
              <a:rPr lang="en-US" b="0" i="0" dirty="0" smtClean="0"/>
              <a:t>previously mentioned is this </a:t>
            </a:r>
            <a:r>
              <a:rPr lang="en-US" b="1" i="0" dirty="0" smtClean="0"/>
              <a:t>“dispensation of the secret”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And note “hidden from the ages” – </a:t>
            </a:r>
            <a:r>
              <a:rPr lang="en-US" b="0" i="0" dirty="0" smtClean="0"/>
              <a:t>relates back to God’s </a:t>
            </a:r>
            <a:r>
              <a:rPr lang="en-US" b="1" i="0" dirty="0" smtClean="0"/>
              <a:t>“purpose and grace given us in Christ before age-times” </a:t>
            </a:r>
            <a:r>
              <a:rPr lang="en-US" b="0" i="0" dirty="0" smtClean="0"/>
              <a:t>of </a:t>
            </a:r>
            <a:r>
              <a:rPr lang="en-US" b="1" i="0" dirty="0" smtClean="0"/>
              <a:t>2 Tim.1:9</a:t>
            </a:r>
            <a:r>
              <a:rPr lang="en-US" b="0" i="0" dirty="0" smtClean="0"/>
              <a:t>, and to the aionian life which </a:t>
            </a:r>
            <a:r>
              <a:rPr lang="en-US" b="1" i="0" dirty="0" smtClean="0"/>
              <a:t>“He promised before age-times” </a:t>
            </a:r>
            <a:r>
              <a:rPr lang="en-US" b="0" i="0" dirty="0" smtClean="0"/>
              <a:t>of </a:t>
            </a:r>
            <a:r>
              <a:rPr lang="en-US" b="1" i="0" dirty="0" smtClean="0"/>
              <a:t>Ti.1:2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Parallel in Col.1:26 – </a:t>
            </a:r>
            <a:r>
              <a:rPr lang="en-US" b="0" i="0" dirty="0" smtClean="0"/>
              <a:t>“the secret which has been hidden from the ages and the generations” – cp. above </a:t>
            </a:r>
            <a:r>
              <a:rPr lang="en-US" b="1" i="0" dirty="0" smtClean="0"/>
              <a:t>Eph.3:4-5</a:t>
            </a:r>
            <a:r>
              <a:rPr lang="en-US" b="0" i="0" dirty="0" smtClean="0"/>
              <a:t> “the secret of the Christ, which in other generations was not made known to the sons of Man” 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How about 1 Cor.2:7  ? – </a:t>
            </a:r>
            <a:r>
              <a:rPr lang="en-US" b="0" i="0" dirty="0" smtClean="0"/>
              <a:t>“But we speak God’s wisdom in a secret, which (wisdom) has been hidden, which God pre-destined before the ages for our glory.” – “hidden wisdom” &amp; “in secret” OH – </a:t>
            </a:r>
            <a:r>
              <a:rPr lang="en-US" b="1" i="0" dirty="0" smtClean="0"/>
              <a:t>READ all ch.2 – </a:t>
            </a:r>
            <a:r>
              <a:rPr lang="en-US" b="0" i="0" dirty="0" smtClean="0"/>
              <a:t>nothing there connects with the secret of Eph.-Col.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82949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What things? – </a:t>
            </a:r>
            <a:r>
              <a:rPr lang="en-US" b="0" i="0" dirty="0" smtClean="0"/>
              <a:t>all</a:t>
            </a:r>
            <a:r>
              <a:rPr lang="en-US" b="0" i="0" baseline="0" dirty="0" smtClean="0"/>
              <a:t> matters pertaining to this dispensation! – note that they are a CREATION, something separate from Gen. ch.1 matters of creation.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Creation in Eph. – </a:t>
            </a:r>
            <a:r>
              <a:rPr lang="en-US" b="0" i="0" baseline="0" dirty="0" smtClean="0"/>
              <a:t>“we, His workmanship” (2:10); “one new man” (2:15); “the new man” (4:24) – </a:t>
            </a:r>
            <a:r>
              <a:rPr lang="en-US" b="1" i="0" baseline="0" dirty="0" smtClean="0"/>
              <a:t>and in Col. – </a:t>
            </a:r>
            <a:r>
              <a:rPr lang="en-US" b="0" i="0" baseline="0" dirty="0" smtClean="0"/>
              <a:t>“Firstborn (heir) of all creation” (1:15); by Christ were created “all these </a:t>
            </a:r>
            <a:r>
              <a:rPr lang="en-US" b="0" i="1" baseline="0" dirty="0" smtClean="0"/>
              <a:t>things </a:t>
            </a:r>
            <a:r>
              <a:rPr lang="en-US" b="0" i="0" baseline="0" dirty="0" smtClean="0"/>
              <a:t>in the heavens and upon the earth … rulers or authorities. All these were created by Him and for Him.” (1:16 – 2); “the new </a:t>
            </a:r>
            <a:r>
              <a:rPr lang="en-US" b="0" i="1" baseline="0" dirty="0" smtClean="0"/>
              <a:t>man</a:t>
            </a:r>
            <a:r>
              <a:rPr lang="en-US" b="0" i="0" baseline="0" dirty="0" smtClean="0"/>
              <a:t>” (3:10) 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“through Christ Jesus” – </a:t>
            </a:r>
            <a:r>
              <a:rPr lang="en-US" b="0" i="0" baseline="0" dirty="0" smtClean="0"/>
              <a:t>not supported by the best MSS.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82949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“the rulers and the authorities in the heavenlies” – </a:t>
            </a:r>
            <a:r>
              <a:rPr lang="en-US" b="0" i="0" dirty="0" smtClean="0"/>
              <a:t>so far we have had</a:t>
            </a:r>
            <a:r>
              <a:rPr lang="en-US" b="0" i="0" baseline="0" dirty="0" smtClean="0"/>
              <a:t> in </a:t>
            </a:r>
            <a:r>
              <a:rPr lang="en-US" b="1" i="0" baseline="0" dirty="0" smtClean="0"/>
              <a:t>1:20-21</a:t>
            </a:r>
            <a:r>
              <a:rPr lang="en-US" b="0" i="0" baseline="0" dirty="0" smtClean="0"/>
              <a:t> – “Christ…seated at His right </a:t>
            </a:r>
            <a:r>
              <a:rPr lang="en-US" b="0" i="0" u="sng" baseline="0" dirty="0" smtClean="0"/>
              <a:t>in the heavenlies</a:t>
            </a:r>
            <a:r>
              <a:rPr lang="en-US" b="0" i="0" baseline="0" dirty="0" smtClean="0"/>
              <a:t>, up above </a:t>
            </a:r>
            <a:r>
              <a:rPr lang="en-US" b="0" i="0" u="sng" baseline="0" dirty="0" smtClean="0"/>
              <a:t>all rule and authority</a:t>
            </a:r>
            <a:r>
              <a:rPr lang="en-US" b="0" i="0" baseline="0" dirty="0" smtClean="0"/>
              <a:t>”</a:t>
            </a:r>
          </a:p>
          <a:p>
            <a:pPr marL="3200400" lvl="7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</a:t>
            </a:r>
            <a:r>
              <a:rPr lang="en-US" b="1" i="0" dirty="0" smtClean="0"/>
              <a:t>–</a:t>
            </a:r>
            <a:r>
              <a:rPr lang="en-US" b="1" i="0" baseline="0" dirty="0" smtClean="0"/>
              <a:t> </a:t>
            </a:r>
            <a:r>
              <a:rPr lang="en-US" b="0" i="0" baseline="0" dirty="0" smtClean="0"/>
              <a:t>and then </a:t>
            </a:r>
            <a:r>
              <a:rPr lang="en-US" b="1" i="0" baseline="0" dirty="0" smtClean="0"/>
              <a:t>6:12</a:t>
            </a:r>
            <a:r>
              <a:rPr lang="en-US" b="0" i="0" baseline="0" dirty="0" smtClean="0"/>
              <a:t> “there is not for us the wrestling against blood and flesh, but against </a:t>
            </a:r>
            <a:r>
              <a:rPr lang="en-US" b="0" i="0" u="sng" baseline="0" dirty="0" smtClean="0"/>
              <a:t>the rulers and the authorities</a:t>
            </a:r>
            <a:r>
              <a:rPr lang="en-US" b="0" i="0" baseline="0" dirty="0" smtClean="0"/>
              <a:t>, against the world-rulers of</a:t>
            </a:r>
          </a:p>
          <a:p>
            <a:pPr marL="3200400" lvl="7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this darkness, against the spiritual ones of the wickedness </a:t>
            </a:r>
            <a:r>
              <a:rPr lang="en-US" b="0" i="0" u="sng" baseline="0" dirty="0" smtClean="0"/>
              <a:t>in the heavenlies</a:t>
            </a:r>
            <a:r>
              <a:rPr lang="en-US" b="0" i="0" baseline="0" dirty="0" smtClean="0"/>
              <a:t>.”</a:t>
            </a:r>
          </a:p>
          <a:p>
            <a:pPr marL="228600" lvl="0" indent="-228600">
              <a:spcBef>
                <a:spcPct val="0"/>
              </a:spcBef>
              <a:buFont typeface="+mj-lt"/>
              <a:buAutoNum type="arabicPeriod"/>
            </a:pPr>
            <a:r>
              <a:rPr lang="en-US" b="1" i="0" baseline="0" dirty="0" smtClean="0"/>
              <a:t>Contrast 1 Cor.2:8 </a:t>
            </a:r>
            <a:r>
              <a:rPr lang="en-US" b="1" i="0" dirty="0" smtClean="0"/>
              <a:t>– </a:t>
            </a:r>
            <a:r>
              <a:rPr lang="en-US" b="0" i="0" dirty="0" smtClean="0"/>
              <a:t>the hidden wisdom</a:t>
            </a:r>
            <a:r>
              <a:rPr lang="en-US" b="0" i="0" baseline="0" dirty="0" smtClean="0"/>
              <a:t> , “which none of the rulers (</a:t>
            </a:r>
            <a:r>
              <a:rPr lang="en-US" b="0" i="1" baseline="0" dirty="0" smtClean="0"/>
              <a:t>archōn</a:t>
            </a:r>
            <a:r>
              <a:rPr lang="en-US" b="0" i="0" baseline="0" dirty="0" smtClean="0"/>
              <a:t>) of this age have known” – but these were earthly rulers.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829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Dispensation – </a:t>
            </a:r>
            <a:r>
              <a:rPr lang="en-US" b="0" i="0" dirty="0" smtClean="0"/>
              <a:t>or “stewardship” may be better here, since it was given to Paul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Dispensation</a:t>
            </a:r>
            <a:r>
              <a:rPr lang="en-US" b="1" i="0" baseline="0" dirty="0" smtClean="0"/>
              <a:t> of the grace of God – </a:t>
            </a:r>
            <a:r>
              <a:rPr lang="en-US" b="0" i="0" baseline="0" dirty="0" smtClean="0"/>
              <a:t>might imply an Acts period precursor in:</a:t>
            </a:r>
          </a:p>
          <a:p>
            <a:pPr marL="227632" indent="-227632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			</a:t>
            </a:r>
            <a:r>
              <a:rPr lang="en-US" b="1" i="0" baseline="0" dirty="0" smtClean="0"/>
              <a:t>Acts 20:24 – </a:t>
            </a:r>
            <a:r>
              <a:rPr lang="en-US" b="0" i="0" baseline="0" dirty="0" smtClean="0"/>
              <a:t>“… the service which I received from the Lord Jesus to fully testify </a:t>
            </a:r>
            <a:r>
              <a:rPr lang="en-US" b="0" i="0" u="sng" baseline="0" dirty="0" smtClean="0"/>
              <a:t>the gospel of the grace</a:t>
            </a:r>
          </a:p>
          <a:p>
            <a:pPr marL="227632" indent="-227632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				 </a:t>
            </a:r>
            <a:r>
              <a:rPr lang="en-US" b="0" i="0" u="sng" baseline="0" dirty="0" smtClean="0"/>
              <a:t>of God</a:t>
            </a:r>
            <a:r>
              <a:rPr lang="en-US" b="0" i="0" baseline="0" dirty="0" smtClean="0"/>
              <a:t>”</a:t>
            </a:r>
          </a:p>
          <a:p>
            <a:pPr marL="227632" indent="-227632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		              - the real parallel is coming at v.7 “the gift of the grace of God”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00879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In effect – </a:t>
            </a:r>
            <a:r>
              <a:rPr lang="en-US" b="0" i="0" dirty="0" smtClean="0"/>
              <a:t>God teaching His spiritual rulers, using the church as His instrument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“multifarious” – </a:t>
            </a:r>
            <a:r>
              <a:rPr lang="en-US" b="0" i="1" dirty="0" smtClean="0"/>
              <a:t>polupoikilos</a:t>
            </a:r>
            <a:r>
              <a:rPr lang="en-US" b="0" i="0" dirty="0" smtClean="0"/>
              <a:t> (hapax) – Thayer (p.529) “much varied”, “manifesting in a great variety of forms” – Thayer cites several</a:t>
            </a:r>
            <a:r>
              <a:rPr lang="en-US" b="0" i="0" baseline="0" dirty="0" smtClean="0"/>
              <a:t> profane refs.</a:t>
            </a:r>
            <a:endParaRPr lang="en-US" b="0" i="0" dirty="0" smtClean="0"/>
          </a:p>
          <a:p>
            <a:pPr marL="914400" lvl="2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 	                   </a:t>
            </a:r>
            <a:r>
              <a:rPr lang="en-US" b="0" i="0" dirty="0" smtClean="0"/>
              <a:t>– </a:t>
            </a:r>
            <a:r>
              <a:rPr lang="en-US" b="0" i="0" baseline="0" dirty="0" smtClean="0"/>
              <a:t>M&amp;M (p.527) – no specific examples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82949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“the purpose of the ages” – </a:t>
            </a:r>
            <a:r>
              <a:rPr lang="en-US" b="0" i="0" dirty="0" smtClean="0"/>
              <a:t>(</a:t>
            </a:r>
            <a:r>
              <a:rPr lang="en-US" b="0" i="1" dirty="0" smtClean="0"/>
              <a:t>hapax</a:t>
            </a:r>
            <a:r>
              <a:rPr lang="en-US" b="0" i="0" dirty="0" smtClean="0"/>
              <a:t>) again a grand sweeping view of the new revelation – it completes for us the picture of God’s plan of redemption for His creation.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Hinted at previously in Eph.1:10 – </a:t>
            </a:r>
            <a:r>
              <a:rPr lang="en-US" b="0" i="0" dirty="0" smtClean="0"/>
              <a:t>“summing up all </a:t>
            </a:r>
            <a:r>
              <a:rPr lang="en-US" b="0" i="1" dirty="0" smtClean="0"/>
              <a:t>these</a:t>
            </a:r>
            <a:r>
              <a:rPr lang="en-US" b="0" i="0" dirty="0" smtClean="0"/>
              <a:t> in the Christ”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82949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“boldness” – </a:t>
            </a:r>
            <a:r>
              <a:rPr lang="en-US" b="0" i="1" dirty="0" smtClean="0"/>
              <a:t>parrhēsia</a:t>
            </a:r>
            <a:r>
              <a:rPr lang="en-US" b="0" i="0" dirty="0" smtClean="0"/>
              <a:t> – Thayer (p.491) from </a:t>
            </a:r>
            <a:r>
              <a:rPr lang="en-US" b="0" i="1" dirty="0" smtClean="0"/>
              <a:t>pan</a:t>
            </a:r>
            <a:r>
              <a:rPr lang="en-US" b="0" i="0" dirty="0" smtClean="0"/>
              <a:t> and </a:t>
            </a:r>
            <a:r>
              <a:rPr lang="en-US" b="0" i="1" dirty="0" smtClean="0"/>
              <a:t>rhēsis</a:t>
            </a:r>
            <a:r>
              <a:rPr lang="en-US" b="0" i="0" dirty="0" smtClean="0"/>
              <a:t>, “freedom in speaking, unreservedness in speech”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“right to enter” – </a:t>
            </a:r>
            <a:r>
              <a:rPr lang="en-US" b="0" i="1" dirty="0" smtClean="0"/>
              <a:t>prosagogē</a:t>
            </a:r>
            <a:r>
              <a:rPr lang="en-US" b="0" i="0" dirty="0" smtClean="0"/>
              <a:t> – Thayer (p.544) includes “act of bringing to…moving to”, “access, approach” used nautically with vb. </a:t>
            </a:r>
            <a:r>
              <a:rPr lang="en-US" b="0" i="1" dirty="0" smtClean="0"/>
              <a:t>prosagō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b="0" i="0" dirty="0" smtClean="0"/>
              <a:t>		– but see M&amp;M</a:t>
            </a:r>
            <a:r>
              <a:rPr lang="en-US" b="0" i="0" baseline="0" dirty="0" smtClean="0"/>
              <a:t> (p.545) for how it was used in trading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 startAt="3"/>
            </a:pPr>
            <a:r>
              <a:rPr lang="en-US" b="1" i="0" baseline="0" dirty="0" smtClean="0"/>
              <a:t>“confidence” – </a:t>
            </a:r>
            <a:r>
              <a:rPr lang="en-US" b="0" i="1" baseline="0" dirty="0" smtClean="0"/>
              <a:t>pepoith</a:t>
            </a:r>
            <a:r>
              <a:rPr lang="en-US" b="0" i="1" dirty="0" smtClean="0"/>
              <a:t>ē</a:t>
            </a:r>
            <a:r>
              <a:rPr lang="en-US" b="0" i="1" baseline="0" dirty="0" smtClean="0"/>
              <a:t>sis</a:t>
            </a:r>
            <a:r>
              <a:rPr lang="en-US" b="0" i="0" baseline="0" dirty="0" smtClean="0"/>
              <a:t> – Thayer (p.500) “trust, confidence”, derived from </a:t>
            </a:r>
            <a:r>
              <a:rPr lang="en-US" b="0" i="1" baseline="0" dirty="0" smtClean="0"/>
              <a:t>peithō</a:t>
            </a:r>
            <a:r>
              <a:rPr lang="en-US" b="0" i="0" baseline="0" dirty="0" smtClean="0"/>
              <a:t>, “</a:t>
            </a:r>
            <a:r>
              <a:rPr lang="en-US" b="0" i="0" u="sng" baseline="0" dirty="0" smtClean="0"/>
              <a:t>persuade</a:t>
            </a:r>
            <a:r>
              <a:rPr lang="en-US" b="0" i="0" baseline="0" dirty="0" smtClean="0"/>
              <a:t>”, so it could be rendered “</a:t>
            </a:r>
            <a:r>
              <a:rPr lang="en-US" b="0" i="0" u="sng" baseline="0" dirty="0" smtClean="0"/>
              <a:t>persuadedness</a:t>
            </a:r>
            <a:r>
              <a:rPr lang="en-US" b="0" i="0" baseline="0" dirty="0" smtClean="0"/>
              <a:t>”</a:t>
            </a:r>
          </a:p>
          <a:p>
            <a:pPr marL="1828800" lvl="4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   – this would make it the opposite of the Jewish revolt of “the sons of </a:t>
            </a:r>
            <a:r>
              <a:rPr lang="en-US" b="0" i="0" u="sng" baseline="0" dirty="0" smtClean="0"/>
              <a:t>unpersuasion</a:t>
            </a:r>
            <a:r>
              <a:rPr lang="en-US" b="0" i="0" baseline="0" dirty="0" smtClean="0"/>
              <a:t>” of </a:t>
            </a:r>
            <a:r>
              <a:rPr lang="en-US" b="1" i="0" baseline="0" dirty="0" smtClean="0"/>
              <a:t>2</a:t>
            </a:r>
          </a:p>
          <a:p>
            <a:pPr marL="228600" lvl="0" indent="-228600">
              <a:spcBef>
                <a:spcPct val="0"/>
              </a:spcBef>
              <a:buFont typeface="+mj-lt"/>
              <a:buAutoNum type="arabicPeriod" startAt="4"/>
            </a:pPr>
            <a:r>
              <a:rPr lang="en-US" b="1" i="0" baseline="0" dirty="0" smtClean="0"/>
              <a:t>“faithfulness” – </a:t>
            </a:r>
            <a:r>
              <a:rPr lang="en-US" b="0" i="1" baseline="0" dirty="0" smtClean="0"/>
              <a:t>pistis</a:t>
            </a:r>
            <a:r>
              <a:rPr lang="en-US" b="0" i="0" baseline="0" dirty="0" smtClean="0"/>
              <a:t>, usu. translated “faith” – most translations here imply our faith in Him, making it our doing!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82949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“become discouraged” – </a:t>
            </a:r>
            <a:r>
              <a:rPr lang="en-US" b="0" i="1" baseline="0" dirty="0" smtClean="0"/>
              <a:t>egkakeō</a:t>
            </a:r>
            <a:r>
              <a:rPr lang="en-US" b="0" i="0" baseline="0" dirty="0" smtClean="0"/>
              <a:t> – lit. “be en-eviled” – Thayer – “[properly to behave badly, hence] to weary in, to lose courage”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	</a:t>
            </a:r>
            <a:r>
              <a:rPr lang="en-US" b="1" i="0" baseline="0" dirty="0" smtClean="0"/>
              <a:t>–</a:t>
            </a:r>
            <a:r>
              <a:rPr lang="en-US" b="0" i="0" baseline="0" dirty="0" smtClean="0"/>
              <a:t> </a:t>
            </a:r>
            <a:r>
              <a:rPr lang="en-US" b="0" i="1" baseline="0" dirty="0" smtClean="0"/>
              <a:t>enkakeō</a:t>
            </a:r>
            <a:r>
              <a:rPr lang="en-US" b="0" i="0" baseline="0" dirty="0" smtClean="0"/>
              <a:t> – M&amp;M (p.215) – cite a text of Polybius, which they translate “they </a:t>
            </a:r>
            <a:r>
              <a:rPr lang="en-US" b="0" i="0" u="sng" baseline="0" dirty="0" smtClean="0"/>
              <a:t>omitted through cowardice</a:t>
            </a:r>
            <a:r>
              <a:rPr lang="en-US" b="0" i="0" baseline="0" dirty="0" smtClean="0"/>
              <a:t> to send assistance”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 startAt="2"/>
            </a:pPr>
            <a:r>
              <a:rPr lang="en-US" b="1" i="0" baseline="0" dirty="0" smtClean="0"/>
              <a:t>Contrasting his “less than the least” status of v.8 – </a:t>
            </a:r>
            <a:r>
              <a:rPr lang="en-US" b="0" i="0" baseline="0" dirty="0" smtClean="0"/>
              <a:t>here it is Paul’s afflictions (tribulations – </a:t>
            </a:r>
            <a:r>
              <a:rPr lang="en-US" b="0" i="1" baseline="0" dirty="0" smtClean="0"/>
              <a:t>thlipsis</a:t>
            </a:r>
            <a:r>
              <a:rPr lang="en-US" b="0" i="0" baseline="0" dirty="0" smtClean="0"/>
              <a:t>) bringing glory to the saints.</a:t>
            </a:r>
          </a:p>
          <a:p>
            <a:pPr marL="0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		</a:t>
            </a:r>
            <a:r>
              <a:rPr lang="en-US" b="1" i="0" baseline="0" dirty="0" smtClean="0"/>
              <a:t>–</a:t>
            </a:r>
            <a:r>
              <a:rPr lang="en-US" b="0" i="0" baseline="0" dirty="0" smtClean="0"/>
              <a:t> and it’s remarkable parallel text in </a:t>
            </a:r>
            <a:r>
              <a:rPr lang="en-US" b="1" i="0" baseline="0" dirty="0" smtClean="0"/>
              <a:t>Col.1:24</a:t>
            </a:r>
            <a:r>
              <a:rPr lang="en-US" b="0" i="0" baseline="0" dirty="0" smtClean="0"/>
              <a:t> – ”Now I rejoice in the </a:t>
            </a:r>
            <a:r>
              <a:rPr lang="en-US" b="0" i="0" u="sng" baseline="0" dirty="0" smtClean="0"/>
              <a:t>sufferings</a:t>
            </a:r>
            <a:r>
              <a:rPr lang="en-US" b="0" i="0" baseline="0" dirty="0" smtClean="0"/>
              <a:t> (</a:t>
            </a:r>
            <a:r>
              <a:rPr lang="en-US" b="0" i="1" baseline="0" dirty="0" smtClean="0"/>
              <a:t>pathēma</a:t>
            </a:r>
            <a:r>
              <a:rPr lang="en-US" b="0" i="0" baseline="0" dirty="0" smtClean="0"/>
              <a:t>) on your behalf, and I fill back up (</a:t>
            </a:r>
            <a:r>
              <a:rPr lang="en-US" b="0" i="1" baseline="0" dirty="0" smtClean="0"/>
              <a:t>antanaplēroō</a:t>
            </a:r>
            <a:r>
              <a:rPr lang="en-US" b="0" i="0" baseline="0" dirty="0" smtClean="0"/>
              <a:t>) the things that are lacking of the afflictions (</a:t>
            </a:r>
            <a:r>
              <a:rPr lang="en-US" b="0" i="1" baseline="0" dirty="0" smtClean="0"/>
              <a:t>thlipsis</a:t>
            </a:r>
            <a:r>
              <a:rPr lang="en-US" b="0" i="0" baseline="0" dirty="0" smtClean="0"/>
              <a:t>) of Christ</a:t>
            </a:r>
          </a:p>
          <a:p>
            <a:pPr marL="0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		in my flesh on behalf of His body, which is the church.” </a:t>
            </a:r>
            <a:r>
              <a:rPr lang="en-US" b="0" i="1" baseline="0" dirty="0" smtClean="0"/>
              <a:t>antanaplēroō (hapax) – </a:t>
            </a:r>
            <a:r>
              <a:rPr lang="en-US" b="0" i="0" baseline="0" dirty="0" smtClean="0"/>
              <a:t>read Bull. Crit. Lex. P.285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 startAt="3"/>
            </a:pPr>
            <a:r>
              <a:rPr lang="en-US" b="1" i="0" baseline="0" dirty="0" smtClean="0"/>
              <a:t>“on your behalf” – </a:t>
            </a:r>
            <a:r>
              <a:rPr lang="en-US" b="0" i="0" baseline="0" dirty="0" smtClean="0"/>
              <a:t>the chapter has already opened with “on behalf of you, the nations”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 startAt="3"/>
            </a:pPr>
            <a:r>
              <a:rPr lang="en-US" b="1" i="0" baseline="0" dirty="0" smtClean="0"/>
              <a:t>“your glory” – </a:t>
            </a:r>
            <a:r>
              <a:rPr lang="en-US" b="0" i="0" baseline="0" dirty="0" smtClean="0"/>
              <a:t>i.e., Paul’s afflictions – note how chapter closes (</a:t>
            </a:r>
            <a:r>
              <a:rPr lang="en-US" b="1" i="0" baseline="0" dirty="0" smtClean="0"/>
              <a:t>v.21</a:t>
            </a:r>
            <a:r>
              <a:rPr lang="en-US" b="0" i="0" baseline="0" dirty="0" smtClean="0"/>
              <a:t>) with </a:t>
            </a:r>
            <a:r>
              <a:rPr lang="en-US" b="0" i="0" u="sng" baseline="0" dirty="0" smtClean="0"/>
              <a:t>glory</a:t>
            </a:r>
            <a:r>
              <a:rPr lang="en-US" b="0" i="0" baseline="0" dirty="0" smtClean="0"/>
              <a:t> to the Father </a:t>
            </a:r>
            <a:r>
              <a:rPr lang="en-US" b="0" i="0" u="sng" baseline="0" dirty="0" smtClean="0"/>
              <a:t>by</a:t>
            </a:r>
            <a:r>
              <a:rPr lang="en-US" b="0" i="0" baseline="0" dirty="0" smtClean="0"/>
              <a:t> (in) </a:t>
            </a:r>
            <a:r>
              <a:rPr lang="en-US" b="0" i="0" u="sng" baseline="0" dirty="0" smtClean="0"/>
              <a:t>the church</a:t>
            </a:r>
            <a:r>
              <a:rPr lang="en-US" b="0" i="0" baseline="0" dirty="0" smtClean="0"/>
              <a:t> and by (in) Christ Jesus. In </a:t>
            </a:r>
            <a:r>
              <a:rPr lang="en-US" b="1" i="0" baseline="0" dirty="0" smtClean="0"/>
              <a:t>5:27</a:t>
            </a:r>
            <a:r>
              <a:rPr lang="en-US" b="0" i="0" baseline="0" dirty="0" smtClean="0"/>
              <a:t>, it is Christ’s purpose to present to Himself and </a:t>
            </a:r>
            <a:r>
              <a:rPr lang="en-US" b="0" i="0" u="sng" baseline="0" dirty="0" smtClean="0"/>
              <a:t>en-gloried</a:t>
            </a:r>
            <a:r>
              <a:rPr lang="en-US" b="0" i="0" baseline="0" dirty="0" smtClean="0"/>
              <a:t> (</a:t>
            </a:r>
            <a:r>
              <a:rPr lang="en-US" b="0" i="1" baseline="0" dirty="0" smtClean="0"/>
              <a:t>endoxos</a:t>
            </a:r>
            <a:r>
              <a:rPr lang="en-US" b="0" i="0" baseline="0" dirty="0" smtClean="0"/>
              <a:t>) </a:t>
            </a:r>
            <a:r>
              <a:rPr lang="en-US" b="0" i="0" u="sng" baseline="0" dirty="0" smtClean="0"/>
              <a:t>church</a:t>
            </a:r>
            <a:r>
              <a:rPr lang="en-US" b="0" i="0" baseline="0" dirty="0" smtClean="0"/>
              <a:t>.		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09617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“On account of this” (</a:t>
            </a:r>
            <a:r>
              <a:rPr lang="en-US" b="1" i="1" baseline="0" dirty="0" smtClean="0"/>
              <a:t>toutou charin</a:t>
            </a:r>
            <a:r>
              <a:rPr lang="en-US" b="1" i="0" baseline="0" dirty="0" smtClean="0"/>
              <a:t>) – </a:t>
            </a:r>
            <a:r>
              <a:rPr lang="en-US" b="0" i="0" baseline="0" dirty="0" smtClean="0"/>
              <a:t>repeats opening phrase of the whole section at </a:t>
            </a:r>
            <a:r>
              <a:rPr lang="en-US" b="1" i="0" baseline="0" dirty="0" smtClean="0"/>
              <a:t>3:1</a:t>
            </a:r>
            <a:r>
              <a:rPr lang="en-US" b="0" i="0" baseline="0" dirty="0" smtClean="0"/>
              <a:t>.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1912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“every family” – </a:t>
            </a:r>
            <a:r>
              <a:rPr lang="en-US" b="0" i="0" baseline="0" dirty="0" smtClean="0"/>
              <a:t>this is the correct translation of </a:t>
            </a:r>
            <a:r>
              <a:rPr lang="en-US" b="0" i="1" baseline="0" dirty="0" smtClean="0"/>
              <a:t>pan</a:t>
            </a:r>
            <a:r>
              <a:rPr lang="en-US" b="0" i="0" baseline="0" dirty="0" smtClean="0"/>
              <a:t>, sing., when the def. art. is absent. Previously, the extent of these families was indicated by “the </a:t>
            </a:r>
            <a:r>
              <a:rPr lang="en-US" b="0" i="1" baseline="0" dirty="0" smtClean="0"/>
              <a:t>things</a:t>
            </a:r>
            <a:r>
              <a:rPr lang="en-US" b="0" i="0" baseline="0" dirty="0" smtClean="0"/>
              <a:t> in the heavens and the </a:t>
            </a:r>
            <a:r>
              <a:rPr lang="en-US" b="0" i="1" baseline="0" dirty="0" smtClean="0"/>
              <a:t>things</a:t>
            </a:r>
            <a:r>
              <a:rPr lang="en-US" b="0" i="0" baseline="0" dirty="0" smtClean="0"/>
              <a:t> upon the earth” (</a:t>
            </a:r>
            <a:r>
              <a:rPr lang="en-US" b="1" i="0" baseline="0" dirty="0" smtClean="0"/>
              <a:t>1:10</a:t>
            </a:r>
            <a:r>
              <a:rPr lang="en-US" b="0" i="0" baseline="0" dirty="0" smtClean="0"/>
              <a:t>), and by “every rulership and authority and power and lordship and every name </a:t>
            </a:r>
            <a:r>
              <a:rPr lang="en-US" b="0" i="0" u="sng" baseline="0" dirty="0" smtClean="0"/>
              <a:t>being named</a:t>
            </a:r>
            <a:r>
              <a:rPr lang="en-US" b="0" i="0" baseline="0" dirty="0" smtClean="0"/>
              <a:t>” (</a:t>
            </a:r>
            <a:r>
              <a:rPr lang="en-US" b="1" i="0" baseline="0" dirty="0" smtClean="0"/>
              <a:t>1:21</a:t>
            </a:r>
            <a:r>
              <a:rPr lang="en-US" b="0" i="0" baseline="0" dirty="0" smtClean="0"/>
              <a:t>). Col.1:16 adds, “visible or invisible, whether thrones or lordships or rulerships or authorities”.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It’s not ONE family, but MANY!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Cp. Abraham in Acts 3:25 – </a:t>
            </a:r>
            <a:r>
              <a:rPr lang="en-US" b="0" i="0" baseline="0" dirty="0" smtClean="0"/>
              <a:t>by whose seed “</a:t>
            </a:r>
            <a:r>
              <a:rPr lang="en-US" b="0" i="0" u="sng" baseline="0" dirty="0" smtClean="0"/>
              <a:t>all the families</a:t>
            </a:r>
            <a:r>
              <a:rPr lang="en-US" b="0" i="0" baseline="0" dirty="0" smtClean="0"/>
              <a:t> of the earth” would be blessed. Obviously plural here.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“heavens” – </a:t>
            </a:r>
            <a:r>
              <a:rPr lang="en-US" b="0" i="0" baseline="0" dirty="0" smtClean="0"/>
              <a:t>typically a plural noun to show its diversity (the Heb. uses the dual form of the noun) – 7 of 9 occs. In Eph.-Col. are in pl.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93486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That “glory” word again.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Those power words again – </a:t>
            </a:r>
            <a:r>
              <a:rPr lang="en-US" b="0" i="1" baseline="0" dirty="0" smtClean="0"/>
              <a:t>krataioomai, dunamis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87747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I have favored “Spirit” over “spirit” here because this is one of the 17 texts that mention Father, Son and Spirit together.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“inside man” (</a:t>
            </a:r>
            <a:r>
              <a:rPr lang="en-US" b="1" i="1" baseline="0" dirty="0" smtClean="0"/>
              <a:t>esō anthrōpos</a:t>
            </a:r>
            <a:r>
              <a:rPr lang="en-US" b="1" i="0" baseline="0" dirty="0" smtClean="0"/>
              <a:t>) – </a:t>
            </a:r>
            <a:r>
              <a:rPr lang="en-US" b="0" i="0" baseline="0" dirty="0" smtClean="0"/>
              <a:t>Paul had also declared, “I delight in the law of God according to the inward man.” </a:t>
            </a:r>
            <a:r>
              <a:rPr lang="en-US" b="1" i="0" baseline="0" dirty="0" smtClean="0"/>
              <a:t>(Rom.7:22)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“faithfulness” – </a:t>
            </a:r>
            <a:r>
              <a:rPr lang="en-US" b="0" i="0" baseline="0" dirty="0" smtClean="0"/>
              <a:t>that same pistis of Christ previously referred to back in </a:t>
            </a:r>
            <a:r>
              <a:rPr lang="en-US" b="1" i="0" baseline="0" dirty="0" smtClean="0"/>
              <a:t>v.12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15168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“rooted” – </a:t>
            </a:r>
            <a:r>
              <a:rPr lang="en-US" b="1" i="1" baseline="0" dirty="0" smtClean="0"/>
              <a:t>rizoō</a:t>
            </a:r>
            <a:r>
              <a:rPr lang="en-US" b="1" i="0" baseline="0" dirty="0" smtClean="0"/>
              <a:t> – </a:t>
            </a:r>
            <a:r>
              <a:rPr lang="en-US" b="0" i="0" baseline="0" dirty="0" smtClean="0"/>
              <a:t>only here and </a:t>
            </a:r>
            <a:r>
              <a:rPr lang="en-US" b="1" i="0" baseline="0" dirty="0" smtClean="0"/>
              <a:t>Col.2:7 </a:t>
            </a:r>
            <a:r>
              <a:rPr lang="en-US" b="0" i="0" baseline="0" dirty="0" smtClean="0"/>
              <a:t>“</a:t>
            </a:r>
            <a:r>
              <a:rPr lang="en-US" b="0" i="0" u="sng" baseline="0" dirty="0" smtClean="0"/>
              <a:t>having been rooted</a:t>
            </a:r>
            <a:r>
              <a:rPr lang="en-US" b="0" i="0" baseline="0" dirty="0" smtClean="0"/>
              <a:t> and built up by Him and sustained in the faith” – also  once each in Isa. &amp; Jer. (LXX)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“founded” – </a:t>
            </a:r>
            <a:r>
              <a:rPr lang="en-US" b="1" i="1" baseline="0" dirty="0" smtClean="0"/>
              <a:t>themelioō</a:t>
            </a:r>
            <a:r>
              <a:rPr lang="en-US" b="0" i="0" baseline="0" dirty="0" smtClean="0"/>
              <a:t> – cp. </a:t>
            </a:r>
            <a:r>
              <a:rPr lang="en-US" b="1" i="0" baseline="0" dirty="0" smtClean="0"/>
              <a:t>Col.1:23</a:t>
            </a:r>
            <a:r>
              <a:rPr lang="en-US" b="0" i="0" baseline="0" dirty="0" smtClean="0"/>
              <a:t> “seeing that you continue in the faith, </a:t>
            </a:r>
            <a:r>
              <a:rPr lang="en-US" b="0" i="0" u="sng" baseline="0" dirty="0" smtClean="0"/>
              <a:t>founded</a:t>
            </a:r>
            <a:r>
              <a:rPr lang="en-US" b="0" i="0" baseline="0" dirty="0" smtClean="0"/>
              <a:t> and steadfast”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“by love” – </a:t>
            </a:r>
            <a:r>
              <a:rPr lang="en-US" b="0" i="0" baseline="0" dirty="0" smtClean="0"/>
              <a:t>hearkens back to </a:t>
            </a:r>
            <a:r>
              <a:rPr lang="en-US" b="1" i="0" baseline="0" dirty="0" smtClean="0"/>
              <a:t>1:4-5 </a:t>
            </a:r>
            <a:r>
              <a:rPr lang="en-US" b="0" i="0" baseline="0" dirty="0" smtClean="0"/>
              <a:t>“</a:t>
            </a:r>
            <a:r>
              <a:rPr lang="en-US" b="0" i="0" u="sng" baseline="0" dirty="0" smtClean="0"/>
              <a:t>by love</a:t>
            </a:r>
            <a:r>
              <a:rPr lang="en-US" b="0" i="0" u="none" baseline="0" dirty="0" smtClean="0"/>
              <a:t> </a:t>
            </a:r>
            <a:r>
              <a:rPr lang="en-US" b="0" i="0" baseline="0" dirty="0" smtClean="0"/>
              <a:t>having predestined us for sonship through Jesus Christ”. In chs. 4-5 “by love” applies to our walk, but not here.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15814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“be perfectly able” – </a:t>
            </a:r>
            <a:r>
              <a:rPr lang="en-US" b="1" i="1" baseline="0" dirty="0" smtClean="0"/>
              <a:t>exischuō</a:t>
            </a:r>
            <a:r>
              <a:rPr lang="en-US" b="1" i="0" baseline="0" dirty="0" smtClean="0"/>
              <a:t> – </a:t>
            </a:r>
            <a:r>
              <a:rPr lang="en-US" b="0" i="0" baseline="0" dirty="0" smtClean="0"/>
              <a:t>(</a:t>
            </a:r>
            <a:r>
              <a:rPr lang="en-US" b="0" i="1" baseline="0" dirty="0" smtClean="0"/>
              <a:t>hapax</a:t>
            </a:r>
            <a:r>
              <a:rPr lang="en-US" b="0" i="0" baseline="0" dirty="0" smtClean="0"/>
              <a:t>) </a:t>
            </a:r>
            <a:r>
              <a:rPr lang="en-US" b="0" i="1" baseline="0" dirty="0" smtClean="0"/>
              <a:t>ischus</a:t>
            </a:r>
            <a:r>
              <a:rPr lang="en-US" b="0" i="0" baseline="0" dirty="0" smtClean="0"/>
              <a:t> “strength”, </a:t>
            </a:r>
            <a:r>
              <a:rPr lang="en-US" b="0" i="1" baseline="0" dirty="0" smtClean="0"/>
              <a:t>ischuō</a:t>
            </a:r>
            <a:r>
              <a:rPr lang="en-US" b="0" i="0" baseline="0" dirty="0" smtClean="0"/>
              <a:t> “be strong” – this form amplifies it. Thayer (p.224) “be eminently able, have full strength”. It builds on 1 of the 5 “power” words used in ch.1.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“realize” – </a:t>
            </a:r>
            <a:r>
              <a:rPr lang="en-US" b="1" i="1" baseline="0" dirty="0" smtClean="0"/>
              <a:t>katalambanō</a:t>
            </a:r>
            <a:r>
              <a:rPr lang="en-US" b="0" i="0" baseline="0" dirty="0" smtClean="0"/>
              <a:t> </a:t>
            </a:r>
            <a:r>
              <a:rPr lang="en-US" b="1" i="0" baseline="0" dirty="0" smtClean="0"/>
              <a:t>– </a:t>
            </a:r>
            <a:r>
              <a:rPr lang="en-US" b="0" i="0" baseline="0" dirty="0" smtClean="0"/>
              <a:t>in Active Voice “to take hold” like in Phi.3:12, 13, but here in Middle Voice the meaning shifts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A single article – </a:t>
            </a:r>
            <a:r>
              <a:rPr lang="en-US" b="0" i="0" baseline="0" dirty="0" smtClean="0"/>
              <a:t>applied to this un usual description of dimensions, as it were a single characteristic – applied in next verse to the love of Christ (subj. gen.)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137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84661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“be perfectly able” – </a:t>
            </a:r>
            <a:endParaRPr lang="en-US" b="0" i="0" baseline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9525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5785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2a) – </a:t>
            </a:r>
            <a:r>
              <a:rPr lang="en-US" b="0" i="0" dirty="0" smtClean="0"/>
              <a:t>how the term is used generally by Roman Catholics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0534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4747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0140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593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5D383-98A3-49BB-99EC-46F72BDD91D6}" type="datetime1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15, ver.5.0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78AE-AAA4-4E88-89D4-6ACC30A23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453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B22F-81A2-4F13-9A1F-5E2DF075DBD5}" type="datetime1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15, ver.5.0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78AE-AAA4-4E88-89D4-6ACC30A23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652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8F4D9-31A4-458C-AC26-9E4ED0893E84}" type="datetime1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15, ver.5.0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78AE-AAA4-4E88-89D4-6ACC30A23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70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6B4A-C0C0-4BC3-9028-1F50E41B925C}" type="datetime1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15, ver.5.0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78AE-AAA4-4E88-89D4-6ACC30A23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730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F648F-4B9C-4A09-BAFF-507912227CD0}" type="datetime1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15, ver.5.0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78AE-AAA4-4E88-89D4-6ACC30A23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6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8DF71-23AB-4D41-AC33-F4E0C1C887A7}" type="datetime1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15, ver.5.0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78AE-AAA4-4E88-89D4-6ACC30A23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05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FEB7-5211-4728-BA1D-7CA4353B0EA9}" type="datetime1">
              <a:rPr lang="en-US" smtClean="0"/>
              <a:t>3/25/2020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15, ver.5.0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78AE-AAA4-4E88-89D4-6ACC30A23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39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4349C-45BE-4E4E-8016-622CFBFD1FB9}" type="datetime1">
              <a:rPr lang="en-US" smtClean="0"/>
              <a:t>3/25/2020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15, ver.5.0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78AE-AAA4-4E88-89D4-6ACC30A23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504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4E8E5-A927-4C69-A74C-0B937806FEDD}" type="datetime1">
              <a:rPr lang="en-US" smtClean="0"/>
              <a:t>3/25/2020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15, ver.5.0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78AE-AAA4-4E88-89D4-6ACC30A23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648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16D9-420A-4283-BC05-707A93A4AE93}" type="datetime1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15, ver.5.0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78AE-AAA4-4E88-89D4-6ACC30A23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537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3A565-6020-432C-9B21-756B155988FB}" type="datetime1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15, ver.5.0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78AE-AAA4-4E88-89D4-6ACC30A23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437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CBBCA-EFEC-4C8A-8245-C9DD672F0C10}" type="datetime1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Part 15, ver.5.0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F78AE-AAA4-4E88-89D4-6ACC30A23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517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143000"/>
            <a:ext cx="8763000" cy="5334000"/>
          </a:xfrm>
        </p:spPr>
        <p:txBody>
          <a:bodyPr>
            <a:normAutofit/>
          </a:bodyPr>
          <a:lstStyle/>
          <a:p>
            <a:pPr algn="l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7700" b="1" dirty="0" smtClean="0">
                <a:solidFill>
                  <a:schemeClr val="tx1"/>
                </a:solidFill>
              </a:rPr>
              <a:t>Part 15:</a:t>
            </a:r>
          </a:p>
          <a:p>
            <a:pPr algn="l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7700" b="1" dirty="0" smtClean="0">
                <a:solidFill>
                  <a:schemeClr val="tx1"/>
                </a:solidFill>
              </a:rPr>
              <a:t>A New Dispensation</a:t>
            </a:r>
            <a:endParaRPr lang="en-US" sz="6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15, ver.5.0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471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228600" y="1295400"/>
            <a:ext cx="8686800" cy="5334000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en-US" sz="7200" b="1" dirty="0" smtClean="0">
                <a:solidFill>
                  <a:schemeClr val="tx1"/>
                </a:solidFill>
              </a:rPr>
              <a:t>Thayer:    </a:t>
            </a:r>
            <a:r>
              <a:rPr lang="en-US" sz="5400" b="1" dirty="0" smtClean="0">
                <a:solidFill>
                  <a:schemeClr val="tx1"/>
                </a:solidFill>
              </a:rPr>
              <a:t>(usage) ctd.</a:t>
            </a:r>
          </a:p>
          <a:p>
            <a:pPr marL="914400" indent="-914400" algn="l">
              <a:spcBef>
                <a:spcPts val="0"/>
              </a:spcBef>
              <a:buFont typeface="+mj-lt"/>
              <a:buAutoNum type="arabicParenR" startAt="3"/>
            </a:pPr>
            <a:r>
              <a:rPr lang="en-US" sz="5400" b="1" dirty="0" smtClean="0">
                <a:solidFill>
                  <a:schemeClr val="tx1"/>
                </a:solidFill>
              </a:rPr>
              <a:t>office of a manager or overseer - stewardship</a:t>
            </a:r>
          </a:p>
          <a:p>
            <a:pPr marL="914400" indent="-914400" algn="l">
              <a:spcBef>
                <a:spcPts val="600"/>
              </a:spcBef>
              <a:buAutoNum type="arabicParenR" startAt="3"/>
            </a:pPr>
            <a:r>
              <a:rPr lang="en-US" sz="5400" b="1" dirty="0" smtClean="0">
                <a:solidFill>
                  <a:schemeClr val="tx1"/>
                </a:solidFill>
              </a:rPr>
              <a:t>administration or dispensation ascribed to God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15, ver.5.0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522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228600" y="1295400"/>
            <a:ext cx="8686800" cy="5334000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en-US" sz="7200" b="1" dirty="0" smtClean="0">
                <a:solidFill>
                  <a:schemeClr val="tx1"/>
                </a:solidFill>
              </a:rPr>
              <a:t>Thayer:    </a:t>
            </a:r>
            <a:r>
              <a:rPr lang="en-US" sz="5400" b="1" dirty="0" smtClean="0">
                <a:solidFill>
                  <a:schemeClr val="tx1"/>
                </a:solidFill>
              </a:rPr>
              <a:t>(related words)</a:t>
            </a:r>
          </a:p>
          <a:p>
            <a:pPr marL="914400" indent="-914400" algn="l">
              <a:spcBef>
                <a:spcPts val="0"/>
              </a:spcBef>
              <a:buFont typeface="+mj-lt"/>
              <a:buAutoNum type="alphaLcParenR"/>
            </a:pPr>
            <a:r>
              <a:rPr lang="en-US" sz="5400" b="1" i="1" dirty="0" smtClean="0">
                <a:solidFill>
                  <a:schemeClr val="tx1"/>
                </a:solidFill>
              </a:rPr>
              <a:t>oikonomeo</a:t>
            </a:r>
            <a:r>
              <a:rPr lang="en-US" sz="5400" b="1" dirty="0" smtClean="0">
                <a:solidFill>
                  <a:schemeClr val="tx1"/>
                </a:solidFill>
              </a:rPr>
              <a:t> – to be a steward; to manage, dispense, order, regulate</a:t>
            </a:r>
          </a:p>
          <a:p>
            <a:pPr marL="914400" indent="-914400" algn="l">
              <a:spcBef>
                <a:spcPts val="0"/>
              </a:spcBef>
              <a:buFont typeface="+mj-lt"/>
              <a:buAutoNum type="alphaLcParenR"/>
            </a:pPr>
            <a:r>
              <a:rPr lang="en-US" sz="5400" b="1" i="1" dirty="0" smtClean="0">
                <a:solidFill>
                  <a:schemeClr val="tx1"/>
                </a:solidFill>
              </a:rPr>
              <a:t>oikonomos</a:t>
            </a:r>
            <a:r>
              <a:rPr lang="en-US" sz="5400" b="1" dirty="0" smtClean="0">
                <a:solidFill>
                  <a:schemeClr val="tx1"/>
                </a:solidFill>
              </a:rPr>
              <a:t> - steward, manager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15, ver.5.0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2584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228600" y="1600200"/>
            <a:ext cx="8686800" cy="5029200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en-US" sz="7200" b="1" dirty="0" smtClean="0">
                <a:solidFill>
                  <a:schemeClr val="tx1"/>
                </a:solidFill>
              </a:rPr>
              <a:t>M &amp; M:   </a:t>
            </a:r>
            <a:r>
              <a:rPr lang="en-US" sz="5400" b="1" dirty="0" smtClean="0">
                <a:solidFill>
                  <a:schemeClr val="tx1"/>
                </a:solidFill>
              </a:rPr>
              <a:t>(profane usage)</a:t>
            </a:r>
            <a:endParaRPr lang="en-US" sz="5400" b="1" dirty="0">
              <a:solidFill>
                <a:schemeClr val="tx1"/>
              </a:solidFill>
            </a:endParaRPr>
          </a:p>
          <a:p>
            <a:pPr algn="l">
              <a:spcBef>
                <a:spcPts val="600"/>
              </a:spcBef>
            </a:pPr>
            <a:r>
              <a:rPr lang="en-US" sz="5400" b="1" dirty="0" smtClean="0">
                <a:solidFill>
                  <a:schemeClr val="tx1"/>
                </a:solidFill>
              </a:rPr>
              <a:t>Readings on p. 442.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15, ver.5.0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767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457200" y="1600200"/>
            <a:ext cx="8458200" cy="5029200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en-US" sz="7200" b="1" dirty="0" smtClean="0">
                <a:solidFill>
                  <a:schemeClr val="tx1"/>
                </a:solidFill>
              </a:rPr>
              <a:t>Why all this usage &amp; lexical stuff?</a:t>
            </a:r>
            <a:endParaRPr lang="en-US" sz="54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15, ver.5.0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2333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457200" y="1600200"/>
            <a:ext cx="8458200" cy="5029200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en-US" sz="7200" b="1" dirty="0" smtClean="0">
                <a:solidFill>
                  <a:schemeClr val="tx1"/>
                </a:solidFill>
              </a:rPr>
              <a:t>Grammatico-historical method of interpretation</a:t>
            </a:r>
            <a:endParaRPr lang="en-US" sz="54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15, ver.5.0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5076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457200" y="1600200"/>
            <a:ext cx="8458200" cy="5029200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en-US" sz="7200" b="1" dirty="0" smtClean="0">
                <a:solidFill>
                  <a:schemeClr val="tx1"/>
                </a:solidFill>
              </a:rPr>
              <a:t>Another principle of interpretation:</a:t>
            </a:r>
          </a:p>
          <a:p>
            <a:pPr algn="l">
              <a:spcBef>
                <a:spcPts val="600"/>
              </a:spcBef>
            </a:pPr>
            <a:r>
              <a:rPr lang="en-US" sz="7200" b="1" dirty="0" smtClean="0">
                <a:solidFill>
                  <a:srgbClr val="C00000"/>
                </a:solidFill>
              </a:rPr>
              <a:t>be guided by context</a:t>
            </a:r>
            <a:endParaRPr lang="en-US" sz="5400" b="1" dirty="0" smtClean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15, ver.5.0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5076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990600"/>
            <a:ext cx="8610600" cy="5638800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en-US" sz="7200" b="1" dirty="0" smtClean="0">
                <a:solidFill>
                  <a:srgbClr val="C00000"/>
                </a:solidFill>
              </a:rPr>
              <a:t>Context:</a:t>
            </a:r>
            <a:r>
              <a:rPr lang="en-US" sz="7200" b="1" dirty="0" smtClean="0">
                <a:solidFill>
                  <a:schemeClr val="tx1"/>
                </a:solidFill>
              </a:rPr>
              <a:t> Eph.1:9-10 – </a:t>
            </a:r>
            <a:r>
              <a:rPr lang="en-US" sz="4800" b="1" dirty="0" smtClean="0">
                <a:solidFill>
                  <a:schemeClr val="tx1"/>
                </a:solidFill>
              </a:rPr>
              <a:t>“having made known to us </a:t>
            </a:r>
            <a:r>
              <a:rPr lang="en-US" sz="4800" b="1" u="sng" dirty="0">
                <a:solidFill>
                  <a:srgbClr val="7030A0"/>
                </a:solidFill>
              </a:rPr>
              <a:t>the secret of His will</a:t>
            </a:r>
            <a:r>
              <a:rPr lang="en-US" sz="4800" b="1" dirty="0" smtClean="0">
                <a:solidFill>
                  <a:schemeClr val="tx1"/>
                </a:solidFill>
              </a:rPr>
              <a:t>, according to His good-pleasure which He purposed in Himself, for a </a:t>
            </a:r>
            <a:r>
              <a:rPr lang="en-US" sz="4800" b="1" u="sng" dirty="0" smtClean="0">
                <a:solidFill>
                  <a:srgbClr val="7030A0"/>
                </a:solidFill>
              </a:rPr>
              <a:t>dispensation of the fullness of the seasons</a:t>
            </a:r>
            <a:r>
              <a:rPr lang="en-US" sz="4800" b="1" dirty="0" smtClean="0">
                <a:solidFill>
                  <a:schemeClr val="tx1"/>
                </a:solidFill>
              </a:rPr>
              <a:t> to sum up by Christ…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15, ver.5.0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5076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990600"/>
            <a:ext cx="8610600" cy="5638800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en-US" sz="7200" b="1" dirty="0" smtClean="0">
                <a:solidFill>
                  <a:schemeClr val="tx1"/>
                </a:solidFill>
              </a:rPr>
              <a:t>Eph.1:9-10 (ctd.) – </a:t>
            </a:r>
            <a:r>
              <a:rPr lang="en-US" sz="5400" b="1" dirty="0" smtClean="0">
                <a:solidFill>
                  <a:schemeClr val="tx1"/>
                </a:solidFill>
              </a:rPr>
              <a:t>“all these </a:t>
            </a:r>
            <a:r>
              <a:rPr lang="en-US" sz="5400" b="1" i="1" dirty="0" smtClean="0">
                <a:solidFill>
                  <a:schemeClr val="tx1"/>
                </a:solidFill>
              </a:rPr>
              <a:t>things</a:t>
            </a:r>
            <a:r>
              <a:rPr lang="en-US" sz="5400" b="1" dirty="0" smtClean="0">
                <a:solidFill>
                  <a:schemeClr val="tx1"/>
                </a:solidFill>
              </a:rPr>
              <a:t>:  the </a:t>
            </a:r>
            <a:r>
              <a:rPr lang="en-US" sz="5400" b="1" i="1" dirty="0" smtClean="0">
                <a:solidFill>
                  <a:schemeClr val="tx1"/>
                </a:solidFill>
              </a:rPr>
              <a:t>things</a:t>
            </a:r>
            <a:r>
              <a:rPr lang="en-US" sz="5400" b="1" dirty="0" smtClean="0">
                <a:solidFill>
                  <a:schemeClr val="tx1"/>
                </a:solidFill>
              </a:rPr>
              <a:t> in the heavens and the </a:t>
            </a:r>
            <a:r>
              <a:rPr lang="en-US" sz="5400" b="1" i="1" dirty="0" smtClean="0">
                <a:solidFill>
                  <a:schemeClr val="tx1"/>
                </a:solidFill>
              </a:rPr>
              <a:t>things</a:t>
            </a:r>
            <a:r>
              <a:rPr lang="en-US" sz="5400" b="1" dirty="0" smtClean="0">
                <a:solidFill>
                  <a:schemeClr val="tx1"/>
                </a:solidFill>
              </a:rPr>
              <a:t> upon the earth – by Him (Christ)”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15, ver.5.0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507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990600"/>
            <a:ext cx="8610600" cy="5638800"/>
          </a:xfrm>
        </p:spPr>
        <p:txBody>
          <a:bodyPr wrap="square">
            <a:noAutofit/>
          </a:bodyPr>
          <a:lstStyle/>
          <a:p>
            <a:pPr algn="l">
              <a:spcBef>
                <a:spcPts val="0"/>
              </a:spcBef>
            </a:pPr>
            <a:r>
              <a:rPr lang="en-US" sz="6000" b="1" dirty="0" smtClean="0">
                <a:solidFill>
                  <a:srgbClr val="C00000"/>
                </a:solidFill>
              </a:rPr>
              <a:t>More context:</a:t>
            </a:r>
            <a:r>
              <a:rPr lang="en-US" sz="6000" b="1" dirty="0" smtClean="0">
                <a:solidFill>
                  <a:schemeClr val="tx1"/>
                </a:solidFill>
              </a:rPr>
              <a:t>  Eph.3:9 </a:t>
            </a:r>
            <a:r>
              <a:rPr lang="en-US" sz="5400" b="1" dirty="0" smtClean="0">
                <a:solidFill>
                  <a:schemeClr val="tx1"/>
                </a:solidFill>
              </a:rPr>
              <a:t>“to enlighten all what is </a:t>
            </a:r>
            <a:r>
              <a:rPr lang="en-US" sz="5400" b="1" u="sng" dirty="0" smtClean="0">
                <a:solidFill>
                  <a:srgbClr val="7030A0"/>
                </a:solidFill>
              </a:rPr>
              <a:t>the dispensation of the secret</a:t>
            </a:r>
            <a:r>
              <a:rPr lang="en-US" sz="5400" b="1" dirty="0" smtClean="0">
                <a:solidFill>
                  <a:schemeClr val="tx1"/>
                </a:solidFill>
              </a:rPr>
              <a:t>, which has been hidden from the ages in God Who created all these </a:t>
            </a:r>
            <a:r>
              <a:rPr lang="en-US" sz="5400" b="1" i="1" dirty="0" smtClean="0">
                <a:solidFill>
                  <a:schemeClr val="tx1"/>
                </a:solidFill>
              </a:rPr>
              <a:t>things</a:t>
            </a:r>
            <a:r>
              <a:rPr lang="en-US" sz="5400" b="1" dirty="0" smtClean="0">
                <a:solidFill>
                  <a:schemeClr val="tx1"/>
                </a:solidFill>
              </a:rPr>
              <a:t>.”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15, ver.5.0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507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990600"/>
            <a:ext cx="8610600" cy="5638800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en-US" sz="7200" b="1" dirty="0" smtClean="0">
                <a:solidFill>
                  <a:schemeClr val="tx1"/>
                </a:solidFill>
              </a:rPr>
              <a:t>Eph.3:3 – </a:t>
            </a:r>
            <a:r>
              <a:rPr lang="en-US" sz="6600" b="1" dirty="0" smtClean="0">
                <a:solidFill>
                  <a:schemeClr val="tx1"/>
                </a:solidFill>
              </a:rPr>
              <a:t>“that according to revelation He made known to me </a:t>
            </a:r>
            <a:r>
              <a:rPr lang="en-US" sz="6600" b="1" u="sng" dirty="0" smtClean="0">
                <a:solidFill>
                  <a:srgbClr val="7030A0"/>
                </a:solidFill>
              </a:rPr>
              <a:t>the secret</a:t>
            </a:r>
            <a:r>
              <a:rPr lang="en-US" sz="6600" b="1" dirty="0" smtClean="0">
                <a:solidFill>
                  <a:schemeClr val="tx1"/>
                </a:solidFill>
              </a:rPr>
              <a:t>, according as I wrote before in brief”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15, ver.5.0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507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19200"/>
            <a:ext cx="8763000" cy="5410200"/>
          </a:xfrm>
        </p:spPr>
        <p:txBody>
          <a:bodyPr>
            <a:noAutofit/>
          </a:bodyPr>
          <a:lstStyle/>
          <a:p>
            <a:pPr algn="l"/>
            <a:r>
              <a:rPr lang="en-US" sz="7200" b="1" dirty="0" smtClean="0">
                <a:solidFill>
                  <a:schemeClr val="tx1"/>
                </a:solidFill>
              </a:rPr>
              <a:t>Eph.3:1 – “Because of this, I Paul, the prisoner of Christ for you the nations,”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15, ver.5.0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5810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990600"/>
            <a:ext cx="8610600" cy="5638800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en-US" sz="7200" b="1" dirty="0" smtClean="0">
                <a:solidFill>
                  <a:schemeClr val="tx1"/>
                </a:solidFill>
              </a:rPr>
              <a:t>Eph.3:4 – </a:t>
            </a:r>
            <a:r>
              <a:rPr lang="en-US" sz="6600" b="1" dirty="0" smtClean="0">
                <a:solidFill>
                  <a:schemeClr val="tx1"/>
                </a:solidFill>
              </a:rPr>
              <a:t>“about which, reading, you are able to discern my understanding in </a:t>
            </a:r>
            <a:r>
              <a:rPr lang="en-US" sz="6600" b="1" u="sng" dirty="0" smtClean="0">
                <a:solidFill>
                  <a:srgbClr val="7030A0"/>
                </a:solidFill>
              </a:rPr>
              <a:t>the secret of the Christ</a:t>
            </a:r>
            <a:r>
              <a:rPr lang="en-US" sz="6600" b="1" dirty="0" smtClean="0">
                <a:solidFill>
                  <a:schemeClr val="tx1"/>
                </a:solidFill>
              </a:rPr>
              <a:t>,”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15, ver.5.0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5076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990600"/>
            <a:ext cx="8610600" cy="5638800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en-US" sz="7200" b="1" dirty="0" smtClean="0">
                <a:solidFill>
                  <a:schemeClr val="tx1"/>
                </a:solidFill>
              </a:rPr>
              <a:t>Eph.3:5 – </a:t>
            </a:r>
            <a:r>
              <a:rPr lang="en-US" sz="6600" b="1" dirty="0" smtClean="0">
                <a:solidFill>
                  <a:schemeClr val="tx1"/>
                </a:solidFill>
              </a:rPr>
              <a:t>“which in other generations was not made known to the sons of Man, as now it was revealed to …”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15, ver.5.0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5076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990600"/>
            <a:ext cx="8610600" cy="5638800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en-US" sz="7200" b="1" dirty="0" smtClean="0">
                <a:solidFill>
                  <a:schemeClr val="tx1"/>
                </a:solidFill>
              </a:rPr>
              <a:t>Eph.3:5 – </a:t>
            </a:r>
            <a:r>
              <a:rPr lang="en-US" sz="6600" b="1" dirty="0" smtClean="0">
                <a:solidFill>
                  <a:schemeClr val="tx1"/>
                </a:solidFill>
              </a:rPr>
              <a:t>“His holy apostles and prophets by </a:t>
            </a:r>
            <a:r>
              <a:rPr lang="en-US" sz="6600" b="1" i="1" dirty="0" smtClean="0">
                <a:solidFill>
                  <a:schemeClr val="tx1"/>
                </a:solidFill>
              </a:rPr>
              <a:t>the</a:t>
            </a:r>
            <a:r>
              <a:rPr lang="en-US" sz="6600" b="1" dirty="0" smtClean="0">
                <a:solidFill>
                  <a:schemeClr val="tx1"/>
                </a:solidFill>
              </a:rPr>
              <a:t> Spirit.”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15, ver.5.0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5076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990600"/>
            <a:ext cx="8610600" cy="5638800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en-US" sz="7200" b="1" dirty="0" smtClean="0">
                <a:solidFill>
                  <a:schemeClr val="tx1"/>
                </a:solidFill>
              </a:rPr>
              <a:t>Eph.3:6 – </a:t>
            </a:r>
            <a:r>
              <a:rPr lang="en-US" sz="6000" b="1" dirty="0" smtClean="0">
                <a:solidFill>
                  <a:schemeClr val="tx1"/>
                </a:solidFill>
              </a:rPr>
              <a:t>“the nations to be joint-heirs and joint-bodied </a:t>
            </a:r>
            <a:r>
              <a:rPr lang="en-US" sz="6000" b="1" i="1" dirty="0" smtClean="0">
                <a:solidFill>
                  <a:schemeClr val="tx1"/>
                </a:solidFill>
              </a:rPr>
              <a:t>ones</a:t>
            </a:r>
            <a:r>
              <a:rPr lang="en-US" sz="6000" b="1" dirty="0" smtClean="0">
                <a:solidFill>
                  <a:schemeClr val="tx1"/>
                </a:solidFill>
              </a:rPr>
              <a:t> and joint-partakers of the promise in Christ Jesus through the gospel,”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15, ver.5.0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5076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990600"/>
            <a:ext cx="8610600" cy="5638800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en-US" sz="7200" b="1" dirty="0" smtClean="0">
                <a:solidFill>
                  <a:schemeClr val="tx1"/>
                </a:solidFill>
              </a:rPr>
              <a:t>Eph.3:7 – </a:t>
            </a:r>
            <a:r>
              <a:rPr lang="en-US" sz="6600" b="1" dirty="0" smtClean="0">
                <a:solidFill>
                  <a:schemeClr val="tx1"/>
                </a:solidFill>
              </a:rPr>
              <a:t>“of which I became a minister according to </a:t>
            </a:r>
            <a:r>
              <a:rPr lang="en-US" sz="6600" b="1" u="sng" dirty="0" smtClean="0">
                <a:solidFill>
                  <a:schemeClr val="tx1"/>
                </a:solidFill>
              </a:rPr>
              <a:t>the gift of the grace of God</a:t>
            </a:r>
            <a:r>
              <a:rPr lang="en-US" sz="6600" b="1" dirty="0" smtClean="0">
                <a:solidFill>
                  <a:schemeClr val="tx1"/>
                </a:solidFill>
              </a:rPr>
              <a:t> which was given to me …”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15, ver.5.0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5076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990600"/>
            <a:ext cx="8610600" cy="5638800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en-US" sz="7200" b="1" dirty="0" smtClean="0">
                <a:solidFill>
                  <a:schemeClr val="tx1"/>
                </a:solidFill>
              </a:rPr>
              <a:t>Eph.3:7 – </a:t>
            </a:r>
            <a:r>
              <a:rPr lang="en-US" sz="6600" b="1" dirty="0" smtClean="0">
                <a:solidFill>
                  <a:schemeClr val="tx1"/>
                </a:solidFill>
              </a:rPr>
              <a:t>“according to the working (</a:t>
            </a:r>
            <a:r>
              <a:rPr lang="en-US" sz="6600" b="1" i="1" dirty="0" smtClean="0">
                <a:solidFill>
                  <a:schemeClr val="tx1"/>
                </a:solidFill>
              </a:rPr>
              <a:t>energeia</a:t>
            </a:r>
            <a:r>
              <a:rPr lang="en-US" sz="6600" b="1" dirty="0" smtClean="0">
                <a:solidFill>
                  <a:schemeClr val="tx1"/>
                </a:solidFill>
              </a:rPr>
              <a:t>) of His power (</a:t>
            </a:r>
            <a:r>
              <a:rPr lang="en-US" sz="6600" b="1" i="1" dirty="0" smtClean="0">
                <a:solidFill>
                  <a:schemeClr val="tx1"/>
                </a:solidFill>
              </a:rPr>
              <a:t>dunamis</a:t>
            </a:r>
            <a:r>
              <a:rPr lang="en-US" sz="6600" b="1" dirty="0" smtClean="0">
                <a:solidFill>
                  <a:schemeClr val="tx1"/>
                </a:solidFill>
              </a:rPr>
              <a:t>)…”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15, ver.5.0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7898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990600"/>
            <a:ext cx="8610600" cy="5638800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en-US" sz="7200" b="1" dirty="0" smtClean="0">
                <a:solidFill>
                  <a:schemeClr val="tx1"/>
                </a:solidFill>
              </a:rPr>
              <a:t>Eph.3:8 – </a:t>
            </a:r>
            <a:r>
              <a:rPr lang="en-US" sz="6000" b="1" dirty="0" smtClean="0">
                <a:solidFill>
                  <a:schemeClr val="tx1"/>
                </a:solidFill>
              </a:rPr>
              <a:t>“to me the lesser of least of all holy ones was given this grace, to evangelize to the nations the untraceable wealth of the Christ,”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15, ver.5.0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5076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990600"/>
            <a:ext cx="8610600" cy="5638800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en-US" sz="7200" b="1" dirty="0" smtClean="0">
                <a:solidFill>
                  <a:schemeClr val="tx1"/>
                </a:solidFill>
              </a:rPr>
              <a:t>Eph.3:9 – </a:t>
            </a:r>
            <a:r>
              <a:rPr lang="en-US" sz="6600" b="1" dirty="0" smtClean="0">
                <a:solidFill>
                  <a:schemeClr val="tx1"/>
                </a:solidFill>
              </a:rPr>
              <a:t>“and to enlighten all what </a:t>
            </a:r>
            <a:r>
              <a:rPr lang="en-US" sz="6600" b="1" i="1" dirty="0" smtClean="0">
                <a:solidFill>
                  <a:schemeClr val="tx1"/>
                </a:solidFill>
              </a:rPr>
              <a:t>is</a:t>
            </a:r>
            <a:r>
              <a:rPr lang="en-US" sz="6600" b="1" dirty="0" smtClean="0">
                <a:solidFill>
                  <a:schemeClr val="tx1"/>
                </a:solidFill>
              </a:rPr>
              <a:t> </a:t>
            </a:r>
            <a:r>
              <a:rPr lang="en-US" sz="6600" b="1" u="sng" dirty="0" smtClean="0">
                <a:solidFill>
                  <a:srgbClr val="7030A0"/>
                </a:solidFill>
              </a:rPr>
              <a:t>the dispensation of the secret</a:t>
            </a:r>
            <a:r>
              <a:rPr lang="en-US" sz="6600" b="1" dirty="0" smtClean="0">
                <a:solidFill>
                  <a:schemeClr val="tx1"/>
                </a:solidFill>
              </a:rPr>
              <a:t>, which has been hidden from the ages...”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15, ver.5.0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5076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990600"/>
            <a:ext cx="8610600" cy="5638800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en-US" sz="7200" b="1" dirty="0" smtClean="0">
                <a:solidFill>
                  <a:schemeClr val="tx1"/>
                </a:solidFill>
              </a:rPr>
              <a:t>Eph.3:9 (ctd.) – </a:t>
            </a:r>
            <a:r>
              <a:rPr lang="en-US" sz="6600" b="1" dirty="0" smtClean="0">
                <a:solidFill>
                  <a:schemeClr val="tx1"/>
                </a:solidFill>
              </a:rPr>
              <a:t>“by (in) the God Who created all these </a:t>
            </a:r>
            <a:r>
              <a:rPr lang="en-US" sz="6600" b="1" i="1" dirty="0" smtClean="0">
                <a:solidFill>
                  <a:schemeClr val="tx1"/>
                </a:solidFill>
              </a:rPr>
              <a:t>things</a:t>
            </a:r>
            <a:r>
              <a:rPr lang="en-US" sz="6600" b="1" dirty="0" smtClean="0">
                <a:solidFill>
                  <a:schemeClr val="tx1"/>
                </a:solidFill>
              </a:rPr>
              <a:t>,”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15, ver.5.0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5076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990600"/>
            <a:ext cx="8610600" cy="5638800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en-US" sz="7200" b="1" dirty="0" smtClean="0">
                <a:solidFill>
                  <a:schemeClr val="tx1"/>
                </a:solidFill>
              </a:rPr>
              <a:t>Eph.3:10 – </a:t>
            </a:r>
            <a:r>
              <a:rPr lang="en-US" sz="6600" b="1" dirty="0" smtClean="0">
                <a:solidFill>
                  <a:schemeClr val="tx1"/>
                </a:solidFill>
              </a:rPr>
              <a:t>“so that might be made known to the rulers and to the authorities in the heavenlies…”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15, ver.5.0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507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19200"/>
            <a:ext cx="8763000" cy="5410200"/>
          </a:xfrm>
        </p:spPr>
        <p:txBody>
          <a:bodyPr>
            <a:noAutofit/>
          </a:bodyPr>
          <a:lstStyle/>
          <a:p>
            <a:pPr algn="l"/>
            <a:r>
              <a:rPr lang="en-US" sz="7200" b="1" dirty="0" smtClean="0">
                <a:solidFill>
                  <a:schemeClr val="tx1"/>
                </a:solidFill>
              </a:rPr>
              <a:t>Eph.3:2 – </a:t>
            </a:r>
            <a:r>
              <a:rPr lang="en-US" sz="6600" b="1" dirty="0" smtClean="0">
                <a:solidFill>
                  <a:schemeClr val="tx1"/>
                </a:solidFill>
              </a:rPr>
              <a:t>“seeing that you heard (of) the dispensation of the grace of God which was given to me for you,”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15, ver.5.0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8210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990600"/>
            <a:ext cx="8610600" cy="5638800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en-US" sz="7200" b="1" dirty="0" smtClean="0">
                <a:solidFill>
                  <a:schemeClr val="tx1"/>
                </a:solidFill>
              </a:rPr>
              <a:t>Eph.3:10 (ctd.) – </a:t>
            </a:r>
            <a:r>
              <a:rPr lang="en-US" sz="6600" b="1" dirty="0" smtClean="0">
                <a:solidFill>
                  <a:schemeClr val="tx1"/>
                </a:solidFill>
              </a:rPr>
              <a:t>“through the church the multifarious wisdom of God,”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15, ver.5.0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5076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990600"/>
            <a:ext cx="8610600" cy="5638800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en-US" sz="7200" b="1" dirty="0" smtClean="0">
                <a:solidFill>
                  <a:schemeClr val="tx1"/>
                </a:solidFill>
              </a:rPr>
              <a:t>Eph.3:11 – </a:t>
            </a:r>
            <a:r>
              <a:rPr lang="en-US" sz="6600" b="1" dirty="0" smtClean="0">
                <a:solidFill>
                  <a:schemeClr val="tx1"/>
                </a:solidFill>
              </a:rPr>
              <a:t>“according to the purpose of the ages which He performed in Christ Jesus our Lord,”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15, ver.5.0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5076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990600"/>
            <a:ext cx="8610600" cy="5638800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en-US" sz="7200" b="1" dirty="0" smtClean="0">
                <a:solidFill>
                  <a:schemeClr val="tx1"/>
                </a:solidFill>
              </a:rPr>
              <a:t>Eph.3:12 – </a:t>
            </a:r>
            <a:r>
              <a:rPr lang="en-US" sz="6600" b="1" dirty="0" smtClean="0">
                <a:solidFill>
                  <a:schemeClr val="tx1"/>
                </a:solidFill>
              </a:rPr>
              <a:t>“by Whom we have the boldness and right to enter with confidence through </a:t>
            </a:r>
            <a:r>
              <a:rPr lang="en-US" sz="6600" b="1" smtClean="0">
                <a:solidFill>
                  <a:schemeClr val="tx1"/>
                </a:solidFill>
              </a:rPr>
              <a:t>His faithfulness.”</a:t>
            </a:r>
            <a:endParaRPr lang="en-US" sz="66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15, ver.5.0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5076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266700" y="1247274"/>
            <a:ext cx="8610600" cy="5109076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en-US" sz="7200" b="1" dirty="0" smtClean="0">
                <a:solidFill>
                  <a:schemeClr val="tx1"/>
                </a:solidFill>
              </a:rPr>
              <a:t>Eph.3:13 – </a:t>
            </a:r>
            <a:r>
              <a:rPr lang="en-US" sz="6000" b="1" dirty="0" smtClean="0">
                <a:solidFill>
                  <a:schemeClr val="tx1"/>
                </a:solidFill>
              </a:rPr>
              <a:t>“Therefore, I ask you not to become discouraged by my afflictions on your behalf, which is your glory.”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15, ver.5.0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1655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266700" y="1247274"/>
            <a:ext cx="8610600" cy="5109076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en-US" sz="7200" b="1" dirty="0" smtClean="0">
                <a:solidFill>
                  <a:schemeClr val="tx1"/>
                </a:solidFill>
              </a:rPr>
              <a:t>Eph.3:14 – </a:t>
            </a:r>
            <a:r>
              <a:rPr lang="en-US" sz="6600" b="1" dirty="0" smtClean="0">
                <a:solidFill>
                  <a:schemeClr val="tx1"/>
                </a:solidFill>
              </a:rPr>
              <a:t>“On account of this, I bend my knee to the Father, …”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15, ver.5.0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3638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266700" y="1247274"/>
            <a:ext cx="8610600" cy="5109076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en-US" sz="7200" b="1" dirty="0" smtClean="0">
                <a:solidFill>
                  <a:schemeClr val="tx1"/>
                </a:solidFill>
              </a:rPr>
              <a:t>Eph.3:15 – </a:t>
            </a:r>
            <a:r>
              <a:rPr lang="en-US" sz="6600" b="1" dirty="0" smtClean="0">
                <a:solidFill>
                  <a:schemeClr val="tx1"/>
                </a:solidFill>
              </a:rPr>
              <a:t>“from Whom every family in </a:t>
            </a:r>
            <a:r>
              <a:rPr lang="en-US" sz="6600" b="1" i="1" dirty="0" smtClean="0">
                <a:solidFill>
                  <a:schemeClr val="tx1"/>
                </a:solidFill>
              </a:rPr>
              <a:t>the</a:t>
            </a:r>
            <a:r>
              <a:rPr lang="en-US" sz="6600" b="1" dirty="0" smtClean="0">
                <a:solidFill>
                  <a:schemeClr val="tx1"/>
                </a:solidFill>
              </a:rPr>
              <a:t> heavens and upon </a:t>
            </a:r>
            <a:r>
              <a:rPr lang="en-US" sz="6600" b="1" i="1" dirty="0" smtClean="0">
                <a:solidFill>
                  <a:schemeClr val="tx1"/>
                </a:solidFill>
              </a:rPr>
              <a:t>the</a:t>
            </a:r>
            <a:r>
              <a:rPr lang="en-US" sz="6600" b="1" dirty="0" smtClean="0">
                <a:solidFill>
                  <a:schemeClr val="tx1"/>
                </a:solidFill>
              </a:rPr>
              <a:t> earth </a:t>
            </a:r>
            <a:r>
              <a:rPr lang="en-US" sz="6600" b="1" u="sng" dirty="0" smtClean="0">
                <a:solidFill>
                  <a:schemeClr val="tx1"/>
                </a:solidFill>
              </a:rPr>
              <a:t>is named</a:t>
            </a:r>
            <a:r>
              <a:rPr lang="en-US" sz="6600" b="1" dirty="0">
                <a:solidFill>
                  <a:schemeClr val="tx1"/>
                </a:solidFill>
              </a:rPr>
              <a:t>,</a:t>
            </a:r>
            <a:r>
              <a:rPr lang="en-US" sz="6600" b="1" dirty="0" smtClean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15, ver.5.0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3211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266700" y="1247274"/>
            <a:ext cx="8610600" cy="5109076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en-US" sz="7200" b="1" dirty="0" smtClean="0">
                <a:solidFill>
                  <a:schemeClr val="tx1"/>
                </a:solidFill>
              </a:rPr>
              <a:t>Eph.3:16 – </a:t>
            </a:r>
            <a:r>
              <a:rPr lang="en-US" sz="6600" b="1" dirty="0" smtClean="0">
                <a:solidFill>
                  <a:schemeClr val="tx1"/>
                </a:solidFill>
              </a:rPr>
              <a:t>“the He would give according to the riches of His glory to be strengthened by power …”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15, ver.5.0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7060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266700" y="1247274"/>
            <a:ext cx="8610600" cy="5109076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en-US" sz="7200" b="1" dirty="0" smtClean="0">
                <a:solidFill>
                  <a:schemeClr val="tx1"/>
                </a:solidFill>
              </a:rPr>
              <a:t>Eph.3:16-17 – </a:t>
            </a:r>
            <a:r>
              <a:rPr lang="en-US" sz="6600" b="1" dirty="0" smtClean="0">
                <a:solidFill>
                  <a:schemeClr val="tx1"/>
                </a:solidFill>
              </a:rPr>
              <a:t>“by His Spirit in the inside man, Christ to dwell down in your hearts by the faithfulness </a:t>
            </a:r>
            <a:r>
              <a:rPr lang="en-US" sz="6600" b="1" i="1" dirty="0" smtClean="0">
                <a:solidFill>
                  <a:schemeClr val="tx1"/>
                </a:solidFill>
              </a:rPr>
              <a:t>of Him,</a:t>
            </a:r>
            <a:r>
              <a:rPr lang="en-US" sz="6600" b="1" dirty="0" smtClean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15, ver.5.0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3055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266700" y="1247274"/>
            <a:ext cx="8610600" cy="5109076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en-US" sz="7200" b="1" dirty="0" smtClean="0">
                <a:solidFill>
                  <a:schemeClr val="tx1"/>
                </a:solidFill>
              </a:rPr>
              <a:t>Eph.3:17 – </a:t>
            </a:r>
            <a:r>
              <a:rPr lang="en-US" sz="6600" b="1" dirty="0" smtClean="0">
                <a:solidFill>
                  <a:schemeClr val="tx1"/>
                </a:solidFill>
              </a:rPr>
              <a:t>“you having been rooted and founded by (in) love</a:t>
            </a:r>
            <a:r>
              <a:rPr lang="en-US" sz="6600" b="1" i="1" dirty="0" smtClean="0">
                <a:solidFill>
                  <a:schemeClr val="tx1"/>
                </a:solidFill>
              </a:rPr>
              <a:t>, </a:t>
            </a:r>
            <a:r>
              <a:rPr lang="en-US" sz="6600" b="1" dirty="0" smtClean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15, ver.5.0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6102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266700" y="838200"/>
            <a:ext cx="8610600" cy="5109076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en-US" sz="7200" b="1" dirty="0" smtClean="0">
                <a:solidFill>
                  <a:schemeClr val="tx1"/>
                </a:solidFill>
              </a:rPr>
              <a:t>Eph.3:18 – </a:t>
            </a:r>
            <a:r>
              <a:rPr lang="en-US" sz="6000" b="1" dirty="0" smtClean="0">
                <a:solidFill>
                  <a:schemeClr val="tx1"/>
                </a:solidFill>
              </a:rPr>
              <a:t>“so that you might be perfectly able to perceive with all the holy </a:t>
            </a:r>
            <a:r>
              <a:rPr lang="en-US" sz="6000" b="1" i="1" dirty="0" smtClean="0">
                <a:solidFill>
                  <a:schemeClr val="tx1"/>
                </a:solidFill>
              </a:rPr>
              <a:t>ones </a:t>
            </a:r>
            <a:r>
              <a:rPr lang="en-US" sz="6000" b="1" dirty="0" smtClean="0">
                <a:solidFill>
                  <a:schemeClr val="tx1"/>
                </a:solidFill>
              </a:rPr>
              <a:t>what is the width and length and height and depth - 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15, ver.5.0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775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609600" y="1600200"/>
            <a:ext cx="8305800" cy="5029200"/>
          </a:xfrm>
        </p:spPr>
        <p:txBody>
          <a:bodyPr>
            <a:noAutofit/>
          </a:bodyPr>
          <a:lstStyle/>
          <a:p>
            <a:pPr algn="l"/>
            <a:r>
              <a:rPr lang="en-US" sz="7200" b="1" dirty="0" smtClean="0">
                <a:solidFill>
                  <a:schemeClr val="tx1"/>
                </a:solidFill>
              </a:rPr>
              <a:t>What is a dispensation/ stewardship?</a:t>
            </a:r>
            <a:endParaRPr lang="en-US" sz="66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15, ver.5.0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0861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266700" y="838200"/>
            <a:ext cx="8610600" cy="5109076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en-US" sz="7200" b="1" dirty="0" smtClean="0">
                <a:solidFill>
                  <a:schemeClr val="tx1"/>
                </a:solidFill>
              </a:rPr>
              <a:t>Eph.3:19 – </a:t>
            </a:r>
            <a:r>
              <a:rPr lang="en-US" sz="6000" b="1" dirty="0" smtClean="0">
                <a:solidFill>
                  <a:schemeClr val="tx1"/>
                </a:solidFill>
              </a:rPr>
              <a:t>“and so to know the surpassing-the-knowledge love of Christ, so that you may be filled up to all the fullness of God”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15, ver.5.0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315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228600" y="914400"/>
            <a:ext cx="8686800" cy="5715000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en-US" sz="7200" b="1" dirty="0" smtClean="0">
                <a:solidFill>
                  <a:schemeClr val="tx1"/>
                </a:solidFill>
              </a:rPr>
              <a:t>Webster:</a:t>
            </a:r>
            <a:endParaRPr lang="en-US" sz="5400" b="1" dirty="0" smtClean="0">
              <a:solidFill>
                <a:schemeClr val="tx1"/>
              </a:solidFill>
            </a:endParaRPr>
          </a:p>
          <a:p>
            <a:pPr algn="l">
              <a:spcBef>
                <a:spcPts val="600"/>
              </a:spcBef>
            </a:pPr>
            <a:r>
              <a:rPr lang="en-US" sz="5400" b="1" dirty="0" smtClean="0">
                <a:solidFill>
                  <a:schemeClr val="tx1"/>
                </a:solidFill>
              </a:rPr>
              <a:t>1a) a general state or ordering of things</a:t>
            </a:r>
          </a:p>
          <a:p>
            <a:pPr algn="l"/>
            <a:r>
              <a:rPr lang="en-US" sz="5400" b="1" dirty="0" smtClean="0">
                <a:solidFill>
                  <a:schemeClr val="tx1"/>
                </a:solidFill>
              </a:rPr>
              <a:t>1b) a particular arrangement or provision, esp. of providence or nature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15, ver.5.0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786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228600" y="1295400"/>
            <a:ext cx="8686800" cy="5334000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en-US" sz="7200" b="1" dirty="0" smtClean="0">
                <a:solidFill>
                  <a:schemeClr val="tx1"/>
                </a:solidFill>
              </a:rPr>
              <a:t>Webster:</a:t>
            </a:r>
            <a:endParaRPr lang="en-US" sz="5400" b="1" dirty="0" smtClean="0">
              <a:solidFill>
                <a:schemeClr val="tx1"/>
              </a:solidFill>
            </a:endParaRPr>
          </a:p>
          <a:p>
            <a:pPr algn="l">
              <a:spcBef>
                <a:spcPts val="600"/>
              </a:spcBef>
            </a:pPr>
            <a:r>
              <a:rPr lang="en-US" sz="5400" b="1" dirty="0" smtClean="0">
                <a:solidFill>
                  <a:schemeClr val="tx1"/>
                </a:solidFill>
              </a:rPr>
              <a:t>2a) an exemption from a law, impediment, vow, or oath</a:t>
            </a:r>
          </a:p>
          <a:p>
            <a:pPr algn="l"/>
            <a:r>
              <a:rPr lang="en-US" sz="5400" b="1" dirty="0" smtClean="0">
                <a:solidFill>
                  <a:schemeClr val="tx1"/>
                </a:solidFill>
              </a:rPr>
              <a:t>2b) a formal authorization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15, ver.5.0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473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228600" y="1295400"/>
            <a:ext cx="8686800" cy="5334000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en-US" sz="7200" b="1" dirty="0" smtClean="0">
                <a:solidFill>
                  <a:schemeClr val="tx1"/>
                </a:solidFill>
              </a:rPr>
              <a:t>Webster:</a:t>
            </a:r>
            <a:endParaRPr lang="en-US" sz="5400" b="1" dirty="0" smtClean="0">
              <a:solidFill>
                <a:schemeClr val="tx1"/>
              </a:solidFill>
            </a:endParaRPr>
          </a:p>
          <a:p>
            <a:pPr algn="l">
              <a:spcBef>
                <a:spcPts val="600"/>
              </a:spcBef>
            </a:pPr>
            <a:r>
              <a:rPr lang="en-US" sz="5400" b="1" dirty="0" smtClean="0">
                <a:solidFill>
                  <a:schemeClr val="tx1"/>
                </a:solidFill>
              </a:rPr>
              <a:t>3a) the act of dispensing</a:t>
            </a:r>
          </a:p>
          <a:p>
            <a:pPr algn="l"/>
            <a:r>
              <a:rPr lang="en-US" sz="5400" b="1" dirty="0" smtClean="0">
                <a:solidFill>
                  <a:schemeClr val="tx1"/>
                </a:solidFill>
              </a:rPr>
              <a:t>3b) something dispensed or distributed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15, ver.5.0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745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228600" y="1295400"/>
            <a:ext cx="8686800" cy="5334000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en-US" sz="7200" b="1" dirty="0" smtClean="0">
                <a:solidFill>
                  <a:schemeClr val="tx1"/>
                </a:solidFill>
              </a:rPr>
              <a:t>Greek:    </a:t>
            </a:r>
            <a:r>
              <a:rPr lang="en-US" sz="5400" b="1" dirty="0" smtClean="0">
                <a:solidFill>
                  <a:schemeClr val="tx1"/>
                </a:solidFill>
              </a:rPr>
              <a:t>(etymology)</a:t>
            </a:r>
          </a:p>
          <a:p>
            <a:pPr algn="l">
              <a:spcBef>
                <a:spcPts val="600"/>
              </a:spcBef>
            </a:pPr>
            <a:r>
              <a:rPr lang="en-US" sz="5400" b="1" i="1" dirty="0" smtClean="0">
                <a:solidFill>
                  <a:schemeClr val="tx1"/>
                </a:solidFill>
              </a:rPr>
              <a:t>oikonomia</a:t>
            </a:r>
            <a:r>
              <a:rPr lang="en-US" sz="5400" b="1" dirty="0" smtClean="0">
                <a:solidFill>
                  <a:schemeClr val="tx1"/>
                </a:solidFill>
              </a:rPr>
              <a:t>, from – </a:t>
            </a:r>
          </a:p>
          <a:p>
            <a:pPr algn="l">
              <a:spcBef>
                <a:spcPts val="600"/>
              </a:spcBef>
            </a:pPr>
            <a:r>
              <a:rPr lang="en-US" sz="5400" b="1" i="1" dirty="0" smtClean="0">
                <a:solidFill>
                  <a:schemeClr val="tx1"/>
                </a:solidFill>
              </a:rPr>
              <a:t>oikos</a:t>
            </a:r>
            <a:r>
              <a:rPr lang="en-US" sz="5400" b="1" dirty="0" smtClean="0">
                <a:solidFill>
                  <a:schemeClr val="tx1"/>
                </a:solidFill>
              </a:rPr>
              <a:t>, house</a:t>
            </a:r>
          </a:p>
          <a:p>
            <a:pPr algn="l">
              <a:spcBef>
                <a:spcPts val="600"/>
              </a:spcBef>
            </a:pPr>
            <a:r>
              <a:rPr lang="en-US" sz="5400" b="1" dirty="0" smtClean="0">
                <a:solidFill>
                  <a:schemeClr val="tx1"/>
                </a:solidFill>
              </a:rPr>
              <a:t>&amp; </a:t>
            </a:r>
            <a:r>
              <a:rPr lang="en-US" sz="5400" b="1" i="1" dirty="0" smtClean="0">
                <a:solidFill>
                  <a:schemeClr val="tx1"/>
                </a:solidFill>
              </a:rPr>
              <a:t>nomos</a:t>
            </a:r>
            <a:r>
              <a:rPr lang="en-US" sz="5400" b="1" dirty="0" smtClean="0">
                <a:solidFill>
                  <a:schemeClr val="tx1"/>
                </a:solidFill>
              </a:rPr>
              <a:t>, law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15, ver.5.0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507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228600" y="1295400"/>
            <a:ext cx="8686800" cy="5334000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en-US" sz="7200" b="1" dirty="0" smtClean="0">
                <a:solidFill>
                  <a:schemeClr val="tx1"/>
                </a:solidFill>
              </a:rPr>
              <a:t>Thayer:    </a:t>
            </a:r>
            <a:r>
              <a:rPr lang="en-US" sz="5400" b="1" dirty="0" smtClean="0">
                <a:solidFill>
                  <a:schemeClr val="tx1"/>
                </a:solidFill>
              </a:rPr>
              <a:t>(usage)</a:t>
            </a:r>
          </a:p>
          <a:p>
            <a:pPr marL="914400" indent="-914400" algn="l">
              <a:spcBef>
                <a:spcPts val="0"/>
              </a:spcBef>
              <a:buAutoNum type="arabicParenR"/>
            </a:pPr>
            <a:r>
              <a:rPr lang="en-US" sz="5400" b="1" dirty="0" smtClean="0">
                <a:solidFill>
                  <a:schemeClr val="tx1"/>
                </a:solidFill>
              </a:rPr>
              <a:t>management of a household or its affairs</a:t>
            </a:r>
          </a:p>
          <a:p>
            <a:pPr marL="914400" indent="-914400" algn="l">
              <a:spcBef>
                <a:spcPts val="600"/>
              </a:spcBef>
              <a:buAutoNum type="arabicParenR"/>
            </a:pPr>
            <a:r>
              <a:rPr lang="en-US" sz="5400" b="1" dirty="0" smtClean="0">
                <a:solidFill>
                  <a:schemeClr val="tx1"/>
                </a:solidFill>
              </a:rPr>
              <a:t>management of others’ property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15, ver.5.0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38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8563</TotalTime>
  <Words>3228</Words>
  <Application>Microsoft Office PowerPoint</Application>
  <PresentationFormat>On-screen Show (4:3)</PresentationFormat>
  <Paragraphs>329</Paragraphs>
  <Slides>40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3" baseType="lpstr">
      <vt:lpstr>Arial</vt:lpstr>
      <vt:lpstr>Calibri</vt:lpstr>
      <vt:lpstr>Office Theme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</vt:vector>
  </TitlesOfParts>
  <Company>NMCI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Ephesians - Colossians</dc:title>
  <dc:creator>Burch, Glen T CTR NSWCDD, Z22</dc:creator>
  <cp:lastModifiedBy>Burch, Glen T CTR NSWCDD, E13</cp:lastModifiedBy>
  <cp:revision>675</cp:revision>
  <cp:lastPrinted>2018-02-16T18:19:40Z</cp:lastPrinted>
  <dcterms:created xsi:type="dcterms:W3CDTF">2016-08-17T16:22:44Z</dcterms:created>
  <dcterms:modified xsi:type="dcterms:W3CDTF">2020-03-25T18:10:28Z</dcterms:modified>
</cp:coreProperties>
</file>