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0" r:id="rId2"/>
    <p:sldId id="296" r:id="rId3"/>
    <p:sldId id="281" r:id="rId4"/>
    <p:sldId id="283" r:id="rId5"/>
    <p:sldId id="284" r:id="rId6"/>
    <p:sldId id="285" r:id="rId7"/>
    <p:sldId id="286" r:id="rId8"/>
    <p:sldId id="287" r:id="rId9"/>
    <p:sldId id="282" r:id="rId10"/>
    <p:sldId id="297" r:id="rId11"/>
    <p:sldId id="292" r:id="rId12"/>
    <p:sldId id="288" r:id="rId13"/>
    <p:sldId id="289" r:id="rId14"/>
    <p:sldId id="290" r:id="rId15"/>
    <p:sldId id="294" r:id="rId16"/>
    <p:sldId id="298" r:id="rId17"/>
    <p:sldId id="299" r:id="rId18"/>
    <p:sldId id="301" r:id="rId19"/>
    <p:sldId id="300" r:id="rId20"/>
    <p:sldId id="291" r:id="rId21"/>
    <p:sldId id="293" r:id="rId22"/>
  </p:sldIdLst>
  <p:sldSz cx="9144000" cy="6858000" type="screen4x3"/>
  <p:notesSz cx="68580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5602" autoAdjust="0"/>
  </p:normalViewPr>
  <p:slideViewPr>
    <p:cSldViewPr>
      <p:cViewPr varScale="1">
        <p:scale>
          <a:sx n="55" d="100"/>
          <a:sy n="55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619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619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056"/>
            <a:ext cx="5486400" cy="4156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497"/>
            <a:ext cx="2971800" cy="4619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497"/>
            <a:ext cx="2971800" cy="4619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Triple ‘Blessing’ </a:t>
            </a:r>
            <a:r>
              <a:rPr lang="en-US" b="0" dirty="0" smtClean="0"/>
              <a:t>– This single sentence contains the word in adjective, verb and noun forms – unique in the Greek Bible, except the apocryphal book Tobit.   Tobit may have been known to Paul, but it was never accepted as part of the Jewish</a:t>
            </a:r>
            <a:r>
              <a:rPr lang="en-US" b="0" baseline="0" dirty="0" smtClean="0"/>
              <a:t> canon.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Note </a:t>
            </a:r>
            <a:r>
              <a:rPr lang="en-US" b="1" i="1" baseline="0" dirty="0" smtClean="0"/>
              <a:t>Polyptoton</a:t>
            </a:r>
            <a:r>
              <a:rPr lang="en-US" b="1" baseline="0" dirty="0" smtClean="0"/>
              <a:t> </a:t>
            </a:r>
            <a:r>
              <a:rPr lang="en-US" b="0" baseline="0" dirty="0" smtClean="0"/>
              <a:t> – He blessed us with blessings.   Also found 14 times in OT – notably:</a:t>
            </a:r>
          </a:p>
          <a:p>
            <a:pPr marL="685800" lvl="1" indent="-22860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b="1" baseline="0" dirty="0" smtClean="0"/>
              <a:t>Gen.22:7</a:t>
            </a:r>
            <a:r>
              <a:rPr lang="en-US" b="0" baseline="0" dirty="0" smtClean="0"/>
              <a:t> – the blessing of Abraham</a:t>
            </a:r>
          </a:p>
          <a:p>
            <a:pPr marL="685800" lvl="1" indent="-22860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b="1" baseline="0" dirty="0" smtClean="0"/>
              <a:t>Gen.49:25</a:t>
            </a:r>
            <a:r>
              <a:rPr lang="en-US" b="0" baseline="0" dirty="0" smtClean="0"/>
              <a:t> – a triple polyptoton in the lavish blessing of Jacob upon Joseph</a:t>
            </a:r>
          </a:p>
          <a:p>
            <a:pPr marL="228600" lvl="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baseline="0" dirty="0" smtClean="0"/>
              <a:t>Errata –</a:t>
            </a:r>
            <a:r>
              <a:rPr lang="en-US" b="0" baseline="0" dirty="0" smtClean="0"/>
              <a:t> my prior renderings of Above-Heavenlies, Super-Heavenlies and Upon-Heavenlies were ill considered. Plato used both </a:t>
            </a:r>
            <a:r>
              <a:rPr lang="en-US" b="0" i="1" baseline="0" dirty="0" smtClean="0"/>
              <a:t>epouranios</a:t>
            </a:r>
            <a:r>
              <a:rPr lang="en-US" b="0" baseline="0" dirty="0" smtClean="0"/>
              <a:t> and </a:t>
            </a:r>
            <a:r>
              <a:rPr lang="en-US" b="0" i="1" baseline="0" dirty="0" smtClean="0"/>
              <a:t>huperouranios</a:t>
            </a:r>
            <a:r>
              <a:rPr lang="en-US" b="0" baseline="0" dirty="0" smtClean="0"/>
              <a:t> to describe “heavenly” things.</a:t>
            </a:r>
          </a:p>
          <a:p>
            <a:pPr marL="685800" lvl="1" indent="-228600" eaLnBrk="1" hangingPunct="1">
              <a:spcBef>
                <a:spcPct val="0"/>
              </a:spcBef>
              <a:buFont typeface="Arial" pitchFamily="34" charset="0"/>
              <a:buChar char="•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D142B-9805-42BB-92EB-22C01837B8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5030EB-EC9E-4871-A833-679A9A535E7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“Blessed Us” </a:t>
            </a:r>
            <a:r>
              <a:rPr lang="en-US" b="0" dirty="0" smtClean="0"/>
              <a:t>– past tense – is this mere anticipation of what’s to come?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Parallel Text </a:t>
            </a:r>
            <a:r>
              <a:rPr lang="en-US" dirty="0" smtClean="0"/>
              <a:t>– only 2 places in Greek Bible where “every” and “spiritual” modify the same noun – i.e., “every spiritual something” (any word order).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Emphasis</a:t>
            </a:r>
            <a:r>
              <a:rPr lang="en-US" dirty="0" smtClean="0"/>
              <a:t> – for the present our blessing is a house of learning – a spiritual university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Col.1:9 Fuller Text - </a:t>
            </a:r>
            <a:r>
              <a:rPr lang="en-US" dirty="0" smtClean="0"/>
              <a:t>“we do not cease praying for you, and asking that you may be filled </a:t>
            </a:r>
            <a:r>
              <a:rPr lang="en-US" i="1" dirty="0" smtClean="0"/>
              <a:t>with</a:t>
            </a:r>
            <a:r>
              <a:rPr lang="en-US" dirty="0" smtClean="0"/>
              <a:t> the recognition of His will with every wisdom and insight spiritual.”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Difference</a:t>
            </a:r>
            <a:r>
              <a:rPr lang="en-US" dirty="0" smtClean="0"/>
              <a:t> – Eph. states the </a:t>
            </a:r>
            <a:r>
              <a:rPr lang="en-US" u="sng" dirty="0" smtClean="0"/>
              <a:t>potentiality</a:t>
            </a:r>
            <a:r>
              <a:rPr lang="en-US" dirty="0" smtClean="0"/>
              <a:t> – </a:t>
            </a:r>
            <a:r>
              <a:rPr lang="en-US" u="sng" dirty="0" smtClean="0"/>
              <a:t>worked in</a:t>
            </a:r>
            <a:r>
              <a:rPr lang="en-US" u="none" dirty="0" smtClean="0"/>
              <a:t> (‘blessed’ is Active Voice); </a:t>
            </a:r>
            <a:r>
              <a:rPr lang="en-US" dirty="0" smtClean="0"/>
              <a:t>Col. the </a:t>
            </a:r>
            <a:r>
              <a:rPr lang="en-US" u="sng" dirty="0" smtClean="0"/>
              <a:t>actuality</a:t>
            </a:r>
            <a:r>
              <a:rPr lang="en-US" dirty="0" smtClean="0"/>
              <a:t> – </a:t>
            </a:r>
            <a:r>
              <a:rPr lang="en-US" u="sng" dirty="0" smtClean="0"/>
              <a:t>worked out</a:t>
            </a:r>
            <a:r>
              <a:rPr lang="en-US" u="none" dirty="0" smtClean="0"/>
              <a:t> (‘filled’ is Subj. Voice)</a:t>
            </a:r>
            <a:r>
              <a:rPr lang="en-US" dirty="0" smtClean="0"/>
              <a:t>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Eph.1:3 –</a:t>
            </a:r>
            <a:r>
              <a:rPr lang="en-US" dirty="0" smtClean="0"/>
              <a:t> </a:t>
            </a:r>
            <a:r>
              <a:rPr lang="en-US" i="1" dirty="0" smtClean="0"/>
              <a:t>en pase eulogia pneumatike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Col.1:9 –</a:t>
            </a:r>
            <a:r>
              <a:rPr lang="en-US" dirty="0" smtClean="0"/>
              <a:t> </a:t>
            </a:r>
            <a:r>
              <a:rPr lang="en-US" i="1" dirty="0" smtClean="0"/>
              <a:t>en pase sophia kai sunesei pneumatike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5030EB-EC9E-4871-A833-679A9A535E7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Things That Differ –</a:t>
            </a:r>
            <a:r>
              <a:rPr lang="en-US" dirty="0" smtClean="0"/>
              <a:t> seems to be the entire emphasis of some who rightly divide – but that is only part of the picture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5E2FAC-3EBF-4755-AD7C-F9C06C9268E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Gen.39:5 </a:t>
            </a:r>
            <a:r>
              <a:rPr lang="en-US" b="0" dirty="0" smtClean="0"/>
              <a:t>– blessing on </a:t>
            </a:r>
            <a:r>
              <a:rPr lang="en-US" b="0" u="sng" dirty="0" smtClean="0"/>
              <a:t>all</a:t>
            </a:r>
            <a:r>
              <a:rPr lang="en-US" b="0" dirty="0" smtClean="0"/>
              <a:t> that Potiphar had </a:t>
            </a:r>
            <a:r>
              <a:rPr lang="en-US" b="0" i="1" dirty="0" smtClean="0"/>
              <a:t>in the house </a:t>
            </a:r>
            <a:r>
              <a:rPr lang="en-US" b="0" dirty="0" smtClean="0"/>
              <a:t>and </a:t>
            </a:r>
            <a:r>
              <a:rPr lang="en-US" b="0" i="1" dirty="0" smtClean="0"/>
              <a:t>in the field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Deu.28:8</a:t>
            </a:r>
            <a:r>
              <a:rPr lang="en-US" b="0" i="0" dirty="0" smtClean="0"/>
              <a:t> – Yahweh will command with you the blessing </a:t>
            </a:r>
            <a:r>
              <a:rPr lang="en-US" b="0" i="1" dirty="0" smtClean="0"/>
              <a:t>in your storehouses</a:t>
            </a:r>
            <a:r>
              <a:rPr lang="en-US" b="0" i="0" dirty="0" smtClean="0"/>
              <a:t> and </a:t>
            </a:r>
            <a:r>
              <a:rPr lang="en-US" b="0" i="1" u="none" dirty="0" smtClean="0"/>
              <a:t>in </a:t>
            </a:r>
            <a:r>
              <a:rPr lang="en-US" b="0" i="1" u="sng" dirty="0" smtClean="0"/>
              <a:t>all</a:t>
            </a:r>
            <a:r>
              <a:rPr lang="en-US" b="0" i="1" u="none" dirty="0" smtClean="0"/>
              <a:t> the stretching of your hand</a:t>
            </a:r>
            <a:r>
              <a:rPr lang="en-US" b="0" i="0" u="none" dirty="0" smtClean="0"/>
              <a:t>, and He will bless</a:t>
            </a:r>
            <a:r>
              <a:rPr lang="en-US" b="0" i="0" u="none" baseline="0" dirty="0" smtClean="0"/>
              <a:t> you </a:t>
            </a:r>
            <a:r>
              <a:rPr lang="en-US" b="0" i="1" u="none" baseline="0" dirty="0" smtClean="0"/>
              <a:t>in the land</a:t>
            </a:r>
            <a:r>
              <a:rPr lang="en-US" b="0" i="0" u="none" baseline="0" dirty="0" smtClean="0"/>
              <a:t>…</a:t>
            </a:r>
            <a:endParaRPr lang="en-US" b="0" i="0" u="none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Neh.9:5 </a:t>
            </a:r>
            <a:r>
              <a:rPr lang="en-US" dirty="0" smtClean="0"/>
              <a:t>– the gist seems to be that no matter how high a pedestal man may put God on, He is even higher than that!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But also</a:t>
            </a:r>
            <a:r>
              <a:rPr lang="en-US" dirty="0" smtClean="0"/>
              <a:t> – </a:t>
            </a:r>
            <a:r>
              <a:rPr lang="en-US" b="1" dirty="0" smtClean="0"/>
              <a:t>Gen.12:3</a:t>
            </a:r>
            <a:r>
              <a:rPr lang="en-US" dirty="0" smtClean="0"/>
              <a:t> - “in you will </a:t>
            </a:r>
            <a:r>
              <a:rPr lang="en-US" u="sng" dirty="0" smtClean="0"/>
              <a:t>all</a:t>
            </a:r>
            <a:r>
              <a:rPr lang="en-US" dirty="0" smtClean="0"/>
              <a:t> the tribes of the earth be blessed” (Gen.18:18 subst. ‘nations’ for ‘tribes’; Gen.22:18, 26:4 &amp; 28:14 subst. ‘in your seed’ for ‘in you’); </a:t>
            </a:r>
            <a:r>
              <a:rPr lang="en-US" b="1" dirty="0" smtClean="0"/>
              <a:t>Gen.24:1</a:t>
            </a:r>
            <a:r>
              <a:rPr lang="en-US" dirty="0" smtClean="0"/>
              <a:t> – “Yahweh had blessed Abraham in </a:t>
            </a:r>
            <a:r>
              <a:rPr lang="en-US" u="sng" dirty="0" smtClean="0"/>
              <a:t>all</a:t>
            </a:r>
            <a:r>
              <a:rPr lang="en-US" dirty="0" smtClean="0"/>
              <a:t>”; </a:t>
            </a:r>
            <a:r>
              <a:rPr lang="en-US" b="1" dirty="0" smtClean="0"/>
              <a:t>Deu.2:7</a:t>
            </a:r>
            <a:r>
              <a:rPr lang="en-US" dirty="0" smtClean="0"/>
              <a:t> – Yahweh your Elohim has blessed you in </a:t>
            </a:r>
            <a:r>
              <a:rPr lang="en-US" u="sng" dirty="0" smtClean="0"/>
              <a:t>all</a:t>
            </a:r>
            <a:r>
              <a:rPr lang="en-US" dirty="0" smtClean="0"/>
              <a:t> the work of your hand” (sim. 14:29; 15:10,18;</a:t>
            </a:r>
            <a:r>
              <a:rPr lang="en-US" baseline="0" dirty="0" smtClean="0"/>
              <a:t> 16:15; 23:20; 24:19</a:t>
            </a:r>
            <a:r>
              <a:rPr lang="en-US" dirty="0" smtClean="0"/>
              <a:t>); </a:t>
            </a:r>
            <a:r>
              <a:rPr lang="en-US" b="1" dirty="0" smtClean="0"/>
              <a:t>Deu.7:14</a:t>
            </a:r>
            <a:r>
              <a:rPr lang="en-US" dirty="0" smtClean="0"/>
              <a:t> – “blessed above </a:t>
            </a:r>
            <a:r>
              <a:rPr lang="en-US" u="sng" dirty="0" smtClean="0"/>
              <a:t>all</a:t>
            </a:r>
            <a:r>
              <a:rPr lang="en-US" dirty="0" smtClean="0"/>
              <a:t> the peoples”; </a:t>
            </a:r>
            <a:r>
              <a:rPr lang="en-US" b="1" dirty="0" smtClean="0"/>
              <a:t>1 Ki.8:55 </a:t>
            </a:r>
            <a:r>
              <a:rPr lang="en-US" dirty="0" smtClean="0"/>
              <a:t>– Solomon “blessed </a:t>
            </a:r>
            <a:r>
              <a:rPr lang="en-US" u="sng" dirty="0" smtClean="0"/>
              <a:t>all</a:t>
            </a:r>
            <a:r>
              <a:rPr lang="en-US" dirty="0" smtClean="0"/>
              <a:t> the assembly”; </a:t>
            </a:r>
            <a:r>
              <a:rPr lang="en-US" b="1" dirty="0" smtClean="0"/>
              <a:t>1 Ch.13:14 </a:t>
            </a:r>
            <a:r>
              <a:rPr lang="en-US" dirty="0" smtClean="0"/>
              <a:t>– “Yahweh blessed the house of Obed-Edom and </a:t>
            </a:r>
            <a:r>
              <a:rPr lang="en-US" u="sng" dirty="0" smtClean="0"/>
              <a:t>all</a:t>
            </a:r>
            <a:r>
              <a:rPr lang="en-US" dirty="0" smtClean="0"/>
              <a:t> that was for him”; </a:t>
            </a:r>
            <a:r>
              <a:rPr lang="en-US" b="1" dirty="0" smtClean="0"/>
              <a:t>Psa.72:19</a:t>
            </a:r>
            <a:r>
              <a:rPr lang="en-US" dirty="0" smtClean="0"/>
              <a:t> – “blessed the name of His glory for an age; and the </a:t>
            </a:r>
            <a:r>
              <a:rPr lang="en-US" u="sng" dirty="0" smtClean="0"/>
              <a:t>whole</a:t>
            </a:r>
            <a:r>
              <a:rPr lang="en-US" dirty="0" smtClean="0"/>
              <a:t> earth be filled with His glory”; </a:t>
            </a:r>
            <a:r>
              <a:rPr lang="en-US" b="1" dirty="0" smtClean="0"/>
              <a:t>Psa.103:1</a:t>
            </a:r>
            <a:r>
              <a:rPr lang="en-US" dirty="0" smtClean="0"/>
              <a:t> – “Yahweh bless my soul and </a:t>
            </a:r>
            <a:r>
              <a:rPr lang="en-US" u="sng" dirty="0" smtClean="0"/>
              <a:t>all</a:t>
            </a:r>
            <a:r>
              <a:rPr lang="en-US" dirty="0" smtClean="0"/>
              <a:t> my inward parts”; </a:t>
            </a:r>
            <a:r>
              <a:rPr lang="en-US" b="1" dirty="0" smtClean="0"/>
              <a:t>Psa.103:2</a:t>
            </a:r>
            <a:r>
              <a:rPr lang="en-US" dirty="0" smtClean="0"/>
              <a:t> – “bless Yahweh, my soul, and forget not </a:t>
            </a:r>
            <a:r>
              <a:rPr lang="en-US" u="sng" dirty="0" smtClean="0"/>
              <a:t>all</a:t>
            </a:r>
            <a:r>
              <a:rPr lang="en-US" dirty="0" smtClean="0"/>
              <a:t> His benefits”; </a:t>
            </a:r>
            <a:r>
              <a:rPr lang="en-US" b="1" dirty="0" smtClean="0"/>
              <a:t>Psa.103:22</a:t>
            </a:r>
            <a:r>
              <a:rPr lang="en-US" dirty="0" smtClean="0"/>
              <a:t> – “bless Yahweh, </a:t>
            </a:r>
            <a:r>
              <a:rPr lang="en-US" u="sng" dirty="0" smtClean="0"/>
              <a:t>all</a:t>
            </a:r>
            <a:r>
              <a:rPr lang="en-US" dirty="0" smtClean="0"/>
              <a:t> His works, in </a:t>
            </a:r>
            <a:r>
              <a:rPr lang="en-US" u="sng" dirty="0" smtClean="0"/>
              <a:t>all</a:t>
            </a:r>
            <a:r>
              <a:rPr lang="en-US" dirty="0" smtClean="0"/>
              <a:t> places of His dominion – bless Yahweh, my soul”; </a:t>
            </a:r>
            <a:r>
              <a:rPr lang="en-US" b="1" dirty="0" smtClean="0"/>
              <a:t>Psa.128:5</a:t>
            </a:r>
            <a:r>
              <a:rPr lang="en-US" dirty="0" smtClean="0"/>
              <a:t> – “Yahweh bless you from Zion, and see in the prosperity of Jerusalem </a:t>
            </a:r>
            <a:r>
              <a:rPr lang="en-US" u="sng" dirty="0" smtClean="0"/>
              <a:t>all</a:t>
            </a:r>
            <a:r>
              <a:rPr lang="en-US" dirty="0" smtClean="0"/>
              <a:t> the days of your life”; Psa.134:1 – “bless</a:t>
            </a:r>
            <a:r>
              <a:rPr lang="en-US" baseline="0" dirty="0" smtClean="0"/>
              <a:t> Yahweh, </a:t>
            </a:r>
            <a:r>
              <a:rPr lang="en-US" u="sng" baseline="0" dirty="0" smtClean="0"/>
              <a:t>all</a:t>
            </a:r>
            <a:r>
              <a:rPr lang="en-US" baseline="0" dirty="0" smtClean="0"/>
              <a:t> </a:t>
            </a:r>
            <a:r>
              <a:rPr lang="en-US" i="1" baseline="0" dirty="0" smtClean="0"/>
              <a:t>you</a:t>
            </a:r>
            <a:r>
              <a:rPr lang="en-US" baseline="0" dirty="0" smtClean="0"/>
              <a:t> servants of Yahweh”; </a:t>
            </a:r>
            <a:r>
              <a:rPr lang="en-US" b="1" baseline="0" dirty="0" smtClean="0"/>
              <a:t>Psa.145:2</a:t>
            </a:r>
            <a:r>
              <a:rPr lang="en-US" baseline="0" dirty="0" smtClean="0"/>
              <a:t> – “in </a:t>
            </a:r>
            <a:r>
              <a:rPr lang="en-US" u="sng" baseline="0" dirty="0" smtClean="0"/>
              <a:t>every</a:t>
            </a:r>
            <a:r>
              <a:rPr lang="en-US" baseline="0" dirty="0" smtClean="0"/>
              <a:t> day I will bless You, and I will praise Your name for an age and perpetuity”; </a:t>
            </a:r>
            <a:r>
              <a:rPr lang="en-US" b="1" baseline="0" dirty="0" smtClean="0"/>
              <a:t>Psa.145:10</a:t>
            </a:r>
            <a:r>
              <a:rPr lang="en-US" baseline="0" dirty="0" smtClean="0"/>
              <a:t> - “</a:t>
            </a:r>
            <a:r>
              <a:rPr lang="en-US" u="sng" baseline="0" dirty="0" smtClean="0"/>
              <a:t>all</a:t>
            </a:r>
            <a:r>
              <a:rPr lang="en-US" baseline="0" dirty="0" smtClean="0"/>
              <a:t> Your works will thank You, Yahweh, and Your pious ones will bless You”;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Psa.145:21</a:t>
            </a:r>
            <a:r>
              <a:rPr lang="en-US" baseline="0" dirty="0" smtClean="0"/>
              <a:t> – “my mouth will speak the praise of Yahweh, and all flesh will bless the name of His holiness for an age and perpetuity”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OT Spiritual Blessing – </a:t>
            </a:r>
            <a:r>
              <a:rPr lang="en-US" dirty="0" smtClean="0"/>
              <a:t>Rom.7:14 “…for we have known that the Law is spiritual…” – possibly the most conspicuous example. Psa.119:12 pronounces blessing upon God for His giving the Law – all 176 vv. expand that praise!.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Israel’s Spiritual Things –</a:t>
            </a:r>
            <a:r>
              <a:rPr lang="en-US" b="1" baseline="0" dirty="0" smtClean="0"/>
              <a:t> </a:t>
            </a:r>
            <a:r>
              <a:rPr lang="en-US" baseline="0" dirty="0" smtClean="0"/>
              <a:t>Rom.15:27</a:t>
            </a: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F0E557-96C5-4E45-AAE7-3FFCE97B17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This spiritual blessing </a:t>
            </a:r>
            <a:r>
              <a:rPr lang="en-US" dirty="0" smtClean="0"/>
              <a:t>concerns Jeshurun, My chosen (</a:t>
            </a:r>
            <a:r>
              <a:rPr lang="en-US" i="1" dirty="0" smtClean="0"/>
              <a:t>eklegō</a:t>
            </a:r>
            <a:r>
              <a:rPr lang="en-US" dirty="0" smtClean="0"/>
              <a:t>) – v.2.   </a:t>
            </a:r>
            <a:r>
              <a:rPr lang="en-US" b="1" dirty="0" smtClean="0"/>
              <a:t>NB:</a:t>
            </a:r>
            <a:r>
              <a:rPr lang="en-US" dirty="0" smtClean="0"/>
              <a:t> Jeshurun = ideal Israel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Cp. Joh.7:37-39 </a:t>
            </a:r>
            <a:r>
              <a:rPr lang="en-US" b="0" dirty="0" smtClean="0"/>
              <a:t>– Jesus applies the “living waters” of Zec.14:8 to Himself giving holy spirit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Israel has their spiritual blessings too! – </a:t>
            </a:r>
            <a:r>
              <a:rPr lang="en-US" u="sng" dirty="0" smtClean="0"/>
              <a:t>holy spirit</a:t>
            </a:r>
            <a:r>
              <a:rPr lang="en-US" dirty="0" smtClean="0"/>
              <a:t>  (esp. </a:t>
            </a:r>
            <a:r>
              <a:rPr lang="en-US" b="1" dirty="0" smtClean="0"/>
              <a:t>filled of</a:t>
            </a:r>
            <a:r>
              <a:rPr lang="en-US" dirty="0" smtClean="0"/>
              <a:t>…, </a:t>
            </a:r>
            <a:r>
              <a:rPr lang="en-US" b="1" dirty="0" smtClean="0"/>
              <a:t>baptized by</a:t>
            </a:r>
            <a:r>
              <a:rPr lang="en-US" dirty="0" smtClean="0"/>
              <a:t>…) ~46 occs.; </a:t>
            </a:r>
            <a:r>
              <a:rPr lang="en-US" u="sng" dirty="0" smtClean="0"/>
              <a:t>spiritual</a:t>
            </a:r>
            <a:r>
              <a:rPr lang="en-US" dirty="0" smtClean="0"/>
              <a:t> ~21 occs. {in covenant books of NT}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Rom.14:17</a:t>
            </a:r>
            <a:r>
              <a:rPr lang="en-US" dirty="0" smtClean="0"/>
              <a:t> – note Paul’s emphasis here – “the kingdom of God is not eating and drinking”, despite Jesus’ words in Mat.8:11 (Abraham’s table in the kingdom)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43060C-762D-4277-BBB7-CF6DFB65702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1. Break in here for other data on “Blessing” in Scripture </a:t>
            </a:r>
            <a:r>
              <a:rPr lang="en-US" dirty="0" smtClean="0"/>
              <a:t>– </a:t>
            </a:r>
            <a:r>
              <a:rPr lang="en-US" b="1" dirty="0" smtClean="0"/>
              <a:t>Blessings Associations-Comparisons</a:t>
            </a:r>
            <a:r>
              <a:rPr lang="en-US" dirty="0" smtClean="0"/>
              <a:t>.docx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="1" dirty="0" smtClean="0"/>
              <a:t>. “holy and without blemish” – </a:t>
            </a:r>
            <a:r>
              <a:rPr lang="en-US" dirty="0" smtClean="0"/>
              <a:t>may also qualify under Attributes of Godliness (C.8)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In the above-heavenlies </a:t>
            </a:r>
            <a:r>
              <a:rPr lang="en-US" dirty="0" smtClean="0"/>
              <a:t>– Do we try to put streams, mountains, forests, grass, flocks, fields, olive- and wine-presses, silver and gold in the heavenlies?  On what basis?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How about Earthly Blessings?– </a:t>
            </a:r>
            <a:r>
              <a:rPr lang="en-US" dirty="0" smtClean="0"/>
              <a:t>Although our charter specifies “every spiritual blessing”, that does not exclude some earthly blessings!  Part of Paul’s command to </a:t>
            </a:r>
            <a:r>
              <a:rPr lang="en-US" b="1" dirty="0" smtClean="0"/>
              <a:t>“be filled by the Spirit” </a:t>
            </a:r>
            <a:r>
              <a:rPr lang="en-US" dirty="0" smtClean="0"/>
              <a:t>(Eph.5:18) includes </a:t>
            </a:r>
            <a:r>
              <a:rPr lang="en-US" b="1" dirty="0" smtClean="0"/>
              <a:t>“giving thanks always for all things” </a:t>
            </a:r>
            <a:r>
              <a:rPr lang="en-US" dirty="0" smtClean="0"/>
              <a:t>(v.20).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Earthly subjection </a:t>
            </a:r>
            <a:r>
              <a:rPr lang="en-US" dirty="0" smtClean="0"/>
              <a:t>– the Curse of the Adamic covenant still abides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Earthly blessing </a:t>
            </a:r>
            <a:r>
              <a:rPr lang="en-US" dirty="0" smtClean="0"/>
              <a:t>– Noahic covenant of the agricultural cycle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Earthly constancy </a:t>
            </a:r>
            <a:r>
              <a:rPr lang="en-US" dirty="0" smtClean="0"/>
              <a:t>– covenant of day and night as unbreakable as Davidic and Levitical Covenants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Break in here for other data on “Blessing” in Scripture </a:t>
            </a:r>
            <a:r>
              <a:rPr lang="en-US" dirty="0" smtClean="0"/>
              <a:t>–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b="1" dirty="0" smtClean="0"/>
              <a:t>Blessings Associations</a:t>
            </a:r>
            <a:r>
              <a:rPr lang="en-US" dirty="0" smtClean="0"/>
              <a:t>;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b="1" dirty="0" smtClean="0"/>
              <a:t>Catalog of Blessings in Eph.-Col. – synopsis &amp; detail 2.0 – NB: </a:t>
            </a:r>
            <a:r>
              <a:rPr lang="en-US" dirty="0" smtClean="0"/>
              <a:t>both books in toto taken for context.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1B23D7-8051-4BCC-9E94-D988C5E9CAB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Epouranios</a:t>
            </a:r>
            <a:r>
              <a:rPr lang="en-US" dirty="0" smtClean="0"/>
              <a:t> – lit.  </a:t>
            </a:r>
            <a:r>
              <a:rPr lang="en-US" b="1" dirty="0" smtClean="0"/>
              <a:t>“upon-heavenly”</a:t>
            </a:r>
            <a:r>
              <a:rPr lang="en-US" dirty="0" smtClean="0"/>
              <a:t>, possibly in the metaphorical sense of </a:t>
            </a:r>
            <a:r>
              <a:rPr lang="en-US" i="1" dirty="0" smtClean="0"/>
              <a:t>epi</a:t>
            </a:r>
            <a:r>
              <a:rPr lang="en-US" dirty="0" smtClean="0"/>
              <a:t> – </a:t>
            </a:r>
            <a:r>
              <a:rPr lang="en-US" b="1" dirty="0" smtClean="0"/>
              <a:t>“upon the basis of-heavenly”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r>
              <a:rPr lang="en-US" dirty="0" smtClean="0"/>
              <a:t>Thayer equates </a:t>
            </a:r>
            <a:r>
              <a:rPr lang="en-US" i="1" dirty="0" smtClean="0"/>
              <a:t>epi </a:t>
            </a:r>
            <a:r>
              <a:rPr lang="en-US" dirty="0" smtClean="0"/>
              <a:t>with the Latin </a:t>
            </a:r>
            <a:r>
              <a:rPr lang="en-US" i="1" dirty="0" smtClean="0"/>
              <a:t>super</a:t>
            </a:r>
            <a:r>
              <a:rPr lang="en-US" dirty="0" smtClean="0"/>
              <a:t>, so </a:t>
            </a:r>
            <a:r>
              <a:rPr lang="en-US" b="1" dirty="0" smtClean="0"/>
              <a:t>“super-heavenlies” </a:t>
            </a:r>
            <a:r>
              <a:rPr lang="en-US" dirty="0" smtClean="0"/>
              <a:t>might not be off the mark.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In the heavenlies </a:t>
            </a:r>
            <a:r>
              <a:rPr lang="en-US" dirty="0" smtClean="0"/>
              <a:t>– Do we try to put streams, mountains, forests, grass, flocks, fields, olive- and wine-presses, silver and gold in the heavenlies?  On what basis?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How about Earthly Blessings?– </a:t>
            </a:r>
            <a:r>
              <a:rPr lang="en-US" dirty="0" smtClean="0"/>
              <a:t>Although our charter specifies “every spiritual blessing”, that does not exclude some earthly blessings!  Part of Paul’s command to </a:t>
            </a:r>
            <a:r>
              <a:rPr lang="en-US" b="1" dirty="0" smtClean="0"/>
              <a:t>“be filled by the Spirit” </a:t>
            </a:r>
            <a:r>
              <a:rPr lang="en-US" dirty="0" smtClean="0"/>
              <a:t>(Eph.5:18) includes </a:t>
            </a:r>
            <a:r>
              <a:rPr lang="en-US" b="1" dirty="0" smtClean="0"/>
              <a:t>“giving thanks always for all things” </a:t>
            </a:r>
            <a:r>
              <a:rPr lang="en-US" dirty="0" smtClean="0"/>
              <a:t>(v.20).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8B3F4D-EDA0-4E97-8094-A4F7D3FC027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NB: </a:t>
            </a:r>
            <a:r>
              <a:rPr lang="en-US" i="1" dirty="0" smtClean="0"/>
              <a:t>en tois epouraniois  </a:t>
            </a:r>
            <a:r>
              <a:rPr lang="en-US" dirty="0" smtClean="0"/>
              <a:t>(“in the heavenlies”) is ONLY in Ephesians – 5 occs.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lvl="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dirty="0" smtClean="0"/>
              <a:t>Infrequency?</a:t>
            </a:r>
            <a:r>
              <a:rPr lang="en-US" b="0" dirty="0" smtClean="0"/>
              <a:t> – “bless”, “blessing” and “blessed” occur 30 times in the Paulines – but only in this verse in the 7 Mystery Epistles!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D142B-9805-42BB-92EB-22C01837B8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lvl="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dirty="0" smtClean="0"/>
              <a:t>This specific blessing of God </a:t>
            </a:r>
            <a:r>
              <a:rPr lang="en-US" b="0" dirty="0" smtClean="0"/>
              <a:t>– 3 times in NT</a:t>
            </a:r>
          </a:p>
          <a:p>
            <a:pPr marL="685800" lvl="1" indent="-22860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b="1" dirty="0" smtClean="0"/>
              <a:t>Here </a:t>
            </a:r>
            <a:r>
              <a:rPr lang="en-US" b="0" dirty="0" smtClean="0"/>
              <a:t>– note context – “every spiritual blessing </a:t>
            </a:r>
            <a:r>
              <a:rPr lang="en-US" b="1" i="1" dirty="0" smtClean="0"/>
              <a:t>in the heavenlies</a:t>
            </a:r>
            <a:r>
              <a:rPr lang="en-US" b="0" dirty="0" smtClean="0"/>
              <a:t>” – Eph.1:11 we were</a:t>
            </a:r>
            <a:r>
              <a:rPr lang="en-US" b="0" baseline="0" dirty="0" smtClean="0"/>
              <a:t> inherited in (or </a:t>
            </a:r>
            <a:r>
              <a:rPr lang="en-US" b="0" i="1" baseline="0" dirty="0" smtClean="0"/>
              <a:t>by</a:t>
            </a:r>
            <a:r>
              <a:rPr lang="en-US" b="0" baseline="0" dirty="0" smtClean="0"/>
              <a:t>) Him</a:t>
            </a:r>
            <a:endParaRPr lang="en-US" b="0" dirty="0" smtClean="0"/>
          </a:p>
          <a:p>
            <a:pPr marL="685800" lvl="1" indent="-22860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b="1" dirty="0" smtClean="0"/>
              <a:t>1 Pet.1:3</a:t>
            </a:r>
            <a:r>
              <a:rPr lang="en-US" b="0" dirty="0" smtClean="0"/>
              <a:t> – but cp. contexts – 1:4-5 “an inheritance … kept </a:t>
            </a:r>
            <a:r>
              <a:rPr lang="en-US" b="1" i="1" dirty="0" smtClean="0"/>
              <a:t>in heavens </a:t>
            </a:r>
            <a:r>
              <a:rPr lang="en-US" b="0" dirty="0" smtClean="0"/>
              <a:t>for you … for salvation ready to be revealed at the last season” – Peter’s salvation still future!</a:t>
            </a:r>
          </a:p>
          <a:p>
            <a:pPr marL="685800" lvl="1" indent="-22860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b="1" dirty="0" smtClean="0"/>
              <a:t>2 Cor.1:3 </a:t>
            </a:r>
            <a:r>
              <a:rPr lang="en-US" b="0" dirty="0" smtClean="0"/>
              <a:t>– note distribution: 1) Paul the apostle of the uncircumcision, 2) Peter the apostle of the circumcision, 3) Paul the apostle of the Great Mystery</a:t>
            </a:r>
          </a:p>
          <a:p>
            <a:pPr marL="228600" lvl="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dirty="0" smtClean="0"/>
              <a:t>Similar Blessing </a:t>
            </a:r>
            <a:r>
              <a:rPr lang="en-US" b="0" dirty="0" smtClean="0"/>
              <a:t>– change “the God and Father, etc.” to “the Most High God” (LXX) – this was Melchisedek’s blessing upon meeting Abram, returned</a:t>
            </a:r>
            <a:r>
              <a:rPr lang="en-US" b="0" baseline="0" dirty="0" smtClean="0"/>
              <a:t> from war.</a:t>
            </a:r>
          </a:p>
          <a:p>
            <a:pPr marL="228600" lvl="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baseline="0" dirty="0" smtClean="0"/>
              <a:t>Or Simply </a:t>
            </a:r>
            <a:r>
              <a:rPr lang="en-US" b="0" baseline="0" dirty="0" smtClean="0"/>
              <a:t>– “Blessed be God” – Hiram upon hearing Solomon’s lumber request for the Temple (1 Ki.5:21) and 3 times in Psalms (18:46; 66:20; 68:35).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D142B-9805-42BB-92EB-22C01837B8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Moulton and Milligan </a:t>
            </a:r>
            <a:r>
              <a:rPr lang="en-US" dirty="0" smtClean="0"/>
              <a:t>cite an example of </a:t>
            </a:r>
            <a:r>
              <a:rPr lang="en-US" i="1" dirty="0" smtClean="0"/>
              <a:t>eulogia</a:t>
            </a:r>
            <a:r>
              <a:rPr lang="en-US" dirty="0" smtClean="0"/>
              <a:t> = “good report”.   </a:t>
            </a:r>
            <a:r>
              <a:rPr lang="en-US" b="1" dirty="0" smtClean="0"/>
              <a:t>NB:</a:t>
            </a:r>
            <a:r>
              <a:rPr lang="en-US" dirty="0" smtClean="0"/>
              <a:t> synonyms </a:t>
            </a:r>
            <a:r>
              <a:rPr lang="en-US" i="1" dirty="0" smtClean="0"/>
              <a:t>euphemia,-os</a:t>
            </a:r>
            <a:r>
              <a:rPr lang="en-US" dirty="0" smtClean="0"/>
              <a:t> have exactly this meaning in 2 Cor.6:8; Phi.4:8.    M&amp;M further state that </a:t>
            </a:r>
            <a:r>
              <a:rPr lang="en-US" i="1" dirty="0" smtClean="0"/>
              <a:t>eulogētos</a:t>
            </a:r>
            <a:r>
              <a:rPr lang="en-US" dirty="0" smtClean="0"/>
              <a:t> can mean “reasonable”, “probable”.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Thayer </a:t>
            </a:r>
            <a:r>
              <a:rPr lang="en-US" dirty="0" smtClean="0"/>
              <a:t>– includes these etymological definitions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Knee</a:t>
            </a:r>
            <a:r>
              <a:rPr lang="en-US" dirty="0" smtClean="0"/>
              <a:t> = </a:t>
            </a:r>
            <a:r>
              <a:rPr lang="en-US" i="1" dirty="0" smtClean="0"/>
              <a:t>berek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Bent Knee Blessing God </a:t>
            </a:r>
            <a:r>
              <a:rPr lang="en-US" dirty="0" smtClean="0"/>
              <a:t>– although this seems to be the Heb. derivation of the word “to Bless”, the </a:t>
            </a:r>
            <a:r>
              <a:rPr lang="en-US" u="sng" dirty="0" smtClean="0"/>
              <a:t>first 6 instances</a:t>
            </a:r>
            <a:r>
              <a:rPr lang="en-US" u="none" dirty="0" smtClean="0"/>
              <a:t> </a:t>
            </a:r>
            <a:r>
              <a:rPr lang="en-US" dirty="0" smtClean="0"/>
              <a:t>of blessing in the Bible have </a:t>
            </a:r>
            <a:r>
              <a:rPr lang="en-US" u="sng" dirty="0" smtClean="0"/>
              <a:t>God as the agent</a:t>
            </a:r>
            <a:r>
              <a:rPr lang="en-US" u="none" dirty="0" smtClean="0"/>
              <a:t> </a:t>
            </a:r>
            <a:r>
              <a:rPr lang="en-US" dirty="0" smtClean="0"/>
              <a:t>– certainly He did not bend the knee to bless creation and mankind!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Hirsch</a:t>
            </a:r>
            <a:r>
              <a:rPr lang="en-US" dirty="0" smtClean="0"/>
              <a:t> – gives fundamental meaning of the Heb. root</a:t>
            </a:r>
            <a:r>
              <a:rPr lang="en-US" baseline="0" dirty="0" smtClean="0"/>
              <a:t> as “to power growth”, “to spur prosperity”</a:t>
            </a: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344AE1-4264-4020-8EE8-CB9FDB7F650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Man Blessing God – </a:t>
            </a:r>
            <a:r>
              <a:rPr lang="en-US" dirty="0" smtClean="0"/>
              <a:t>“praising”, “thanking” and “rejoicing in” God are components of this human activity.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Eph.1:3 </a:t>
            </a:r>
            <a:r>
              <a:rPr lang="en-US" b="0" dirty="0" smtClean="0"/>
              <a:t>– #3, #2,</a:t>
            </a:r>
            <a:r>
              <a:rPr lang="en-US" b="0" baseline="0" dirty="0" smtClean="0"/>
              <a:t> #2</a:t>
            </a:r>
            <a:endParaRPr lang="en-US" b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Some #4s </a:t>
            </a:r>
            <a:r>
              <a:rPr lang="en-US" b="0" dirty="0" smtClean="0"/>
              <a:t>– I deemed as </a:t>
            </a:r>
            <a:r>
              <a:rPr lang="en-US" b="1" dirty="0" smtClean="0"/>
              <a:t>#5</a:t>
            </a:r>
            <a:r>
              <a:rPr lang="en-US" b="0" dirty="0" smtClean="0"/>
              <a:t>, because the blessing was spoken by godly men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“Not Bless” = “Curse” </a:t>
            </a:r>
            <a:r>
              <a:rPr lang="en-US" dirty="0" smtClean="0"/>
              <a:t>– 2 occs. in Job, out of Satan’s mouth – “bless” = “curse” by Job and his wife – all are emendations of Sopherim – none translated as </a:t>
            </a:r>
            <a:r>
              <a:rPr lang="en-US" i="1" dirty="0" smtClean="0"/>
              <a:t>eulogeo</a:t>
            </a:r>
            <a:r>
              <a:rPr lang="en-US" dirty="0" smtClean="0"/>
              <a:t> in LXX.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154209-41E2-4FD4-9A4F-CF4F38CF904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#6</a:t>
            </a:r>
            <a:r>
              <a:rPr lang="en-US" i="0" dirty="0" smtClean="0"/>
              <a:t> – all these were instances of the Abrahamic Covenant – also spoken to Isaac &amp; Jacob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D9617B-0266-44B8-926C-5C2C73BED25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Jesus blessing food – </a:t>
            </a:r>
            <a:r>
              <a:rPr lang="en-US" dirty="0" smtClean="0"/>
              <a:t>equivalent to giving thanks for the abundance of God’s </a:t>
            </a:r>
            <a:r>
              <a:rPr lang="en-US" i="1" dirty="0" smtClean="0"/>
              <a:t>blessing</a:t>
            </a:r>
            <a:r>
              <a:rPr lang="en-US" dirty="0" smtClean="0"/>
              <a:t>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008B51-EC38-4E49-8343-3BA09A6AB99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Included – </a:t>
            </a:r>
            <a:r>
              <a:rPr lang="en-US" dirty="0" smtClean="0"/>
              <a:t>only those instances where  Gk. </a:t>
            </a:r>
            <a:r>
              <a:rPr lang="en-US" i="1" dirty="0" smtClean="0"/>
              <a:t>eulog*</a:t>
            </a:r>
            <a:r>
              <a:rPr lang="en-US" dirty="0" smtClean="0"/>
              <a:t> root is translated by Heb. </a:t>
            </a:r>
            <a:r>
              <a:rPr lang="en-US" i="1" dirty="0" smtClean="0"/>
              <a:t>BRK</a:t>
            </a:r>
            <a:r>
              <a:rPr lang="en-US" dirty="0" smtClean="0"/>
              <a:t> root.  Apocrypha omitted.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Four Most Frequent </a:t>
            </a:r>
            <a:r>
              <a:rPr lang="en-US" dirty="0" smtClean="0"/>
              <a:t>– a) Gob blessing man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dirty="0" smtClean="0"/>
              <a:t>                                        b) man asking God to bless man (6 of these w/ Christ as object – so also counted as c))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dirty="0" smtClean="0"/>
              <a:t>					          (2 of these w/ Christ as subject – so also counted as a))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dirty="0" smtClean="0"/>
              <a:t>                                        c) man blessing God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dirty="0" smtClean="0"/>
              <a:t>                                        d) man blessing man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b="1" dirty="0" smtClean="0"/>
              <a:t>3. Also double counted – </a:t>
            </a:r>
            <a:r>
              <a:rPr lang="en-US" dirty="0" smtClean="0"/>
              <a:t>7 in OT (because the same “blessing” was applied to 2 different objects)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b="1" dirty="0" smtClean="0"/>
              <a:t>4.</a:t>
            </a:r>
            <a:r>
              <a:rPr lang="en-US" dirty="0" smtClean="0"/>
              <a:t> </a:t>
            </a:r>
            <a:r>
              <a:rPr lang="en-US" b="1" dirty="0" smtClean="0"/>
              <a:t>Other Heb. verbs translating </a:t>
            </a:r>
            <a:r>
              <a:rPr lang="en-US" b="1" i="1" dirty="0" smtClean="0"/>
              <a:t>*eulog* </a:t>
            </a:r>
            <a:r>
              <a:rPr lang="en-US" b="1" dirty="0" smtClean="0"/>
              <a:t>root</a:t>
            </a:r>
            <a:r>
              <a:rPr lang="en-US" dirty="0" smtClean="0"/>
              <a:t> – 15 instances (praise, thank, worship, fear, sing, etc.)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b="1" dirty="0" smtClean="0"/>
              <a:t>5.</a:t>
            </a:r>
            <a:r>
              <a:rPr lang="en-US" dirty="0" smtClean="0"/>
              <a:t> </a:t>
            </a:r>
            <a:r>
              <a:rPr lang="en-US" b="1" dirty="0" smtClean="0"/>
              <a:t>Note How Few in Myst. Column </a:t>
            </a:r>
            <a:r>
              <a:rPr lang="en-US" dirty="0" smtClean="0"/>
              <a:t>– 4% of occs. in 11% of the NT – NOT that our blessings are </a:t>
            </a:r>
            <a:r>
              <a:rPr lang="en-US" b="1" dirty="0" smtClean="0"/>
              <a:t>few</a:t>
            </a:r>
            <a:r>
              <a:rPr lang="en-US" dirty="0" smtClean="0"/>
              <a:t>; just not as </a:t>
            </a:r>
            <a:r>
              <a:rPr lang="en-US" b="1" dirty="0" smtClean="0"/>
              <a:t>visible</a:t>
            </a:r>
            <a:r>
              <a:rPr lang="en-US" dirty="0" smtClean="0"/>
              <a:t>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6EFD95-77AC-4265-B2DA-1ECB116F8FC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Eph.1:3</a:t>
            </a:r>
            <a:r>
              <a:rPr lang="en-US" dirty="0" smtClean="0"/>
              <a:t> – by its concentration of “blessing” words – and silence afterward – seems to provide a focal point, fanning out into “every blessing”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5030EB-EC9E-4871-A833-679A9A535E7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617BD-E525-470C-BC44-85837760BC49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AB692-CDA8-4DF4-8B5D-42ED03DEDB4F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87137-E0C5-4BEF-A6A1-9CD9C521807A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F0FD-26A7-41BE-9904-3B628DD81666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8DAD1-6984-418A-B4E7-6776A49C91B0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20857-B233-48EA-9387-034F55B2FB8B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501F2-D4DD-41F1-8D20-4472A127C9A7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48E7F-7B00-420A-BB40-69B8DB89DE82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7227D-25DF-4519-8900-EB3CD530473F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D302F-81A2-4F25-98F0-A57237799845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3D4D0-1024-491F-BCBC-DB534309D10B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401607-A18B-489A-ADDA-F8963D2F8CBB}" type="datetime1">
              <a:rPr lang="en-US" smtClean="0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Worksheet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00B050"/>
                </a:solidFill>
              </a:rPr>
              <a:t>Ephesians - Colossians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86800" cy="5105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Text – 1:3</a:t>
            </a:r>
          </a:p>
          <a:p>
            <a:pPr lvl="1" algn="l">
              <a:spcBef>
                <a:spcPct val="0"/>
              </a:spcBef>
              <a:spcAft>
                <a:spcPts val="1800"/>
              </a:spcAft>
            </a:pP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“</a:t>
            </a:r>
            <a:r>
              <a:rPr lang="en-US" sz="4800" b="1" dirty="0" smtClean="0">
                <a:solidFill>
                  <a:srgbClr val="FF0000"/>
                </a:solidFill>
              </a:rPr>
              <a:t>Blessed</a:t>
            </a:r>
            <a:r>
              <a:rPr lang="en-US" sz="4800" b="1" dirty="0" smtClean="0">
                <a:solidFill>
                  <a:schemeClr val="tx1"/>
                </a:solidFill>
              </a:rPr>
              <a:t> be the God and Father of our Lord Jesus Christ, Who </a:t>
            </a:r>
            <a:r>
              <a:rPr lang="en-US" sz="4800" b="1" dirty="0" smtClean="0">
                <a:solidFill>
                  <a:srgbClr val="FF0000"/>
                </a:solidFill>
              </a:rPr>
              <a:t>did bless </a:t>
            </a:r>
            <a:r>
              <a:rPr lang="en-US" sz="4800" b="1" dirty="0" smtClean="0">
                <a:solidFill>
                  <a:schemeClr val="tx1"/>
                </a:solidFill>
              </a:rPr>
              <a:t>us with every </a:t>
            </a:r>
            <a:r>
              <a:rPr lang="en-US" sz="4800" b="1" dirty="0" smtClean="0">
                <a:solidFill>
                  <a:srgbClr val="FF0000"/>
                </a:solidFill>
              </a:rPr>
              <a:t>blessing</a:t>
            </a:r>
            <a:r>
              <a:rPr lang="en-US" sz="4800" b="1" dirty="0" smtClean="0">
                <a:solidFill>
                  <a:schemeClr val="tx1"/>
                </a:solidFill>
              </a:rPr>
              <a:t> spiritual in the heavenlies in Christ”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FC447-1076-429A-B17C-51634811F7C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102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spcBef>
                <a:spcPct val="0"/>
              </a:spcBef>
            </a:pPr>
            <a:endParaRPr lang="en-US" sz="5400" b="1" dirty="0" smtClean="0">
              <a:solidFill>
                <a:schemeClr val="tx1"/>
              </a:solidFill>
            </a:endParaRPr>
          </a:p>
          <a:p>
            <a:pPr lvl="1"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Does Eph. 1:3 have an equivalent message elsewhere?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7175D-27E4-4B74-A002-870093925F7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915400" cy="54102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Eph. 1:3 - </a:t>
            </a:r>
            <a:r>
              <a:rPr lang="en-US" sz="4800" b="1" dirty="0" smtClean="0">
                <a:solidFill>
                  <a:schemeClr val="tx1"/>
                </a:solidFill>
              </a:rPr>
              <a:t>God … Who blessed us</a:t>
            </a:r>
            <a:endParaRPr lang="en-US" sz="5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“with </a:t>
            </a:r>
            <a:r>
              <a:rPr lang="en-US" sz="4800" b="1" u="sng" dirty="0" smtClean="0">
                <a:solidFill>
                  <a:srgbClr val="FF0000"/>
                </a:solidFill>
                <a:uFill>
                  <a:solidFill>
                    <a:srgbClr val="0070C0"/>
                  </a:solidFill>
                </a:uFill>
              </a:rPr>
              <a:t>every</a:t>
            </a:r>
            <a:r>
              <a:rPr lang="en-US" sz="4800" b="1" dirty="0" smtClean="0">
                <a:solidFill>
                  <a:srgbClr val="FF0000"/>
                </a:solidFill>
              </a:rPr>
              <a:t> blessing </a:t>
            </a:r>
            <a:r>
              <a:rPr lang="en-US" sz="4800" b="1" u="sng" dirty="0" smtClean="0">
                <a:solidFill>
                  <a:srgbClr val="FF0000"/>
                </a:solidFill>
                <a:uFill>
                  <a:solidFill>
                    <a:srgbClr val="0070C0"/>
                  </a:solidFill>
                </a:uFill>
              </a:rPr>
              <a:t>spiritual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in the heavenlies in Christ”</a:t>
            </a:r>
          </a:p>
          <a:p>
            <a:pPr algn="l">
              <a:spcBef>
                <a:spcPct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Col.1:9 – </a:t>
            </a:r>
            <a:r>
              <a:rPr lang="en-US" sz="4800" b="1" dirty="0" smtClean="0">
                <a:solidFill>
                  <a:schemeClr val="tx1"/>
                </a:solidFill>
              </a:rPr>
              <a:t>you might be filled </a:t>
            </a:r>
            <a:r>
              <a:rPr lang="en-US" sz="4800" b="1" i="1" dirty="0" smtClean="0">
                <a:solidFill>
                  <a:schemeClr val="tx1"/>
                </a:solidFill>
              </a:rPr>
              <a:t>with</a:t>
            </a:r>
            <a:r>
              <a:rPr lang="en-US" sz="4800" b="1" dirty="0" smtClean="0">
                <a:solidFill>
                  <a:schemeClr val="tx1"/>
                </a:solidFill>
              </a:rPr>
              <a:t> the recognition of His will</a:t>
            </a:r>
          </a:p>
          <a:p>
            <a:pPr algn="l">
              <a:spcBef>
                <a:spcPct val="0"/>
              </a:spcBef>
            </a:pPr>
            <a:r>
              <a:rPr lang="en-US" sz="4800" b="1" dirty="0" smtClean="0">
                <a:solidFill>
                  <a:schemeClr val="tx1"/>
                </a:solidFill>
              </a:rPr>
              <a:t>“with </a:t>
            </a:r>
            <a:r>
              <a:rPr lang="en-US" sz="4800" b="1" u="sng" dirty="0" smtClean="0">
                <a:solidFill>
                  <a:srgbClr val="FF0000"/>
                </a:solidFill>
                <a:uFill>
                  <a:solidFill>
                    <a:srgbClr val="0070C0"/>
                  </a:solidFill>
                </a:uFill>
              </a:rPr>
              <a:t>every</a:t>
            </a:r>
            <a:r>
              <a:rPr lang="en-US" sz="4800" b="1" dirty="0" smtClean="0">
                <a:solidFill>
                  <a:srgbClr val="FF0000"/>
                </a:solidFill>
              </a:rPr>
              <a:t> wisdom and insight </a:t>
            </a:r>
            <a:r>
              <a:rPr lang="en-US" sz="4800" b="1" u="sng" dirty="0" smtClean="0">
                <a:solidFill>
                  <a:srgbClr val="FF0000"/>
                </a:solidFill>
                <a:uFill>
                  <a:solidFill>
                    <a:srgbClr val="0070C0"/>
                  </a:solidFill>
                </a:uFill>
              </a:rPr>
              <a:t>spiritual</a:t>
            </a:r>
            <a:r>
              <a:rPr lang="en-US" sz="48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7175D-27E4-4B74-A002-870093925F7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915400" cy="49530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z="6000" b="1" dirty="0" smtClean="0">
                <a:solidFill>
                  <a:schemeClr val="tx1"/>
                </a:solidFill>
              </a:rPr>
              <a:t> Wider view, searching the</a:t>
            </a:r>
          </a:p>
          <a:p>
            <a:pPr algn="l">
              <a:spcBef>
                <a:spcPct val="0"/>
              </a:spcBef>
            </a:pPr>
            <a:r>
              <a:rPr lang="en-US" sz="6000" b="1" dirty="0" smtClean="0">
                <a:solidFill>
                  <a:schemeClr val="tx1"/>
                </a:solidFill>
              </a:rPr>
              <a:t>                Bible for:</a:t>
            </a:r>
          </a:p>
          <a:p>
            <a:pPr algn="l">
              <a:spcBef>
                <a:spcPct val="0"/>
              </a:spcBef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6000" b="1" dirty="0" smtClean="0">
                <a:solidFill>
                  <a:schemeClr val="tx1"/>
                </a:solidFill>
              </a:rPr>
              <a:t>Things that are the same </a:t>
            </a:r>
            <a:r>
              <a:rPr lang="en-US" sz="6000" b="1" dirty="0" smtClean="0">
                <a:solidFill>
                  <a:srgbClr val="FF0000"/>
                </a:solidFill>
              </a:rPr>
              <a:t>+</a:t>
            </a:r>
          </a:p>
          <a:p>
            <a:pPr algn="l">
              <a:spcBef>
                <a:spcPct val="0"/>
              </a:spcBef>
            </a:pPr>
            <a:r>
              <a:rPr lang="en-US" sz="6000" b="1" dirty="0" smtClean="0">
                <a:solidFill>
                  <a:schemeClr val="tx1"/>
                </a:solidFill>
              </a:rPr>
              <a:t>Things that differ </a:t>
            </a:r>
            <a:r>
              <a:rPr lang="en-US" sz="6000" b="1" dirty="0" smtClean="0">
                <a:solidFill>
                  <a:srgbClr val="FF0000"/>
                </a:solidFill>
              </a:rPr>
              <a:t>=</a:t>
            </a:r>
          </a:p>
          <a:p>
            <a:pPr algn="l">
              <a:spcBef>
                <a:spcPct val="0"/>
              </a:spcBef>
            </a:pPr>
            <a:r>
              <a:rPr lang="en-US" sz="5600" b="1" dirty="0" smtClean="0">
                <a:solidFill>
                  <a:schemeClr val="tx1"/>
                </a:solidFill>
              </a:rPr>
              <a:t>A balanced view of Scripture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78F2B-BA2A-4172-9509-7BC4DD3281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763000" cy="4953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Every Blessing?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	Gen.39:5; Deu.28:2, 8, 12; </a:t>
            </a:r>
          </a:p>
          <a:p>
            <a:pPr lvl="1" algn="l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      1 Ki.8:56; Neh.9:5 as </a:t>
            </a:r>
          </a:p>
          <a:p>
            <a:pPr lvl="1" algn="l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      examples</a:t>
            </a:r>
          </a:p>
          <a:p>
            <a:pPr marL="0" lvl="1" algn="l">
              <a:spcBef>
                <a:spcPct val="0"/>
              </a:spcBef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Spiritual Blessing?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an OT example in the Law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32C30-B863-4187-A368-5D4DC264C8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7411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7244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Isa.44:3 - </a:t>
            </a:r>
          </a:p>
          <a:p>
            <a:pPr algn="l"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“For I will pour </a:t>
            </a:r>
            <a:r>
              <a:rPr lang="en-US" sz="4000" b="1" dirty="0" smtClean="0">
                <a:solidFill>
                  <a:srgbClr val="00B050"/>
                </a:solidFill>
              </a:rPr>
              <a:t>waters</a:t>
            </a:r>
            <a:r>
              <a:rPr lang="en-US" sz="4000" b="1" dirty="0" smtClean="0">
                <a:solidFill>
                  <a:schemeClr val="tx1"/>
                </a:solidFill>
              </a:rPr>
              <a:t> upon the </a:t>
            </a:r>
            <a:r>
              <a:rPr lang="en-US" sz="4000" b="1" dirty="0" smtClean="0">
                <a:solidFill>
                  <a:srgbClr val="C00000"/>
                </a:solidFill>
              </a:rPr>
              <a:t>thirsty</a:t>
            </a:r>
          </a:p>
          <a:p>
            <a:pPr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even </a:t>
            </a:r>
            <a:r>
              <a:rPr lang="en-US" sz="4000" b="1" dirty="0" smtClean="0">
                <a:solidFill>
                  <a:srgbClr val="00B050"/>
                </a:solidFill>
              </a:rPr>
              <a:t>floods</a:t>
            </a:r>
            <a:r>
              <a:rPr lang="en-US" sz="4000" b="1" dirty="0" smtClean="0">
                <a:solidFill>
                  <a:schemeClr val="tx1"/>
                </a:solidFill>
              </a:rPr>
              <a:t> upon the </a:t>
            </a:r>
            <a:r>
              <a:rPr lang="en-US" sz="4000" b="1" dirty="0" smtClean="0">
                <a:solidFill>
                  <a:srgbClr val="C00000"/>
                </a:solidFill>
              </a:rPr>
              <a:t>dry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ground</a:t>
            </a:r>
          </a:p>
          <a:p>
            <a:pPr algn="l">
              <a:spcBef>
                <a:spcPct val="0"/>
              </a:spcBef>
            </a:pP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I will pour </a:t>
            </a:r>
            <a:r>
              <a:rPr lang="en-US" sz="4000" b="1" dirty="0" smtClean="0">
                <a:solidFill>
                  <a:srgbClr val="00B050"/>
                </a:solidFill>
              </a:rPr>
              <a:t>My spirit</a:t>
            </a:r>
            <a:r>
              <a:rPr lang="en-US" sz="4000" b="1" dirty="0" smtClean="0">
                <a:solidFill>
                  <a:schemeClr val="tx1"/>
                </a:solidFill>
              </a:rPr>
              <a:t> upon your </a:t>
            </a:r>
            <a:r>
              <a:rPr lang="en-US" sz="4000" b="1" dirty="0" smtClean="0">
                <a:solidFill>
                  <a:srgbClr val="C00000"/>
                </a:solidFill>
              </a:rPr>
              <a:t>seed</a:t>
            </a:r>
          </a:p>
          <a:p>
            <a:pPr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even </a:t>
            </a:r>
            <a:r>
              <a:rPr lang="en-US" sz="4000" b="1" dirty="0" smtClean="0">
                <a:solidFill>
                  <a:srgbClr val="00B050"/>
                </a:solidFill>
              </a:rPr>
              <a:t>My blessing</a:t>
            </a:r>
            <a:r>
              <a:rPr lang="en-US" sz="4000" b="1" dirty="0" smtClean="0">
                <a:solidFill>
                  <a:schemeClr val="tx1"/>
                </a:solidFill>
              </a:rPr>
              <a:t> upon your </a:t>
            </a:r>
          </a:p>
          <a:p>
            <a:pPr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</a:t>
            </a:r>
            <a:r>
              <a:rPr lang="en-US" sz="4000" b="1" dirty="0" smtClean="0">
                <a:solidFill>
                  <a:srgbClr val="C00000"/>
                </a:solidFill>
              </a:rPr>
              <a:t>offspring</a:t>
            </a:r>
            <a:r>
              <a:rPr lang="en-US" sz="40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B174B-7E7A-415C-8672-DF5A29CD7B5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5400" b="1" dirty="0" smtClean="0"/>
              <a:t>Break for Blessings Comparisons &amp;</a:t>
            </a:r>
          </a:p>
          <a:p>
            <a:pPr algn="ctr">
              <a:buNone/>
            </a:pPr>
            <a:r>
              <a:rPr lang="en-US" sz="5400" b="1" dirty="0" smtClean="0"/>
              <a:t>Inventory</a:t>
            </a:r>
            <a:endParaRPr lang="en-US" sz="5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486400"/>
          </a:xfrm>
        </p:spPr>
        <p:txBody>
          <a:bodyPr/>
          <a:lstStyle/>
          <a:p>
            <a:pPr marL="342900" lvl="1" indent="-342900">
              <a:buNone/>
            </a:pPr>
            <a:r>
              <a:rPr lang="en-US" sz="3600" b="1" dirty="0" smtClean="0"/>
              <a:t>A typical sentence in Ephesians: </a:t>
            </a:r>
            <a:r>
              <a:rPr lang="en-US" sz="3600" dirty="0" smtClean="0"/>
              <a:t>(Eph.1:4-5)</a:t>
            </a:r>
            <a:endParaRPr lang="en-US" sz="3600" b="1" dirty="0" smtClean="0"/>
          </a:p>
          <a:p>
            <a:pPr lvl="1">
              <a:lnSpc>
                <a:spcPct val="150000"/>
              </a:lnSpc>
              <a:buNone/>
            </a:pPr>
            <a:r>
              <a:rPr lang="en-US" sz="3600" i="1" dirty="0" smtClean="0"/>
              <a:t>					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His Choice    Unity of Body</a:t>
            </a:r>
          </a:p>
          <a:p>
            <a:pPr lvl="1">
              <a:spcBef>
                <a:spcPts val="0"/>
              </a:spcBef>
              <a:buNone/>
            </a:pPr>
            <a:r>
              <a:rPr lang="en-US" sz="3600" dirty="0" smtClean="0"/>
              <a:t>according as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He (Father) chose</a:t>
            </a:r>
            <a:r>
              <a:rPr lang="en-US" sz="3600" dirty="0" smtClean="0"/>
              <a:t> us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in Him (</a:t>
            </a:r>
            <a:r>
              <a:rPr lang="el-GR" sz="3600" b="1" dirty="0" smtClean="0">
                <a:solidFill>
                  <a:schemeClr val="accent6">
                    <a:lumMod val="75000"/>
                  </a:schemeClr>
                </a:solidFill>
              </a:rPr>
              <a:t>χ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3600" dirty="0" smtClean="0"/>
              <a:t>			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His Timing</a:t>
            </a:r>
          </a:p>
          <a:p>
            <a:pPr lvl="1"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before </a:t>
            </a:r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 overthrow of </a:t>
            </a:r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 world </a:t>
            </a:r>
            <a:r>
              <a:rPr lang="en-US" sz="3600" dirty="0" smtClean="0"/>
              <a:t>– us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His Sanctification, Cleansing     Access to G.</a:t>
            </a:r>
          </a:p>
          <a:p>
            <a:pPr lvl="1">
              <a:spcBef>
                <a:spcPts val="0"/>
              </a:spcBef>
              <a:buNone/>
            </a:pPr>
            <a:r>
              <a:rPr lang="en-US" sz="3600" dirty="0" smtClean="0"/>
              <a:t>to be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holy and without blemish</a:t>
            </a:r>
            <a:r>
              <a:rPr lang="en-US" sz="3600" b="1" dirty="0" smtClean="0"/>
              <a:t>/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before Him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/>
          <a:lstStyle/>
          <a:p>
            <a:pPr marL="342900" lvl="1" indent="-342900">
              <a:buNone/>
            </a:pPr>
            <a:r>
              <a:rPr lang="en-US" sz="3600" b="1" dirty="0" smtClean="0"/>
              <a:t>A typical sentence in Ephesians: </a:t>
            </a:r>
            <a:r>
              <a:rPr lang="en-US" sz="3600" dirty="0" smtClean="0"/>
              <a:t>(Eph.1:4-5)</a:t>
            </a:r>
            <a:endParaRPr lang="en-US" sz="3600" b="1" dirty="0" smtClean="0"/>
          </a:p>
          <a:p>
            <a:pPr lvl="1">
              <a:lnSpc>
                <a:spcPct val="150000"/>
              </a:lnSpc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His Love		His Choice     Our Inherit.</a:t>
            </a:r>
          </a:p>
          <a:p>
            <a:pPr lvl="1"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in love </a:t>
            </a:r>
            <a:r>
              <a:rPr lang="en-US" sz="3600" dirty="0" smtClean="0"/>
              <a:t>having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predestined us</a:t>
            </a:r>
            <a:r>
              <a:rPr lang="en-US" sz="3600" dirty="0" smtClean="0"/>
              <a:t> for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adoption</a:t>
            </a:r>
            <a:r>
              <a:rPr lang="en-US" sz="3600" dirty="0" smtClean="0"/>
              <a:t> </a:t>
            </a:r>
          </a:p>
          <a:p>
            <a:pPr lvl="1">
              <a:buNone/>
            </a:pPr>
            <a:endParaRPr lang="en-US" sz="3600" dirty="0" smtClean="0"/>
          </a:p>
          <a:p>
            <a:pPr lvl="1">
              <a:buNone/>
            </a:pPr>
            <a:r>
              <a:rPr lang="en-US" sz="3600" dirty="0" smtClean="0"/>
              <a:t>through Jesus Christ unto Himself, 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3600" dirty="0" smtClean="0"/>
              <a:t>			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His Plan, Purpose, Will &amp; Pleasure</a:t>
            </a:r>
          </a:p>
          <a:p>
            <a:pPr lvl="1">
              <a:spcBef>
                <a:spcPts val="0"/>
              </a:spcBef>
              <a:buNone/>
            </a:pPr>
            <a:r>
              <a:rPr lang="en-US" sz="3600" dirty="0" smtClean="0"/>
              <a:t>according to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the good-will of His desire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724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Are earthly blessings excluded?</a:t>
            </a: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Not by implication - </a:t>
            </a:r>
          </a:p>
          <a:p>
            <a:pPr lvl="1" algn="l">
              <a:spcBef>
                <a:spcPct val="0"/>
              </a:spcBef>
              <a:spcAft>
                <a:spcPts val="1800"/>
              </a:spcAft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smtClean="0">
                <a:solidFill>
                  <a:schemeClr val="tx1"/>
                </a:solidFill>
              </a:rPr>
              <a:t>Eph.5:18; Phi.4:6; 1 Ti.4:3-5</a:t>
            </a: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Subjection to earthly things – 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―"/>
            </a:pPr>
            <a:r>
              <a:rPr lang="en-US" sz="4400" b="1" dirty="0" smtClean="0">
                <a:solidFill>
                  <a:schemeClr val="tx1"/>
                </a:solidFill>
              </a:rPr>
              <a:t> Gen.3:16-19; 8:22; Jer.33:20-21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F2741-076B-4122-95C5-FB939891F87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ver.2.3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848600" cy="4114800"/>
          </a:xfrm>
        </p:spPr>
        <p:txBody>
          <a:bodyPr/>
          <a:lstStyle/>
          <a:p>
            <a:pPr marL="342900" lvl="1" indent="-342900">
              <a:buNone/>
            </a:pPr>
            <a:r>
              <a:rPr lang="en-US" sz="5400" b="1" dirty="0" smtClean="0"/>
              <a:t>These books contain a cornucopia of blessings for our meditation.</a:t>
            </a:r>
            <a:endParaRPr lang="en-US" sz="5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00B050"/>
                </a:solidFill>
              </a:rPr>
              <a:t>Ephesians - Colossians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86800" cy="5105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Text – 1:3</a:t>
            </a:r>
          </a:p>
          <a:p>
            <a:pPr lvl="1" algn="l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 Emphasis of Concentration</a:t>
            </a:r>
          </a:p>
          <a:p>
            <a:pPr lvl="1" algn="l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Emphatic Verbiage (figure of</a:t>
            </a:r>
          </a:p>
          <a:p>
            <a:pPr lvl="1"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                                        speech)</a:t>
            </a:r>
          </a:p>
          <a:p>
            <a:pPr lvl="1" algn="l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Emphasis of Infrequency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FC447-1076-429A-B17C-51634811F7C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7244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So does “Every Spiritual Blessing” include all past spiritual blessings?</a:t>
            </a:r>
          </a:p>
          <a:p>
            <a:pPr algn="l">
              <a:spcBef>
                <a:spcPct val="0"/>
              </a:spcBef>
              <a:buFont typeface="Arial" charset="0"/>
              <a:buChar char="•"/>
            </a:pPr>
            <a:endParaRPr lang="en-US" sz="4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What else is in the context?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 “… in the heavenlies”</a:t>
            </a:r>
          </a:p>
          <a:p>
            <a:pPr lvl="1"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(</a:t>
            </a:r>
            <a:r>
              <a:rPr lang="en-US" sz="4000" b="1" i="1" dirty="0" smtClean="0">
                <a:solidFill>
                  <a:srgbClr val="00B0F0"/>
                </a:solidFill>
              </a:rPr>
              <a:t>epouranioi</a:t>
            </a:r>
            <a:r>
              <a:rPr lang="en-US" sz="4000" b="1" dirty="0" smtClean="0">
                <a:solidFill>
                  <a:schemeClr val="tx1"/>
                </a:solidFill>
              </a:rPr>
              <a:t> – pl.)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9479C1-A927-4AA5-A5D6-64BAA77F0D9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7244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What or Where are the heavenlies?</a:t>
            </a:r>
          </a:p>
          <a:p>
            <a:pPr algn="l">
              <a:spcBef>
                <a:spcPct val="0"/>
              </a:spcBef>
            </a:pPr>
            <a:endParaRPr lang="en-US" sz="4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Part of OUR charter!</a:t>
            </a:r>
          </a:p>
          <a:p>
            <a:pPr algn="l">
              <a:spcBef>
                <a:spcPct val="0"/>
              </a:spcBef>
              <a:buFont typeface="Arial" charset="0"/>
              <a:buChar char="•"/>
            </a:pPr>
            <a:endParaRPr lang="en-US" sz="4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An “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>
                <a:solidFill>
                  <a:schemeClr val="tx1"/>
                </a:solidFill>
              </a:rPr>
              <a:t>” study needed.</a:t>
            </a:r>
          </a:p>
          <a:p>
            <a:pPr lvl="1" algn="l">
              <a:spcBef>
                <a:spcPct val="0"/>
              </a:spcBef>
              <a:buFont typeface="Arial" charset="0"/>
              <a:buChar char="•"/>
            </a:pP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00B050"/>
                </a:solidFill>
              </a:rPr>
              <a:t>Ephesians - Colossians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86800" cy="5105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Text – 1:3</a:t>
            </a:r>
          </a:p>
          <a:p>
            <a:pPr lvl="1" algn="l">
              <a:spcBef>
                <a:spcPct val="0"/>
              </a:spcBef>
              <a:spcAft>
                <a:spcPts val="1800"/>
              </a:spcAft>
            </a:pP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“</a:t>
            </a:r>
            <a:r>
              <a:rPr lang="en-US" sz="4800" b="1" dirty="0" smtClean="0">
                <a:solidFill>
                  <a:srgbClr val="FF0000"/>
                </a:solidFill>
              </a:rPr>
              <a:t>Blessed</a:t>
            </a:r>
            <a:r>
              <a:rPr lang="en-US" sz="4800" b="1" dirty="0" smtClean="0">
                <a:solidFill>
                  <a:schemeClr val="tx1"/>
                </a:solidFill>
              </a:rPr>
              <a:t> be the God and Father of our Lord Jesus Christ”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FC447-1076-429A-B17C-51634811F7C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763000" cy="48768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What is a Biblical Blessing?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—"/>
            </a:pPr>
            <a:r>
              <a:rPr lang="en-US" b="1" dirty="0" smtClean="0">
                <a:solidFill>
                  <a:schemeClr val="tx1"/>
                </a:solidFill>
              </a:rPr>
              <a:t>	 </a:t>
            </a:r>
            <a:r>
              <a:rPr lang="en-US" sz="4400" b="1" dirty="0" smtClean="0">
                <a:solidFill>
                  <a:schemeClr val="tx1"/>
                </a:solidFill>
              </a:rPr>
              <a:t>Root of </a:t>
            </a:r>
            <a:r>
              <a:rPr lang="en-US" sz="4400" b="1" i="1" dirty="0" smtClean="0">
                <a:solidFill>
                  <a:srgbClr val="C00000"/>
                </a:solidFill>
              </a:rPr>
              <a:t>eulogeō</a:t>
            </a:r>
            <a:r>
              <a:rPr lang="en-US" sz="4400" b="1" dirty="0" smtClean="0">
                <a:solidFill>
                  <a:schemeClr val="tx1"/>
                </a:solidFill>
              </a:rPr>
              <a:t> – “speak well”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—"/>
            </a:pPr>
            <a:r>
              <a:rPr lang="en-US" sz="4400" b="1" dirty="0" smtClean="0">
                <a:solidFill>
                  <a:schemeClr val="tx1"/>
                </a:solidFill>
              </a:rPr>
              <a:t>  Thayer’s lexicon – “praise”, </a:t>
            </a:r>
          </a:p>
          <a:p>
            <a:pPr lvl="1"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              “celebrate with praises”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—"/>
            </a:pPr>
            <a:r>
              <a:rPr lang="en-US" sz="4400" b="1" dirty="0" smtClean="0">
                <a:solidFill>
                  <a:schemeClr val="tx1"/>
                </a:solidFill>
              </a:rPr>
              <a:t>  Heb. </a:t>
            </a:r>
            <a:r>
              <a:rPr lang="en-US" sz="4400" b="1" smtClean="0">
                <a:solidFill>
                  <a:schemeClr val="tx1"/>
                </a:solidFill>
              </a:rPr>
              <a:t>root </a:t>
            </a:r>
            <a:r>
              <a:rPr lang="en-US" sz="4400" b="1" dirty="0" smtClean="0">
                <a:solidFill>
                  <a:schemeClr val="tx1"/>
                </a:solidFill>
              </a:rPr>
              <a:t>of </a:t>
            </a:r>
            <a:r>
              <a:rPr lang="en-US" sz="4400" b="1" i="1" dirty="0" smtClean="0">
                <a:solidFill>
                  <a:srgbClr val="C00000"/>
                </a:solidFill>
              </a:rPr>
              <a:t>bârak</a:t>
            </a:r>
            <a:r>
              <a:rPr lang="en-US" sz="4400" b="1" dirty="0" smtClean="0">
                <a:solidFill>
                  <a:schemeClr val="tx1"/>
                </a:solidFill>
              </a:rPr>
              <a:t> – “knee”</a:t>
            </a:r>
          </a:p>
          <a:p>
            <a:pPr lvl="2" algn="l">
              <a:spcBef>
                <a:spcPct val="0"/>
              </a:spcBef>
              <a:buFont typeface="Arial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 this root seems to apply to man</a:t>
            </a:r>
          </a:p>
          <a:p>
            <a:pPr lvl="2" algn="l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      blessing God – on bended knee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D65E41-99F0-4B27-8CFF-C4EAC751C67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915400" cy="5105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Modes of blessing: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God blessing creation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God blessing man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 startAt="3"/>
            </a:pPr>
            <a:r>
              <a:rPr lang="en-US" sz="4800" b="1" dirty="0" smtClean="0">
                <a:solidFill>
                  <a:schemeClr val="tx1"/>
                </a:solidFill>
              </a:rPr>
              <a:t> man blessing God 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 startAt="4"/>
            </a:pPr>
            <a:r>
              <a:rPr lang="en-US" sz="4800" b="1" dirty="0" smtClean="0">
                <a:solidFill>
                  <a:schemeClr val="tx1"/>
                </a:solidFill>
              </a:rPr>
              <a:t> man blessing man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 startAt="4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man asking God to bless man</a:t>
            </a:r>
            <a:endParaRPr lang="en-US" sz="48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1B9E87-1A13-46F6-833C-803721B78B7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915400" cy="5715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Modes of blessing (ctd.):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God blessing man via man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man blessing himself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creation blessing God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angels blessing God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creation/man blessing God</a:t>
            </a:r>
          </a:p>
          <a:p>
            <a:pPr marL="1200150" lvl="1" indent="-742950" algn="l">
              <a:spcBef>
                <a:spcPct val="0"/>
              </a:spcBef>
              <a:buFont typeface="+mj-lt"/>
              <a:buAutoNum type="arabicPeriod" startAt="6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angels &amp; men blessing God</a:t>
            </a:r>
          </a:p>
          <a:p>
            <a:pPr lvl="1" algn="l">
              <a:spcBef>
                <a:spcPct val="0"/>
              </a:spcBef>
              <a:defRPr/>
            </a:pPr>
            <a:endParaRPr lang="en-US" sz="44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3534E-8270-483E-AE6D-1C54CCE4C7E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458200" cy="4572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Modes of blessing (ctd.):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 startAt="12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man blessing idols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 startAt="12"/>
            </a:pPr>
            <a:r>
              <a:rPr lang="en-US" sz="4800" b="1" dirty="0" smtClean="0">
                <a:solidFill>
                  <a:schemeClr val="tx1"/>
                </a:solidFill>
              </a:rPr>
              <a:t> Jesus/man blessing food</a:t>
            </a:r>
          </a:p>
          <a:p>
            <a:pPr marL="1200150" lvl="1" indent="-742950" algn="l">
              <a:spcBef>
                <a:spcPct val="0"/>
              </a:spcBef>
              <a:buFont typeface="Calibri" pitchFamily="34" charset="0"/>
              <a:buAutoNum type="arabicPeriod" startAt="12"/>
            </a:pPr>
            <a:r>
              <a:rPr lang="en-US" sz="4800" b="1" dirty="0" smtClean="0">
                <a:solidFill>
                  <a:schemeClr val="tx1"/>
                </a:solidFill>
              </a:rPr>
              <a:t> ? (indeterminate)</a:t>
            </a:r>
            <a:endParaRPr lang="en-US" sz="48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439E0-9277-4CC4-8D8D-1E72BD61840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028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458200" cy="54102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z="4800" b="1" smtClean="0">
                <a:solidFill>
                  <a:schemeClr val="tx1"/>
                </a:solidFill>
              </a:rPr>
              <a:t>Modes of blessing - distribution:</a:t>
            </a:r>
          </a:p>
          <a:p>
            <a:pPr algn="l">
              <a:spcBef>
                <a:spcPct val="0"/>
              </a:spcBef>
            </a:pPr>
            <a:endParaRPr lang="en-US" sz="2000" b="1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34531-8EA1-4D10-8117-1391A5839F0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752600" y="1905000"/>
          <a:ext cx="5867400" cy="4586288"/>
        </p:xfrm>
        <a:graphic>
          <a:graphicData uri="http://schemas.openxmlformats.org/presentationml/2006/ole">
            <p:oleObj spid="_x0000_s67586" name="Worksheet" r:id="rId4" imgW="4257771" imgH="3857659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638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Eph.1:1-2</a:t>
            </a:r>
          </a:p>
          <a:p>
            <a:pPr>
              <a:spcBef>
                <a:spcPct val="0"/>
              </a:spcBef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Eph.1:3</a:t>
            </a: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Every Spiritual Blessing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7175D-27E4-4B74-A002-870093925F7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2, ver.1.0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00600" y="1524000"/>
            <a:ext cx="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838200" y="2438400"/>
            <a:ext cx="39624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600200" y="2438400"/>
            <a:ext cx="32004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209800" y="2438400"/>
            <a:ext cx="25908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819400" y="2438400"/>
            <a:ext cx="19812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429000" y="2438400"/>
            <a:ext cx="13716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962400" y="2438400"/>
            <a:ext cx="8382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495800" y="2438400"/>
            <a:ext cx="3048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00600" y="2438400"/>
            <a:ext cx="2286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00600" y="2438400"/>
            <a:ext cx="7620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00600" y="2438400"/>
            <a:ext cx="13716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800600" y="2438400"/>
            <a:ext cx="20574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724400" y="2438400"/>
            <a:ext cx="27432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800600" y="2438400"/>
            <a:ext cx="3429000" cy="3276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10688</TotalTime>
  <Words>2282</Words>
  <Application>Microsoft Office PowerPoint</Application>
  <PresentationFormat>On-screen Show (4:3)</PresentationFormat>
  <Paragraphs>252</Paragraphs>
  <Slides>21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Worksheet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gburch</cp:lastModifiedBy>
  <cp:revision>1131</cp:revision>
  <dcterms:created xsi:type="dcterms:W3CDTF">2010-09-16T16:01:57Z</dcterms:created>
  <dcterms:modified xsi:type="dcterms:W3CDTF">2013-11-17T11:20:08Z</dcterms:modified>
</cp:coreProperties>
</file>