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3" r:id="rId2"/>
    <p:sldId id="310" r:id="rId3"/>
    <p:sldId id="354" r:id="rId4"/>
    <p:sldId id="338" r:id="rId5"/>
    <p:sldId id="339" r:id="rId6"/>
    <p:sldId id="351" r:id="rId7"/>
    <p:sldId id="352" r:id="rId8"/>
    <p:sldId id="353" r:id="rId9"/>
    <p:sldId id="350" r:id="rId10"/>
    <p:sldId id="355" r:id="rId11"/>
    <p:sldId id="349" r:id="rId12"/>
    <p:sldId id="346" r:id="rId13"/>
    <p:sldId id="347" r:id="rId14"/>
    <p:sldId id="348" r:id="rId15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58" autoAdjust="0"/>
  </p:normalViewPr>
  <p:slideViewPr>
    <p:cSldViewPr>
      <p:cViewPr>
        <p:scale>
          <a:sx n="66" d="100"/>
          <a:sy n="66" d="100"/>
        </p:scale>
        <p:origin x="-1200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6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FA82B8-4FC8-43C2-9338-44A2ADF5571E}" type="datetimeFigureOut">
              <a:rPr lang="en-US"/>
              <a:pPr>
                <a:defRPr/>
              </a:pPr>
              <a:t>11/20/2015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652"/>
            <a:ext cx="5486400" cy="4084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1AA483-810C-4F2D-8978-C8D52D1A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89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“by grace … by the Beloved” –</a:t>
            </a:r>
            <a:r>
              <a:rPr lang="en-US" dirty="0" smtClean="0"/>
              <a:t> note the double “by” – in effect Christ the Beloved is the expression of God’s grace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Isa 6:3 – </a:t>
            </a:r>
            <a:r>
              <a:rPr lang="en-US" b="0" i="0" strike="noStrike" baseline="0" dirty="0" smtClean="0"/>
              <a:t>in what sense was the whole earth (or land) full of Yahweh of Armies’ glory? In v.1 His train filled the Temple. Here “glory” seems to mean “brilliance”.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Eze.39:21 – </a:t>
            </a:r>
            <a:r>
              <a:rPr lang="en-US" b="0" i="0" strike="noStrike" baseline="0" dirty="0" smtClean="0"/>
              <a:t>glory = righteous judgment – getting back to His inherent qualities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Hab.2:14 – </a:t>
            </a:r>
            <a:r>
              <a:rPr lang="en-US" b="0" i="0" strike="noStrike" baseline="0" dirty="0" smtClean="0"/>
              <a:t>glory possibly includes both His inherent and His acquired character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Phi.3:21 – </a:t>
            </a:r>
            <a:r>
              <a:rPr lang="en-US" b="0" i="0" strike="noStrike" baseline="0" dirty="0" smtClean="0"/>
              <a:t>Christ will change the body of our humiliation, conforming it to the body of His glory. Here glory would be aligned with Christ’s exaltation and incorruptibility.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Heb.2:7,9 – </a:t>
            </a:r>
            <a:r>
              <a:rPr lang="en-US" b="0" i="0" strike="noStrike" baseline="0" dirty="0" smtClean="0"/>
              <a:t>glory = kingly presence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sz="1200" b="0" i="0" dirty="0" smtClean="0">
              <a:solidFill>
                <a:schemeClr val="tx1"/>
              </a:solidFill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smtClean="0"/>
              <a:t>“worked in” – </a:t>
            </a:r>
            <a:r>
              <a:rPr lang="en-US" b="0" i="0" strike="noStrike" baseline="0" smtClean="0"/>
              <a:t>energized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smtClean="0"/>
              <a:t>Counsel &amp; Desire - </a:t>
            </a:r>
            <a:r>
              <a:rPr lang="en-US" b="0" i="0" strike="noStrike" baseline="0" smtClean="0"/>
              <a:t>combined</a:t>
            </a: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Typical compounds – </a:t>
            </a:r>
            <a:r>
              <a:rPr lang="en-US" b="0" i="1" strike="noStrike" baseline="0" dirty="0" smtClean="0"/>
              <a:t>sundoxazō</a:t>
            </a:r>
            <a:r>
              <a:rPr lang="en-US" b="0" strike="noStrike" baseline="0" dirty="0" smtClean="0"/>
              <a:t> (glorify together – Rom.8:17), </a:t>
            </a:r>
            <a:r>
              <a:rPr lang="en-US" b="0" i="1" strike="noStrike" baseline="0" dirty="0" smtClean="0"/>
              <a:t>endoxazō</a:t>
            </a:r>
            <a:r>
              <a:rPr lang="en-US" b="0" strike="noStrike" baseline="0" dirty="0" smtClean="0"/>
              <a:t> (glorify in or among – 2 Th.1:10, 12), </a:t>
            </a:r>
            <a:r>
              <a:rPr lang="en-US" b="0" i="1" strike="noStrike" baseline="0" dirty="0" smtClean="0"/>
              <a:t>paradoxos</a:t>
            </a:r>
            <a:r>
              <a:rPr lang="en-US" b="0" strike="noStrike" baseline="0" dirty="0" smtClean="0"/>
              <a:t> (awesome – Luk.5:26), </a:t>
            </a:r>
            <a:r>
              <a:rPr lang="en-US" b="0" i="1" strike="noStrike" baseline="0" dirty="0" smtClean="0"/>
              <a:t>kenodoxos, -ia</a:t>
            </a:r>
            <a:r>
              <a:rPr lang="en-US" b="0" strike="noStrike" baseline="0" dirty="0" smtClean="0"/>
              <a:t> (vainglorious – Gal.5:26)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1" strike="noStrike" baseline="0" dirty="0" smtClean="0"/>
              <a:t>Dokimazō</a:t>
            </a:r>
            <a:r>
              <a:rPr lang="en-US" b="0" strike="noStrike" baseline="0" dirty="0" smtClean="0"/>
              <a:t>  – read Bull. Lex &amp; </a:t>
            </a:r>
            <a:r>
              <a:rPr lang="en-US" b="0" strike="noStrike" baseline="0" dirty="0" err="1" smtClean="0"/>
              <a:t>Conc</a:t>
            </a:r>
            <a:r>
              <a:rPr lang="en-US" b="0" strike="noStrike" baseline="0" dirty="0" smtClean="0"/>
              <a:t> sub “Discern”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1" strike="noStrike" baseline="0" dirty="0" smtClean="0"/>
              <a:t>Dokimazō</a:t>
            </a:r>
            <a:r>
              <a:rPr lang="en-US" b="0" strike="noStrike" baseline="0" dirty="0" smtClean="0"/>
              <a:t>  – Phi.1:10 – “try the things that differ”, or “approve the things that excel”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1" strike="noStrike" baseline="0" dirty="0" smtClean="0"/>
              <a:t>Dokimos – </a:t>
            </a:r>
            <a:r>
              <a:rPr lang="en-US" b="0" strike="noStrike" baseline="0" dirty="0" smtClean="0"/>
              <a:t>2 Ti.2:15 –  “approved unto God”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Eph.-Col. – </a:t>
            </a:r>
            <a:r>
              <a:rPr lang="en-US" b="0" i="0" strike="noStrike" baseline="0" dirty="0" smtClean="0"/>
              <a:t>form a doctrinally intertwined PAIR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13 Occs. – </a:t>
            </a:r>
            <a:r>
              <a:rPr lang="en-US" b="0" i="0" strike="noStrike" baseline="0" dirty="0" smtClean="0"/>
              <a:t>a </a:t>
            </a:r>
            <a:r>
              <a:rPr lang="en-US" b="0" i="1" strike="noStrike" baseline="0" dirty="0" smtClean="0"/>
              <a:t>mystery-fullness</a:t>
            </a:r>
            <a:r>
              <a:rPr lang="en-US" b="0" i="0" strike="noStrike" baseline="0" dirty="0" smtClean="0"/>
              <a:t> of glory (13 by Gematria associated with both)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i="0" strike="noStrike" baseline="0" dirty="0" smtClean="0"/>
              <a:t>	“the mystery of the piety” (1 Ti.3:16 – 2</a:t>
            </a:r>
            <a:r>
              <a:rPr lang="en-US" b="0" i="0" strike="noStrike" baseline="30000" dirty="0" smtClean="0"/>
              <a:t>6</a:t>
            </a:r>
            <a:r>
              <a:rPr lang="en-US" b="0" i="0" strike="noStrike" baseline="0" dirty="0" smtClean="0"/>
              <a:t>x3x</a:t>
            </a:r>
            <a:r>
              <a:rPr lang="en-US" b="0" i="0" strike="noStrike" baseline="0" dirty="0" smtClean="0">
                <a:solidFill>
                  <a:schemeClr val="accent6">
                    <a:lumMod val="50000"/>
                  </a:schemeClr>
                </a:solidFill>
              </a:rPr>
              <a:t>13</a:t>
            </a:r>
            <a:r>
              <a:rPr lang="en-US" b="0" i="0" strike="noStrike" baseline="0" dirty="0" smtClean="0"/>
              <a:t>); “the mystery of the faith” (1 T.3:9 – </a:t>
            </a:r>
            <a:r>
              <a:rPr lang="en-US" b="0" i="0" strike="noStrike" baseline="0" dirty="0" smtClean="0">
                <a:solidFill>
                  <a:schemeClr val="accent6">
                    <a:lumMod val="50000"/>
                  </a:schemeClr>
                </a:solidFill>
              </a:rPr>
              <a:t>13</a:t>
            </a:r>
            <a:r>
              <a:rPr lang="en-US" b="0" i="0" strike="noStrike" baseline="0" dirty="0" smtClean="0"/>
              <a:t>x251)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i="0" strike="noStrike" baseline="0" dirty="0" smtClean="0"/>
              <a:t>	“the mystery of the Christ” (Eph.3:4 – 2</a:t>
            </a:r>
            <a:r>
              <a:rPr lang="en-US" b="0" i="0" strike="noStrike" baseline="30000" dirty="0" smtClean="0"/>
              <a:t>5</a:t>
            </a:r>
            <a:r>
              <a:rPr lang="en-US" b="0" i="0" strike="noStrike" baseline="0" dirty="0" smtClean="0"/>
              <a:t>x</a:t>
            </a:r>
            <a:r>
              <a:rPr lang="en-US" b="0" i="0" strike="noStrike" baseline="0" dirty="0" smtClean="0">
                <a:solidFill>
                  <a:schemeClr val="accent6">
                    <a:lumMod val="50000"/>
                  </a:schemeClr>
                </a:solidFill>
              </a:rPr>
              <a:t>13</a:t>
            </a:r>
            <a:r>
              <a:rPr lang="en-US" b="0" i="0" strike="noStrike" baseline="0" dirty="0" smtClean="0"/>
              <a:t>); “this mystery is great” (Eph.5:32 – 2x</a:t>
            </a:r>
            <a:r>
              <a:rPr lang="en-US" b="0" i="0" strike="noStrike" baseline="0" dirty="0" smtClean="0">
                <a:solidFill>
                  <a:schemeClr val="accent6">
                    <a:lumMod val="50000"/>
                  </a:schemeClr>
                </a:solidFill>
              </a:rPr>
              <a:t>13</a:t>
            </a:r>
            <a:r>
              <a:rPr lang="en-US" b="0" i="0" strike="noStrike" baseline="0" dirty="0" smtClean="0"/>
              <a:t>x127)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i="0" strike="noStrike" baseline="0" dirty="0" smtClean="0"/>
              <a:t>	“the riches of the glory of this mystery among the nations” (Col.1:27 – 2</a:t>
            </a:r>
            <a:r>
              <a:rPr lang="en-US" b="0" i="0" strike="noStrike" baseline="30000" dirty="0" smtClean="0"/>
              <a:t>2</a:t>
            </a:r>
            <a:r>
              <a:rPr lang="en-US" b="0" i="0" strike="noStrike" baseline="0" dirty="0" smtClean="0"/>
              <a:t>x3x</a:t>
            </a:r>
            <a:r>
              <a:rPr lang="en-US" b="0" i="0" strike="noStrike" baseline="0" dirty="0" smtClean="0">
                <a:solidFill>
                  <a:schemeClr val="accent6">
                    <a:lumMod val="50000"/>
                  </a:schemeClr>
                </a:solidFill>
              </a:rPr>
              <a:t>13</a:t>
            </a:r>
            <a:r>
              <a:rPr lang="en-US" b="0" i="0" strike="noStrike" baseline="0" dirty="0" smtClean="0"/>
              <a:t>x41)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i="0" strike="noStrike" baseline="0" dirty="0" smtClean="0"/>
              <a:t>	“for acknowledgement of the mystery of God, Christ” (Col.2:2 – 7x</a:t>
            </a:r>
            <a:r>
              <a:rPr lang="en-US" b="0" i="0" strike="noStrike" baseline="0" dirty="0" smtClean="0">
                <a:solidFill>
                  <a:schemeClr val="accent6">
                    <a:lumMod val="50000"/>
                  </a:schemeClr>
                </a:solidFill>
              </a:rPr>
              <a:t>13</a:t>
            </a:r>
            <a:r>
              <a:rPr lang="en-US" b="0" i="0" strike="noStrike" baseline="0" dirty="0" smtClean="0"/>
              <a:t>x71)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i="0" strike="noStrike" baseline="0" dirty="0" smtClean="0"/>
              <a:t>	“mysteries of God” (1 Cor.4:1 – 2</a:t>
            </a:r>
            <a:r>
              <a:rPr lang="en-US" b="0" i="0" strike="noStrike" baseline="30000" dirty="0" smtClean="0"/>
              <a:t>3</a:t>
            </a:r>
            <a:r>
              <a:rPr lang="en-US" b="0" i="0" strike="noStrike" baseline="0" dirty="0" smtClean="0"/>
              <a:t>x</a:t>
            </a:r>
            <a:r>
              <a:rPr lang="en-US" b="0" i="0" strike="noStrike" baseline="0" dirty="0" smtClean="0">
                <a:solidFill>
                  <a:schemeClr val="accent6">
                    <a:lumMod val="50000"/>
                  </a:schemeClr>
                </a:solidFill>
              </a:rPr>
              <a:t>13</a:t>
            </a:r>
            <a:r>
              <a:rPr lang="en-US" b="0" i="0" strike="noStrike" baseline="0" dirty="0" smtClean="0"/>
              <a:t>x23)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i="0" strike="noStrike" baseline="0" dirty="0" smtClean="0"/>
              <a:t>	“all the fullness” (Col.2:9 – 2</a:t>
            </a:r>
            <a:r>
              <a:rPr lang="en-US" b="0" i="0" strike="noStrike" baseline="30000" dirty="0" smtClean="0"/>
              <a:t>2</a:t>
            </a:r>
            <a:r>
              <a:rPr lang="en-US" b="0" i="0" strike="noStrike" baseline="0" dirty="0" smtClean="0"/>
              <a:t>x3</a:t>
            </a:r>
            <a:r>
              <a:rPr lang="en-US" b="0" i="0" strike="noStrike" baseline="30000" dirty="0" smtClean="0"/>
              <a:t>2</a:t>
            </a:r>
            <a:r>
              <a:rPr lang="en-US" b="0" i="0" strike="noStrike" baseline="0" dirty="0" smtClean="0"/>
              <a:t>x</a:t>
            </a:r>
            <a:r>
              <a:rPr lang="en-US" b="0" i="0" strike="noStrike" baseline="0" dirty="0" smtClean="0">
                <a:solidFill>
                  <a:schemeClr val="accent6">
                    <a:lumMod val="50000"/>
                  </a:schemeClr>
                </a:solidFill>
              </a:rPr>
              <a:t>13</a:t>
            </a:r>
            <a:r>
              <a:rPr lang="en-US" b="0" i="0" strike="noStrike" baseline="0" dirty="0" smtClean="0"/>
              <a:t>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i="0" strike="noStrike" baseline="0" dirty="0" smtClean="0"/>
              <a:t>	OT names of God – Jehovah, Adonai, </a:t>
            </a:r>
            <a:r>
              <a:rPr lang="en-US" b="0" i="0" strike="noStrike" baseline="0" dirty="0" err="1" smtClean="0"/>
              <a:t>ha’Elohim</a:t>
            </a:r>
            <a:r>
              <a:rPr lang="en-US" b="0" i="0" strike="noStrike" baseline="0" dirty="0" smtClean="0"/>
              <a:t>, </a:t>
            </a:r>
            <a:r>
              <a:rPr lang="en-US" b="0" i="0" strike="noStrike" baseline="0" dirty="0" err="1" smtClean="0"/>
              <a:t>Meshicho</a:t>
            </a:r>
            <a:r>
              <a:rPr lang="en-US" b="0" i="0" strike="noStrike" baseline="0" dirty="0" smtClean="0"/>
              <a:t> (His Anointed),  </a:t>
            </a:r>
            <a:r>
              <a:rPr lang="en-US" b="0" i="0" strike="noStrike" baseline="0" dirty="0" err="1" smtClean="0"/>
              <a:t>mal’ach</a:t>
            </a:r>
            <a:r>
              <a:rPr lang="en-US" b="0" i="0" strike="noStrike" baseline="0" dirty="0" smtClean="0"/>
              <a:t> </a:t>
            </a:r>
            <a:r>
              <a:rPr lang="en-US" b="0" i="0" strike="noStrike" baseline="0" dirty="0" err="1" smtClean="0"/>
              <a:t>ha’Elomim</a:t>
            </a:r>
            <a:endParaRPr lang="en-US" b="0" i="0" strike="noStrike" baseline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237 occs. – </a:t>
            </a:r>
            <a:r>
              <a:rPr lang="en-US" b="0" i="0" strike="noStrike" baseline="0" dirty="0" smtClean="0"/>
              <a:t>total for NT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1" strike="noStrike" baseline="0" dirty="0" smtClean="0"/>
              <a:t>doxa</a:t>
            </a:r>
            <a:r>
              <a:rPr lang="en-US" b="1" i="0" strike="noStrike" baseline="0" dirty="0" smtClean="0"/>
              <a:t>  typically trans. </a:t>
            </a:r>
            <a:r>
              <a:rPr lang="en-US" b="1" i="1" strike="noStrike" baseline="0" dirty="0" smtClean="0"/>
              <a:t>kâbôwd</a:t>
            </a:r>
            <a:r>
              <a:rPr lang="en-US" b="1" i="0" strike="noStrike" baseline="0" dirty="0" smtClean="0"/>
              <a:t> in OT – </a:t>
            </a:r>
            <a:r>
              <a:rPr lang="en-US" b="0" i="0" strike="noStrike" baseline="0" dirty="0" smtClean="0"/>
              <a:t>200 occs. Of n. &amp; v.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Related or Derived – </a:t>
            </a:r>
            <a:r>
              <a:rPr lang="en-US" b="0" i="1" strike="noStrike" baseline="0" dirty="0" smtClean="0"/>
              <a:t>doxazō</a:t>
            </a:r>
            <a:r>
              <a:rPr lang="en-US" b="0" i="0" strike="noStrike" baseline="0" dirty="0" smtClean="0"/>
              <a:t> from </a:t>
            </a:r>
            <a:r>
              <a:rPr lang="en-US" b="0" i="1" strike="noStrike" baseline="0" dirty="0" smtClean="0"/>
              <a:t>dokeō</a:t>
            </a:r>
            <a:r>
              <a:rPr lang="en-US" b="0" i="0" strike="noStrike" baseline="0" dirty="0" smtClean="0"/>
              <a:t>, to “seem” – also </a:t>
            </a:r>
            <a:r>
              <a:rPr lang="en-US" b="0" i="1" strike="noStrike" baseline="0" dirty="0" smtClean="0"/>
              <a:t>dokimazō</a:t>
            </a:r>
            <a:r>
              <a:rPr lang="en-US" b="0" i="0" strike="noStrike" baseline="0" dirty="0" smtClean="0"/>
              <a:t>, to “test”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Bullinger’s Lex &amp; Conc – </a:t>
            </a:r>
            <a:r>
              <a:rPr lang="en-US" b="0" i="0" strike="noStrike" baseline="0" dirty="0" smtClean="0"/>
              <a:t>read defs. of Glorify/Glory and Seem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Thayer’s Lexicon – </a:t>
            </a:r>
            <a:r>
              <a:rPr lang="en-US" b="0" i="0" strike="noStrike" baseline="0" dirty="0" smtClean="0"/>
              <a:t>read defs.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This inherently divine attribute – </a:t>
            </a:r>
            <a:r>
              <a:rPr lang="en-US" b="0" i="0" strike="noStrike" baseline="0" dirty="0" smtClean="0"/>
              <a:t>love (1 Jn.4:7-8), goodness (Ro.3:21-23), truth (1 Jn.1:5), wisdom, beauty (Isa.4:2), kindness, mercy, righteousness, incorruptibility (Ro.8:21; 2:7), exaltation (Psa.57:5)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Did He share God-likeness with any creature? </a:t>
            </a:r>
            <a:r>
              <a:rPr lang="en-US" b="0" i="0" strike="noStrike" baseline="0" dirty="0" smtClean="0"/>
              <a:t>How about the anointed cherub – “full of wisdom”, “perfect in beauty”</a:t>
            </a:r>
            <a:r>
              <a:rPr lang="en-US" b="1" i="0" strike="noStrike" baseline="0" dirty="0" smtClean="0"/>
              <a:t> 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Isn’t this the substance of Moses’ request? </a:t>
            </a:r>
            <a:r>
              <a:rPr lang="en-US" b="0" i="0" strike="noStrike" baseline="0" dirty="0" smtClean="0"/>
              <a:t>– “Show me Your glory.” Moses &amp; Israel had seen many demonstrations of Yahweh’s glory already (Deu.5:24). This was a request to know Him personally. Read Exo.33:12-23. Didn’t this anticipate a future, head-on glory that Yahweh would show men?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Isn’t this the substance of Philip’s request? –</a:t>
            </a:r>
            <a:r>
              <a:rPr lang="en-US" b="0" i="0" strike="noStrike" baseline="0" dirty="0" smtClean="0"/>
              <a:t> “Show us the Father” – Joh.14:8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This is what we sinners fall short of – </a:t>
            </a:r>
            <a:r>
              <a:rPr lang="en-US" b="0" i="0" strike="noStrike" baseline="0" dirty="0" smtClean="0"/>
              <a:t>His goodness, His righteousness (Rom.3:21-23)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John 17 refers to 2 prior glories of the Son:  </a:t>
            </a:r>
            <a:r>
              <a:rPr lang="en-US" b="0" i="0" strike="noStrike" baseline="0" dirty="0" smtClean="0"/>
              <a:t>a) before the existence of the world, b) before its </a:t>
            </a:r>
            <a:r>
              <a:rPr lang="en-US" b="0" i="0" strike="noStrike" baseline="0" dirty="0" smtClean="0"/>
              <a:t>overthrow – Note how specific </a:t>
            </a:r>
            <a:r>
              <a:rPr lang="en-US" b="0" i="0" strike="noStrike" baseline="0" smtClean="0"/>
              <a:t>these are!</a:t>
            </a: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Gained by deeds – </a:t>
            </a:r>
            <a:r>
              <a:rPr lang="en-US" b="0" i="0" strike="noStrike" baseline="0" dirty="0" smtClean="0"/>
              <a:t>worthy of praise, honor (Psa.4:2), prestige, acclaim,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i="0" strike="noStrike" baseline="0" dirty="0" smtClean="0"/>
              <a:t>	associated with – works of power (Num.14:22) and military deeds – “glory of war” (Isa.22:18)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Jesus resurrected, ascended, seated – </a:t>
            </a:r>
            <a:r>
              <a:rPr lang="en-US" b="0" i="0" strike="noStrike" baseline="0" dirty="0" smtClean="0"/>
              <a:t>His vindication – His being glorified, as frequently in John’s Gospel (e.g., 12:16) – read Phi.2:5-11, where His glory redounds to the Father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For men – </a:t>
            </a:r>
            <a:r>
              <a:rPr lang="en-US" b="0" i="0" strike="noStrike" baseline="0" dirty="0" smtClean="0"/>
              <a:t>associated with </a:t>
            </a:r>
            <a:r>
              <a:rPr lang="en-US" b="0" i="0" strike="noStrike" baseline="0" dirty="0" smtClean="0">
                <a:solidFill>
                  <a:srgbClr val="C00000"/>
                </a:solidFill>
              </a:rPr>
              <a:t>wealth</a:t>
            </a:r>
            <a:r>
              <a:rPr lang="en-US" b="0" i="0" strike="noStrike" baseline="0" dirty="0" smtClean="0"/>
              <a:t> (Gen.31:1 – 1</a:t>
            </a:r>
            <a:r>
              <a:rPr lang="en-US" b="0" i="0" strike="noStrike" baseline="30000" dirty="0" smtClean="0"/>
              <a:t>st</a:t>
            </a:r>
            <a:r>
              <a:rPr lang="en-US" b="0" i="0" strike="noStrike" baseline="0" dirty="0" smtClean="0"/>
              <a:t> occ. Heb. &amp; Gk.), which to men means “importance” - also the higher wealth (wisdom) in Pro.3:13-16),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i="0" strike="noStrike" baseline="0" dirty="0" smtClean="0"/>
              <a:t>	cp. Heb. </a:t>
            </a:r>
            <a:r>
              <a:rPr lang="en-US" b="0" i="1" strike="noStrike" baseline="0" dirty="0" smtClean="0"/>
              <a:t>kâb</a:t>
            </a:r>
            <a:r>
              <a:rPr lang="en-US" b="0" i="1" strike="noStrike" baseline="0" dirty="0" smtClean="0">
                <a:latin typeface="Tahoma"/>
                <a:ea typeface="Tahoma"/>
                <a:cs typeface="Tahoma"/>
              </a:rPr>
              <a:t>ô</a:t>
            </a:r>
            <a:r>
              <a:rPr lang="en-US" b="0" i="1" strike="noStrike" baseline="0" dirty="0" smtClean="0"/>
              <a:t>wd</a:t>
            </a:r>
            <a:r>
              <a:rPr lang="en-US" b="0" i="0" strike="noStrike" baseline="0" dirty="0" smtClean="0"/>
              <a:t>, acc. to Hirsch (p. 114)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strike="noStrike" baseline="0" dirty="0" smtClean="0"/>
              <a:t>With God – </a:t>
            </a:r>
            <a:r>
              <a:rPr lang="en-US" b="0" i="0" strike="noStrike" baseline="0" dirty="0" smtClean="0"/>
              <a:t>His presence as guiding &amp; dwelling with Israel (fut. Isa.4:5; 2 Chr.7:1-2; Eze.43:2) – Moses had been guided by it, Elijah called it to come down (fire) and consume his sacrifice (1 Ki.18:38) and his enemies (2 Ki.1:10), and he was taken up by a chariot of fire (2 Ki.2:11)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With man – </a:t>
            </a:r>
            <a:r>
              <a:rPr lang="en-US" b="0" i="0" strike="noStrike" baseline="0" dirty="0" smtClean="0"/>
              <a:t>e.g., Mat.6:29 Solomon in all his glory – regal splendor; Isa.14:12 King of Babylon (Antichrist) – </a:t>
            </a:r>
            <a:r>
              <a:rPr lang="en-US" b="0" i="0" strike="noStrike" baseline="0" smtClean="0"/>
              <a:t>“Shining One, Son of Dawn”</a:t>
            </a: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Is glory </a:t>
            </a:r>
            <a:r>
              <a:rPr lang="en-US" b="0" i="0" strike="noStrike" baseline="0" dirty="0" smtClean="0"/>
              <a:t>an attribute of His grace, or grace an attribute of His glory?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As Hebraism read – </a:t>
            </a:r>
            <a:r>
              <a:rPr lang="en-US" b="0" i="0" strike="noStrike" baseline="0" dirty="0" smtClean="0"/>
              <a:t>“His gracious glory” ---- like Col.1:13 “the Son of His Love” = “His dear Son”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Cp. Est.6:3 – </a:t>
            </a:r>
            <a:r>
              <a:rPr lang="en-US" b="0" i="0" strike="noStrike" baseline="0" dirty="0" smtClean="0"/>
              <a:t>LXX translation – honored in a kingdom! – “And the king said, ‘What glory or grace did we do for Mordecai?’”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Cp. Psa.84:11 – </a:t>
            </a:r>
            <a:r>
              <a:rPr lang="en-US" b="0" i="0" strike="noStrike" baseline="0" dirty="0" smtClean="0"/>
              <a:t>“Yahweh will give </a:t>
            </a:r>
            <a:r>
              <a:rPr lang="en-US" b="1" i="0" strike="noStrike" baseline="0" dirty="0" smtClean="0"/>
              <a:t>grace and glory</a:t>
            </a:r>
            <a:r>
              <a:rPr lang="en-US" b="0" i="0" strike="noStrike" baseline="0" dirty="0" smtClean="0"/>
              <a:t> – hendiadys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Cp. Joh.1:14 – </a:t>
            </a:r>
            <a:r>
              <a:rPr lang="en-US" b="0" i="0" strike="noStrike" baseline="0" dirty="0" smtClean="0"/>
              <a:t>“the Word … we saw His glory, a </a:t>
            </a:r>
            <a:r>
              <a:rPr lang="en-US" b="1" i="0" strike="noStrike" baseline="0" dirty="0" smtClean="0"/>
              <a:t>glory</a:t>
            </a:r>
            <a:r>
              <a:rPr lang="en-US" b="0" i="0" strike="noStrike" baseline="0" dirty="0" smtClean="0"/>
              <a:t> … full </a:t>
            </a:r>
            <a:r>
              <a:rPr lang="en-US" b="1" i="0" strike="noStrike" baseline="0" dirty="0" smtClean="0"/>
              <a:t>of grace </a:t>
            </a:r>
            <a:r>
              <a:rPr lang="en-US" b="0" i="0" strike="noStrike" baseline="0" dirty="0" smtClean="0"/>
              <a:t>and truth”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375B9-7E3E-4937-89E4-DDCA55738283}" type="datetime1">
              <a:rPr lang="en-US" smtClean="0"/>
              <a:pPr>
                <a:defRPr/>
              </a:pPr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9, ver.1.5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3230-7C4F-4A22-BE8F-ECECD4855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CF5E4-8481-4933-88C6-D07DE009974F}" type="datetime1">
              <a:rPr lang="en-US" smtClean="0"/>
              <a:pPr>
                <a:defRPr/>
              </a:pPr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9, ver.1.5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C369-65B2-4F82-890B-D6B750A6F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C54D4-501C-4F3F-BB11-15FAE2BCA197}" type="datetime1">
              <a:rPr lang="en-US" smtClean="0"/>
              <a:pPr>
                <a:defRPr/>
              </a:pPr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9, ver.1.5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4960-A368-464E-8C31-A0F87BB09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4B7F8-EB38-4AE8-BD2E-808801FCE036}" type="datetime1">
              <a:rPr lang="en-US" smtClean="0"/>
              <a:pPr>
                <a:defRPr/>
              </a:pPr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9, ver.1.5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9F34-E933-4C54-A5D1-3DA31D56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F6E21-4AE3-456E-B1AA-570AF84C538F}" type="datetime1">
              <a:rPr lang="en-US" smtClean="0"/>
              <a:pPr>
                <a:defRPr/>
              </a:pPr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9, ver.1.5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207F-16F6-493C-AC3A-7A09CDB1A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CCFD7-5A4D-43BD-9846-1C73CD3ACEF2}" type="datetime1">
              <a:rPr lang="en-US" smtClean="0"/>
              <a:pPr>
                <a:defRPr/>
              </a:pPr>
              <a:t>11/20/2015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9, ver.1.5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8255-F7F0-499F-B637-C41B1A007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549DA-70AF-4C3A-9A2D-BE4680226ABA}" type="datetime1">
              <a:rPr lang="en-US" smtClean="0"/>
              <a:pPr>
                <a:defRPr/>
              </a:pPr>
              <a:t>11/20/2015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9, ver.1.5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3E1C-7616-4FB9-B0B5-81BD2F96C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008DD-E8E3-4EC2-AA51-BA673E31E0F4}" type="datetime1">
              <a:rPr lang="en-US" smtClean="0"/>
              <a:pPr>
                <a:defRPr/>
              </a:pPr>
              <a:t>11/20/2015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9, ver.1.5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1C5A-9266-4BFC-8FFA-8FFAE3A0E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6A577-8F96-4289-A5E7-34FE04661922}" type="datetime1">
              <a:rPr lang="en-US" smtClean="0"/>
              <a:pPr>
                <a:defRPr/>
              </a:pPr>
              <a:t>11/20/2015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9, ver.1.5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AB00-8EDF-4ED5-A7B7-04AD4C043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9820-6573-4476-A98A-11C73BB6BF57}" type="datetime1">
              <a:rPr lang="en-US" smtClean="0"/>
              <a:pPr>
                <a:defRPr/>
              </a:pPr>
              <a:t>11/20/2015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9, ver.1.5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B00D-5040-4EE8-A5A2-482AD9BCB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CF12B-8732-4022-BCB8-C35CD529FA91}" type="datetime1">
              <a:rPr lang="en-US" smtClean="0"/>
              <a:pPr>
                <a:defRPr/>
              </a:pPr>
              <a:t>11/20/2015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9, ver.1.5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9EA9-6E4A-43E7-BC77-59F1A42E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E8E394-07C3-48FF-967E-FC7AC9781EC7}" type="datetime1">
              <a:rPr lang="en-US" smtClean="0"/>
              <a:pPr>
                <a:defRPr/>
              </a:pPr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Part 9, ver.1.5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0B757-26E5-4ED8-BC78-74CAC9182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6106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Eph. 1:6 </a:t>
            </a:r>
            <a:r>
              <a:rPr lang="en-US" sz="6000" b="1" dirty="0" smtClean="0">
                <a:solidFill>
                  <a:schemeClr val="tx1"/>
                </a:solidFill>
              </a:rPr>
              <a:t>– for praise of </a:t>
            </a:r>
            <a:r>
              <a:rPr lang="en-US" sz="6000" b="1" i="1" dirty="0" smtClean="0">
                <a:solidFill>
                  <a:schemeClr val="tx1"/>
                </a:solidFill>
              </a:rPr>
              <a:t>the</a:t>
            </a: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6000" b="1" dirty="0" smtClean="0">
                <a:solidFill>
                  <a:srgbClr val="C00000"/>
                </a:solidFill>
              </a:rPr>
              <a:t>glory</a:t>
            </a:r>
            <a:r>
              <a:rPr lang="en-US" sz="6000" b="1" dirty="0" smtClean="0">
                <a:solidFill>
                  <a:schemeClr val="tx1"/>
                </a:solidFill>
              </a:rPr>
              <a:t> of His grace, in (</a:t>
            </a:r>
            <a:r>
              <a:rPr lang="en-US" sz="6000" b="1" i="1" dirty="0" smtClean="0">
                <a:solidFill>
                  <a:schemeClr val="tx1"/>
                </a:solidFill>
              </a:rPr>
              <a:t>or</a:t>
            </a:r>
            <a:r>
              <a:rPr lang="en-US" sz="6000" b="1" dirty="0" smtClean="0">
                <a:solidFill>
                  <a:schemeClr val="tx1"/>
                </a:solidFill>
              </a:rPr>
              <a:t> by) which He engraced us by the Beloved </a:t>
            </a:r>
            <a:r>
              <a:rPr lang="en-US" sz="6000" b="1" i="1" dirty="0" smtClean="0">
                <a:solidFill>
                  <a:schemeClr val="tx1"/>
                </a:solidFill>
              </a:rPr>
              <a:t>One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9, ver.1.5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9916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Additional texts of note: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Isa.6:3, Eze.39:21, Hab.2:14, Phi.3:21, Heb.2:7,9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9, ver.1.8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35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4582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5200" b="1" u="sng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9, ver.1.5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30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9154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54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9, ver.1.5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269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4582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52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9, ver.1.5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584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4582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52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9, ver.1.5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1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0" y="1524000"/>
            <a:ext cx="9067800" cy="4800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Glory – </a:t>
            </a:r>
            <a:r>
              <a:rPr lang="en-US" sz="5400" b="1" i="1" dirty="0" smtClean="0">
                <a:solidFill>
                  <a:schemeClr val="tx1"/>
                </a:solidFill>
              </a:rPr>
              <a:t>doxa – </a:t>
            </a:r>
            <a:r>
              <a:rPr lang="en-US" sz="5400" b="1" dirty="0" smtClean="0">
                <a:solidFill>
                  <a:schemeClr val="tx1"/>
                </a:solidFill>
              </a:rPr>
              <a:t>n. glory</a:t>
            </a:r>
          </a:p>
          <a:p>
            <a:pPr algn="l">
              <a:spcBef>
                <a:spcPct val="0"/>
              </a:spcBef>
              <a:spcAft>
                <a:spcPts val="1200"/>
              </a:spcAft>
              <a:tabLst>
                <a:tab pos="1712913" algn="l"/>
              </a:tabLst>
            </a:pPr>
            <a:r>
              <a:rPr lang="en-US" sz="5400" b="1" i="1" dirty="0" smtClean="0">
                <a:solidFill>
                  <a:schemeClr val="tx1"/>
                </a:solidFill>
              </a:rPr>
              <a:t>	</a:t>
            </a:r>
            <a:r>
              <a:rPr lang="en-US" sz="5400" b="1" dirty="0" smtClean="0">
                <a:solidFill>
                  <a:schemeClr val="tx1"/>
                </a:solidFill>
              </a:rPr>
              <a:t>–</a:t>
            </a:r>
            <a:r>
              <a:rPr lang="en-US" sz="5400" b="1" i="1" dirty="0" smtClean="0">
                <a:solidFill>
                  <a:schemeClr val="tx1"/>
                </a:solidFill>
              </a:rPr>
              <a:t> doxazō</a:t>
            </a:r>
            <a:r>
              <a:rPr lang="en-US" sz="5400" b="1" dirty="0" smtClean="0">
                <a:solidFill>
                  <a:schemeClr val="tx1"/>
                </a:solidFill>
              </a:rPr>
              <a:t> – v. glorify</a:t>
            </a:r>
          </a:p>
          <a:p>
            <a:pPr algn="l">
              <a:spcBef>
                <a:spcPct val="0"/>
              </a:spcBef>
              <a:spcAft>
                <a:spcPts val="1200"/>
              </a:spcAft>
              <a:tabLst>
                <a:tab pos="1712913" algn="l"/>
              </a:tabLst>
            </a:pPr>
            <a:r>
              <a:rPr lang="en-US" sz="5400" b="1" dirty="0" smtClean="0">
                <a:solidFill>
                  <a:schemeClr val="tx1"/>
                </a:solidFill>
              </a:rPr>
              <a:t>           –</a:t>
            </a:r>
            <a:r>
              <a:rPr lang="en-US" sz="5400" b="1" i="1" dirty="0" smtClean="0">
                <a:solidFill>
                  <a:schemeClr val="tx1"/>
                </a:solidFill>
              </a:rPr>
              <a:t> endoxos – </a:t>
            </a:r>
            <a:r>
              <a:rPr lang="en-US" sz="5400" b="1" dirty="0" smtClean="0">
                <a:solidFill>
                  <a:schemeClr val="tx1"/>
                </a:solidFill>
              </a:rPr>
              <a:t>adj. </a:t>
            </a:r>
            <a:r>
              <a:rPr lang="en-US" sz="5400" b="1" dirty="0" smtClean="0">
                <a:solidFill>
                  <a:schemeClr val="tx1"/>
                </a:solidFill>
              </a:rPr>
              <a:t>notable,</a:t>
            </a:r>
            <a:endParaRPr lang="en-US" sz="54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                                   illustrious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9, ver.1.5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067800" cy="5257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rgbClr val="C00000"/>
                </a:solidFill>
              </a:rPr>
              <a:t>Etymology</a:t>
            </a:r>
            <a:r>
              <a:rPr lang="en-US" sz="5400" b="1" dirty="0" smtClean="0">
                <a:solidFill>
                  <a:schemeClr val="tx1"/>
                </a:solidFill>
              </a:rPr>
              <a:t> of </a:t>
            </a:r>
            <a:r>
              <a:rPr lang="en-US" sz="5400" b="1" i="1" dirty="0" smtClean="0">
                <a:solidFill>
                  <a:schemeClr val="tx1"/>
                </a:solidFill>
              </a:rPr>
              <a:t>doxa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– related</a:t>
            </a:r>
            <a:r>
              <a:rPr lang="en-US" sz="5400" b="1" i="1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stems  </a:t>
            </a:r>
            <a:r>
              <a:rPr lang="en-US" sz="5400" b="1" i="1" dirty="0" smtClean="0">
                <a:solidFill>
                  <a:schemeClr val="tx1"/>
                </a:solidFill>
              </a:rPr>
              <a:t>dox-  dok- 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i="1" dirty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–</a:t>
            </a:r>
            <a:r>
              <a:rPr lang="en-US" sz="5400" b="1" i="1" dirty="0" smtClean="0">
                <a:solidFill>
                  <a:schemeClr val="tx1"/>
                </a:solidFill>
              </a:rPr>
              <a:t> dokeō</a:t>
            </a:r>
            <a:r>
              <a:rPr lang="en-US" sz="5400" b="1" dirty="0" smtClean="0">
                <a:solidFill>
                  <a:schemeClr val="tx1"/>
                </a:solidFill>
              </a:rPr>
              <a:t> – think, consider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 –</a:t>
            </a:r>
            <a:r>
              <a:rPr lang="en-US" sz="5400" b="1" i="1" dirty="0" smtClean="0">
                <a:solidFill>
                  <a:schemeClr val="tx1"/>
                </a:solidFill>
              </a:rPr>
              <a:t> </a:t>
            </a:r>
            <a:r>
              <a:rPr lang="en-US" sz="4600" b="1" i="1" dirty="0" smtClean="0">
                <a:solidFill>
                  <a:schemeClr val="tx1"/>
                </a:solidFill>
              </a:rPr>
              <a:t>dokimazō</a:t>
            </a:r>
            <a:r>
              <a:rPr lang="en-US" sz="4600" b="1" dirty="0" smtClean="0">
                <a:solidFill>
                  <a:schemeClr val="tx1"/>
                </a:solidFill>
              </a:rPr>
              <a:t> </a:t>
            </a:r>
            <a:r>
              <a:rPr lang="en-US" sz="4600" b="1" dirty="0">
                <a:solidFill>
                  <a:schemeClr val="tx1"/>
                </a:solidFill>
              </a:rPr>
              <a:t>– </a:t>
            </a:r>
            <a:r>
              <a:rPr lang="en-US" sz="4600" b="1" i="1" dirty="0" smtClean="0">
                <a:solidFill>
                  <a:schemeClr val="tx1"/>
                </a:solidFill>
              </a:rPr>
              <a:t> </a:t>
            </a:r>
            <a:r>
              <a:rPr lang="en-US" sz="4600" b="1" dirty="0" smtClean="0">
                <a:solidFill>
                  <a:schemeClr val="tx1"/>
                </a:solidFill>
              </a:rPr>
              <a:t>test, prove, approve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– </a:t>
            </a:r>
            <a:r>
              <a:rPr lang="en-US" sz="5400" b="1" i="1" dirty="0" smtClean="0">
                <a:solidFill>
                  <a:schemeClr val="tx1"/>
                </a:solidFill>
              </a:rPr>
              <a:t>dokimos</a:t>
            </a:r>
            <a:r>
              <a:rPr lang="en-US" sz="5400" b="1" dirty="0" smtClean="0">
                <a:solidFill>
                  <a:schemeClr val="tx1"/>
                </a:solidFill>
              </a:rPr>
              <a:t> </a:t>
            </a:r>
            <a:r>
              <a:rPr lang="en-US" sz="5400" b="1" dirty="0">
                <a:solidFill>
                  <a:schemeClr val="tx1"/>
                </a:solidFill>
              </a:rPr>
              <a:t>–</a:t>
            </a:r>
            <a:r>
              <a:rPr lang="en-US" sz="5400" b="1" dirty="0" smtClean="0">
                <a:solidFill>
                  <a:schemeClr val="tx1"/>
                </a:solidFill>
              </a:rPr>
              <a:t> proven, approved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– </a:t>
            </a:r>
            <a:r>
              <a:rPr lang="en-US" sz="5400" b="1" i="1" dirty="0" smtClean="0">
                <a:solidFill>
                  <a:schemeClr val="tx1"/>
                </a:solidFill>
              </a:rPr>
              <a:t>dokimē – </a:t>
            </a:r>
            <a:r>
              <a:rPr lang="en-US" sz="5400" b="1" dirty="0" smtClean="0">
                <a:solidFill>
                  <a:schemeClr val="tx1"/>
                </a:solidFill>
              </a:rPr>
              <a:t>proof, trial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9, ver.1.5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73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7630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Concerning “Glory” - 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i="1" dirty="0" smtClean="0">
                <a:solidFill>
                  <a:schemeClr val="tx1"/>
                </a:solidFill>
              </a:rPr>
              <a:t>Doxa</a:t>
            </a:r>
            <a:r>
              <a:rPr lang="en-US" sz="5400" b="1" dirty="0" smtClean="0">
                <a:solidFill>
                  <a:schemeClr val="tx1"/>
                </a:solidFill>
              </a:rPr>
              <a:t> and its compounds </a:t>
            </a:r>
          </a:p>
          <a:p>
            <a:pPr marL="231775" algn="l">
              <a:spcBef>
                <a:spcPct val="0"/>
              </a:spcBef>
              <a:spcAft>
                <a:spcPts val="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– used 666 times in </a:t>
            </a:r>
          </a:p>
          <a:p>
            <a:pPr marL="508000"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    Greek Bible</a:t>
            </a:r>
          </a:p>
          <a:p>
            <a:pPr marL="231775" algn="l">
              <a:spcBef>
                <a:spcPct val="0"/>
              </a:spcBef>
              <a:spcAft>
                <a:spcPts val="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– 9 occs. Eph., 4 occs. Col.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9, ver.1.5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19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609600" y="2209800"/>
            <a:ext cx="8001000" cy="4114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But what is “glory”?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9, ver.1.5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19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685800" y="1676400"/>
            <a:ext cx="8001000" cy="4343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a) with God an inherent attribute – Joh. 17:5, </a:t>
            </a:r>
            <a:r>
              <a:rPr lang="en-US" sz="7200" b="1" dirty="0" smtClean="0">
                <a:solidFill>
                  <a:schemeClr val="tx1"/>
                </a:solidFill>
              </a:rPr>
              <a:t>24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9, ver.1.5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1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b) with God and man an acquired attribute – Luk.24:26; Col.2:15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9, ver.1.5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946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106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c) with God and man a brightness –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 Luk.9:23-32; Heb.1:3;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1 Jn.1:5-6 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9, ver.1.5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81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458200" cy="4572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Eph. 1:6 </a:t>
            </a:r>
            <a:r>
              <a:rPr lang="en-US" sz="6000" b="1" dirty="0" smtClean="0">
                <a:solidFill>
                  <a:schemeClr val="tx1"/>
                </a:solidFill>
              </a:rPr>
              <a:t>– what exactly is “</a:t>
            </a:r>
            <a:r>
              <a:rPr lang="en-US" sz="6000" b="1" i="1" dirty="0" smtClean="0">
                <a:solidFill>
                  <a:schemeClr val="tx1"/>
                </a:solidFill>
              </a:rPr>
              <a:t>the</a:t>
            </a: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6000" b="1" dirty="0" smtClean="0">
                <a:solidFill>
                  <a:srgbClr val="C00000"/>
                </a:solidFill>
              </a:rPr>
              <a:t>glory</a:t>
            </a:r>
            <a:r>
              <a:rPr lang="en-US" sz="6000" b="1" dirty="0" smtClean="0">
                <a:solidFill>
                  <a:schemeClr val="tx1"/>
                </a:solidFill>
              </a:rPr>
              <a:t> of His grace”?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9, ver.1.5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19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13788</TotalTime>
  <Words>992</Words>
  <Application>Microsoft Office PowerPoint</Application>
  <PresentationFormat>On-screen Show (4:3)</PresentationFormat>
  <Paragraphs>127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</dc:title>
  <dc:creator>gburch</dc:creator>
  <cp:lastModifiedBy>Burch, Glen T CTR NSWCDD, Z22</cp:lastModifiedBy>
  <cp:revision>1383</cp:revision>
  <dcterms:created xsi:type="dcterms:W3CDTF">2010-09-16T16:01:57Z</dcterms:created>
  <dcterms:modified xsi:type="dcterms:W3CDTF">2015-11-20T16:29:55Z</dcterms:modified>
</cp:coreProperties>
</file>