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3" r:id="rId2"/>
    <p:sldId id="310" r:id="rId3"/>
    <p:sldId id="309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48" r:id="rId12"/>
    <p:sldId id="339" r:id="rId13"/>
    <p:sldId id="338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9" r:id="rId23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887" autoAdjust="0"/>
  </p:normalViewPr>
  <p:slideViewPr>
    <p:cSldViewPr>
      <p:cViewPr>
        <p:scale>
          <a:sx n="66" d="100"/>
          <a:sy n="66" d="100"/>
        </p:scale>
        <p:origin x="-120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4/29/2015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Take Note! </a:t>
            </a:r>
            <a:r>
              <a:rPr lang="en-US" b="0" dirty="0" smtClean="0"/>
              <a:t>– none</a:t>
            </a:r>
            <a:r>
              <a:rPr lang="en-US" b="0" baseline="0" dirty="0" smtClean="0"/>
              <a:t> of Israel’s elections is described this way – “Try the things that differ.”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“Super-reconciled” – </a:t>
            </a:r>
            <a:r>
              <a:rPr lang="en-US" b="1" i="1" dirty="0" smtClean="0"/>
              <a:t>apokatallassō</a:t>
            </a:r>
            <a:r>
              <a:rPr lang="en-US" b="1" dirty="0" smtClean="0"/>
              <a:t>  </a:t>
            </a:r>
            <a:r>
              <a:rPr lang="en-US" b="0" dirty="0" smtClean="0"/>
              <a:t>in</a:t>
            </a:r>
            <a:r>
              <a:rPr lang="en-US" b="1" dirty="0" smtClean="0"/>
              <a:t> Col.1:20 – Eph.1:10 </a:t>
            </a:r>
            <a:r>
              <a:rPr lang="en-US" b="0" dirty="0" smtClean="0"/>
              <a:t>also speaks of it using</a:t>
            </a:r>
            <a:r>
              <a:rPr lang="en-US" b="0" baseline="0" dirty="0" smtClean="0"/>
              <a:t> </a:t>
            </a:r>
            <a:r>
              <a:rPr lang="en-US" b="1" i="1" baseline="0" dirty="0" smtClean="0"/>
              <a:t>anakephalai</a:t>
            </a:r>
            <a:r>
              <a:rPr lang="en-US" b="1" i="1" dirty="0" smtClean="0"/>
              <a:t>ō </a:t>
            </a:r>
            <a:r>
              <a:rPr lang="en-US" b="0" i="0" dirty="0" smtClean="0"/>
              <a:t>– this is unique!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 Peace has been put back into Creation that has been lacking from “before the overthrow” – </a:t>
            </a:r>
            <a:r>
              <a:rPr lang="en-US" b="0" dirty="0" smtClean="0"/>
              <a:t>a Peace exercisable only in Christ  - not in nations or in the United Nations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As simple as this sounds – </a:t>
            </a:r>
            <a:r>
              <a:rPr lang="en-US" b="0" dirty="0" smtClean="0"/>
              <a:t>no man</a:t>
            </a:r>
            <a:r>
              <a:rPr lang="en-US" b="0" baseline="0" dirty="0" smtClean="0"/>
              <a:t> ever thought of “going to heaven” until this late revelation of “the Secret” to Paul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The </a:t>
            </a:r>
            <a:r>
              <a:rPr lang="en-US" b="1" baseline="0" smtClean="0"/>
              <a:t>“What’s </a:t>
            </a:r>
            <a:r>
              <a:rPr lang="en-US" b="1" baseline="0" dirty="0" smtClean="0"/>
              <a:t>New” of the message in Ephesians!</a:t>
            </a: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Mat.13:12 – </a:t>
            </a:r>
            <a:r>
              <a:rPr lang="en-US" b="0" dirty="0" smtClean="0"/>
              <a:t>he who has, will get more – he who has not, will lose what</a:t>
            </a:r>
            <a:r>
              <a:rPr lang="en-US" b="0" baseline="0" dirty="0" smtClean="0"/>
              <a:t> he has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Note – </a:t>
            </a:r>
            <a:r>
              <a:rPr lang="en-US" b="0" baseline="0" dirty="0" smtClean="0"/>
              <a:t>earthly kingdom has its secrets too!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Sheep nations – </a:t>
            </a:r>
            <a:r>
              <a:rPr lang="en-US" b="0" dirty="0" smtClean="0"/>
              <a:t>would they include Egypt and Assyria, per Isa.19:24-25?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Also – </a:t>
            </a:r>
            <a:r>
              <a:rPr lang="en-US" b="0" dirty="0" smtClean="0"/>
              <a:t>God has had a testimony through men from the beginning of the sons of Adam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What works? – </a:t>
            </a:r>
            <a:r>
              <a:rPr lang="en-US" b="0" dirty="0" smtClean="0"/>
              <a:t>v.4 “God rested on the seventh day from all His works”. This context implies that the overthrow preceded the “seven days of creation” beginning at Gen.1:3!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On this basis – </a:t>
            </a:r>
            <a:r>
              <a:rPr lang="en-US" b="0" dirty="0" smtClean="0"/>
              <a:t>His sacrifice here is a benefit limited to men.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 Book – </a:t>
            </a:r>
            <a:r>
              <a:rPr lang="en-US" b="0" dirty="0" smtClean="0"/>
              <a:t>He has been keeping books, since He “started over” with Adam.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These – </a:t>
            </a:r>
            <a:r>
              <a:rPr lang="en-US" b="0" dirty="0" smtClean="0"/>
              <a:t>are the 7 “since the overthrow of the world” texts – all relate to how God has effected His earthly kingdom – and reward and loss in it.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Why? – </a:t>
            </a:r>
            <a:r>
              <a:rPr lang="en-US" b="0" dirty="0" smtClean="0"/>
              <a:t>Why “since the overthrow”, rather than “since the new beginning”?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0" dirty="0" smtClean="0"/>
              <a:t>Trace “love” and “glory”………………………………….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Kataball</a:t>
            </a:r>
            <a:r>
              <a:rPr lang="en-US" b="1" strike="noStrike" baseline="0" dirty="0" smtClean="0">
                <a:latin typeface="Tahoma"/>
                <a:ea typeface="Tahoma"/>
                <a:cs typeface="Tahoma"/>
              </a:rPr>
              <a:t>ō</a:t>
            </a:r>
            <a:r>
              <a:rPr lang="en-US" b="1" strike="noStrike" baseline="0" dirty="0" smtClean="0"/>
              <a:t> (v.) – </a:t>
            </a:r>
            <a:r>
              <a:rPr lang="en-US" b="0" strike="noStrike" baseline="0" dirty="0" smtClean="0"/>
              <a:t>etymology:</a:t>
            </a:r>
          </a:p>
          <a:p>
            <a:pPr marL="1600200" lvl="3" indent="-228600" eaLnBrk="1" hangingPunct="1">
              <a:spcBef>
                <a:spcPct val="0"/>
              </a:spcBef>
              <a:buFontTx/>
              <a:buAutoNum type="alphaLcParenR"/>
            </a:pPr>
            <a:r>
              <a:rPr lang="en-US" b="1" strike="noStrike" baseline="0" dirty="0" smtClean="0"/>
              <a:t>Kata</a:t>
            </a:r>
            <a:r>
              <a:rPr lang="en-US" b="0" strike="noStrike" baseline="0" dirty="0" smtClean="0"/>
              <a:t> – down</a:t>
            </a:r>
          </a:p>
          <a:p>
            <a:pPr marL="1600200" lvl="3" indent="-228600" eaLnBrk="1" hangingPunct="1">
              <a:spcBef>
                <a:spcPct val="0"/>
              </a:spcBef>
              <a:buFontTx/>
              <a:buAutoNum type="alphaLcParenR"/>
            </a:pPr>
            <a:r>
              <a:rPr lang="en-US" b="1" strike="noStrike" baseline="0" dirty="0" smtClean="0"/>
              <a:t>Ball</a:t>
            </a:r>
            <a:r>
              <a:rPr lang="en-US" b="1" strike="noStrike" baseline="0" dirty="0" smtClean="0">
                <a:latin typeface="Tahoma"/>
                <a:ea typeface="Tahoma"/>
                <a:cs typeface="Tahoma"/>
              </a:rPr>
              <a:t>ō</a:t>
            </a:r>
            <a:r>
              <a:rPr lang="en-US" b="1" strike="noStrike" baseline="0" dirty="0" smtClean="0"/>
              <a:t> </a:t>
            </a:r>
            <a:r>
              <a:rPr lang="en-US" b="0" strike="noStrike" baseline="0" dirty="0" smtClean="0"/>
              <a:t>– throw (cp. Lat. “ballista”, Eng. “ballistics”)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noStrike" baseline="0" dirty="0" smtClean="0"/>
              <a:t>Word studies – </a:t>
            </a:r>
            <a:r>
              <a:rPr lang="en-US" b="0" strike="noStrike" baseline="0" dirty="0" smtClean="0"/>
              <a:t>open </a:t>
            </a:r>
            <a:r>
              <a:rPr lang="en-US" b="1" i="1" strike="noStrike" baseline="0" dirty="0" smtClean="0"/>
              <a:t>Katabole, Themelios.xls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strike="noStrike" baseline="0" dirty="0" smtClean="0"/>
              <a:t>Cp. Parabolē – </a:t>
            </a:r>
            <a:r>
              <a:rPr lang="en-US" b="1" i="1" strike="noStrike" baseline="0" dirty="0" smtClean="0"/>
              <a:t>a throwing beside, for purpose of comparison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Foreknown – </a:t>
            </a:r>
            <a:r>
              <a:rPr lang="en-US" b="0" dirty="0" smtClean="0"/>
              <a:t>to be understood in the active sense of the Father’s choice in the Son to be that Lamb!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Exceptions?:</a:t>
            </a:r>
            <a:r>
              <a:rPr lang="en-US" dirty="0" smtClean="0"/>
              <a:t> a) </a:t>
            </a:r>
            <a:r>
              <a:rPr lang="en-US" b="1" dirty="0" smtClean="0"/>
              <a:t>Heb.6:1 –</a:t>
            </a:r>
            <a:r>
              <a:rPr lang="en-US" dirty="0" smtClean="0"/>
              <a:t> not laying </a:t>
            </a:r>
            <a:r>
              <a:rPr lang="en-US" b="1" dirty="0" smtClean="0"/>
              <a:t>again</a:t>
            </a:r>
            <a:r>
              <a:rPr lang="en-US" dirty="0" smtClean="0"/>
              <a:t> a foundation of</a:t>
            </a:r>
            <a:r>
              <a:rPr lang="en-US" baseline="0" dirty="0" smtClean="0"/>
              <a:t> teaching “</a:t>
            </a:r>
            <a:r>
              <a:rPr lang="en-US" b="1" baseline="0" dirty="0" smtClean="0"/>
              <a:t>the word of the beginning </a:t>
            </a:r>
            <a:r>
              <a:rPr lang="en-US" b="0" baseline="0" dirty="0" smtClean="0"/>
              <a:t>(</a:t>
            </a:r>
            <a:r>
              <a:rPr lang="en-US" b="0" i="1" baseline="0" dirty="0" smtClean="0"/>
              <a:t>logos</a:t>
            </a:r>
            <a:r>
              <a:rPr lang="en-US" b="0" baseline="0" dirty="0" smtClean="0"/>
              <a:t>) </a:t>
            </a:r>
            <a:r>
              <a:rPr lang="en-US" baseline="0" dirty="0" smtClean="0"/>
              <a:t>of the Christ”?</a:t>
            </a:r>
            <a:r>
              <a:rPr lang="en-US" dirty="0" smtClean="0"/>
              <a:t> – No! Not casting</a:t>
            </a:r>
          </a:p>
          <a:p>
            <a:pPr marL="0" indent="0">
              <a:buNone/>
            </a:pPr>
            <a:r>
              <a:rPr lang="en-US" dirty="0" smtClean="0"/>
              <a:t>			it down again. See context before in 5:12</a:t>
            </a:r>
            <a:r>
              <a:rPr lang="en-US" baseline="0" dirty="0" smtClean="0"/>
              <a:t> – “you have need again to be taught what are the elements of </a:t>
            </a:r>
          </a:p>
          <a:p>
            <a:pPr marL="0" indent="0">
              <a:buNone/>
            </a:pPr>
            <a:r>
              <a:rPr lang="en-US" b="1" baseline="0" dirty="0" smtClean="0"/>
              <a:t>			the beginning of the oracles</a:t>
            </a:r>
            <a:r>
              <a:rPr lang="en-US" baseline="0" dirty="0" smtClean="0"/>
              <a:t> (</a:t>
            </a:r>
            <a:r>
              <a:rPr lang="en-US" i="1" baseline="0" dirty="0" smtClean="0"/>
              <a:t>logion</a:t>
            </a:r>
            <a:r>
              <a:rPr lang="en-US" baseline="0" dirty="0" smtClean="0"/>
              <a:t>) of God”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aseline="0" dirty="0" smtClean="0"/>
              <a:t>       </a:t>
            </a:r>
            <a:r>
              <a:rPr lang="en-US" dirty="0" smtClean="0"/>
              <a:t>b) </a:t>
            </a:r>
            <a:r>
              <a:rPr lang="en-US" b="1" dirty="0" smtClean="0"/>
              <a:t>Heb.11:11 –</a:t>
            </a:r>
            <a:r>
              <a:rPr lang="en-US" dirty="0" smtClean="0"/>
              <a:t> Sarah giving birth to Isaac – possibly the “birth-stool” contributed to the idea of a mother casting down her </a:t>
            </a:r>
          </a:p>
          <a:p>
            <a:pPr marL="914400" lvl="2" indent="0">
              <a:buNone/>
            </a:pPr>
            <a:r>
              <a:rPr lang="en-US" dirty="0" smtClean="0"/>
              <a:t>		child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Note</a:t>
            </a:r>
            <a:r>
              <a:rPr lang="en-US" b="1" baseline="0" dirty="0" smtClean="0"/>
              <a:t> –</a:t>
            </a:r>
            <a:r>
              <a:rPr lang="en-US" b="0" baseline="0" dirty="0" smtClean="0"/>
              <a:t> the earth “became”…but the darkness “</a:t>
            </a:r>
            <a:r>
              <a:rPr lang="en-US" b="0" i="1" baseline="0" dirty="0" smtClean="0"/>
              <a:t>was</a:t>
            </a:r>
            <a:r>
              <a:rPr lang="en-US" b="0" baseline="0" dirty="0" smtClean="0"/>
              <a:t>”…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No true verb “to be” in Heb. – </a:t>
            </a:r>
            <a:r>
              <a:rPr lang="en-US" b="0" i="1" baseline="0" dirty="0" smtClean="0"/>
              <a:t>hâyâh</a:t>
            </a:r>
            <a:r>
              <a:rPr lang="en-US" b="0" baseline="0" dirty="0" smtClean="0"/>
              <a:t> – read definition from </a:t>
            </a:r>
            <a:r>
              <a:rPr lang="en-US" b="1" baseline="0" dirty="0" smtClean="0"/>
              <a:t>BDB</a:t>
            </a:r>
            <a:r>
              <a:rPr lang="en-US" b="0" baseline="0" dirty="0" smtClean="0"/>
              <a:t>, then </a:t>
            </a:r>
            <a:r>
              <a:rPr lang="en-US" b="1" baseline="0" dirty="0" smtClean="0"/>
              <a:t>Custance</a:t>
            </a:r>
            <a:r>
              <a:rPr lang="en-US" b="0" baseline="0" dirty="0" smtClean="0"/>
              <a:t>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Tohu wa bohu –</a:t>
            </a:r>
            <a:r>
              <a:rPr lang="en-US" b="0" baseline="0" dirty="0" smtClean="0"/>
              <a:t> explore in </a:t>
            </a:r>
            <a:r>
              <a:rPr lang="en-US" b="1" i="1" baseline="0" dirty="0" smtClean="0"/>
              <a:t>Katabole, themelios.xls</a:t>
            </a:r>
            <a:r>
              <a:rPr lang="en-US" b="0" baseline="0" dirty="0" smtClean="0"/>
              <a:t>  file. Read article on ‘</a:t>
            </a:r>
            <a:r>
              <a:rPr lang="en-US" b="1" baseline="0" dirty="0" smtClean="0"/>
              <a:t>Tohu wa bohu</a:t>
            </a:r>
            <a:r>
              <a:rPr lang="en-US" b="0" baseline="0" dirty="0" smtClean="0"/>
              <a:t>’.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Vantage point? – </a:t>
            </a:r>
            <a:r>
              <a:rPr lang="en-US" b="0" dirty="0" smtClean="0"/>
              <a:t>where were they standing to observe this</a:t>
            </a:r>
            <a:r>
              <a:rPr lang="en-US" b="0" baseline="0" dirty="0" smtClean="0"/>
              <a:t> remarkable event? There was no environment for them yet.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Gen.1:1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nothing about creating heavens one day, </a:t>
            </a:r>
            <a:r>
              <a:rPr lang="en-US" b="0" u="sng" baseline="0" dirty="0" smtClean="0"/>
              <a:t>then</a:t>
            </a:r>
            <a:r>
              <a:rPr lang="en-US" b="0" baseline="0" dirty="0" smtClean="0"/>
              <a:t> angels, </a:t>
            </a:r>
            <a:r>
              <a:rPr lang="en-US" b="0" u="sng" baseline="0" dirty="0" smtClean="0"/>
              <a:t>then</a:t>
            </a:r>
            <a:r>
              <a:rPr lang="en-US" b="0" baseline="0" dirty="0" smtClean="0"/>
              <a:t> the earth another day.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Ruwa` - </a:t>
            </a:r>
            <a:r>
              <a:rPr lang="en-US" b="0" dirty="0" smtClean="0"/>
              <a:t>the shout that Israel made as Jericho crumbled – Jos.6 (6 occs. + 2 occs. n. </a:t>
            </a:r>
            <a:r>
              <a:rPr lang="en-US" b="0" i="1" dirty="0" smtClean="0"/>
              <a:t>t</a:t>
            </a:r>
            <a:r>
              <a:rPr lang="en-US" b="0" i="1" baseline="-25000" dirty="0" smtClean="0"/>
              <a:t>e</a:t>
            </a:r>
            <a:r>
              <a:rPr lang="en-US" b="0" i="1" dirty="0" smtClean="0"/>
              <a:t>r</a:t>
            </a:r>
            <a:r>
              <a:rPr lang="en-US" b="0" i="1" dirty="0" smtClean="0">
                <a:latin typeface="Tahoma"/>
                <a:ea typeface="Tahoma"/>
                <a:cs typeface="Tahoma"/>
              </a:rPr>
              <a:t>û</a:t>
            </a:r>
            <a:r>
              <a:rPr lang="en-US" b="0" i="1" dirty="0" smtClean="0"/>
              <a:t>w`âh</a:t>
            </a:r>
            <a:r>
              <a:rPr lang="en-US" b="0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It was a WAR-CRY and Victory Shout!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Angels witnessed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the re-creation of earth AFTER God overthrew it!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Additionally – </a:t>
            </a:r>
            <a:r>
              <a:rPr lang="en-US" b="0" dirty="0" smtClean="0"/>
              <a:t>angelic dominion in the heavens was also curtailed – at various times certain spirits have been locked up in Tartarus (1 Pet.3:19-20; 2 Pet.2:4) – to be released in the end-time (Rev.9:1-11). And Col.2:15 – by His triumph of the cross, Christ</a:t>
            </a:r>
            <a:r>
              <a:rPr lang="en-US" b="0" baseline="0" dirty="0" smtClean="0"/>
              <a:t> stripped P &amp; As</a:t>
            </a:r>
            <a:r>
              <a:rPr lang="en-US" b="0" baseline="0" dirty="0" smtClean="0"/>
              <a:t>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One might object – </a:t>
            </a:r>
            <a:r>
              <a:rPr lang="en-US" b="0" baseline="0" dirty="0" smtClean="0"/>
              <a:t>God said, “Let there be light.” was the creation of light. Note parallel dark states of the earth in the Day of the Lord</a:t>
            </a:r>
            <a:r>
              <a:rPr lang="en-US" b="0" baseline="0" smtClean="0"/>
              <a:t>: </a:t>
            </a:r>
            <a:r>
              <a:rPr lang="en-US" b="1" baseline="0" smtClean="0"/>
              <a:t>Isa.13:10; Joe.2:1-2, 3:3-4</a:t>
            </a: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Eze.28:11-19 –</a:t>
            </a:r>
            <a:r>
              <a:rPr lang="en-US" b="0" dirty="0" smtClean="0"/>
              <a:t> this “king of Tyre” is called “the anointed cherub who covers” – in many ways the inspiration for: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Eze.28:1-10 –</a:t>
            </a:r>
            <a:r>
              <a:rPr lang="en-US" b="0" dirty="0" smtClean="0"/>
              <a:t> the “prince of Tyre” who is called a “man”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NB</a:t>
            </a:r>
            <a:r>
              <a:rPr lang="en-US" b="1" baseline="0" dirty="0" smtClean="0"/>
              <a:t> Eze.28:13 – </a:t>
            </a:r>
            <a:r>
              <a:rPr lang="en-US" b="0" baseline="0" dirty="0" smtClean="0"/>
              <a:t>this anointed cherub was in “Eden the garden of God” BEFORE iniquity was found in him (</a:t>
            </a:r>
            <a:r>
              <a:rPr lang="en-US" b="1" baseline="0" dirty="0" smtClean="0"/>
              <a:t>v.15</a:t>
            </a:r>
            <a:r>
              <a:rPr lang="en-US" b="0" baseline="0" dirty="0" smtClean="0"/>
              <a:t>, mid-verse) – he shows up to deceive Eve in </a:t>
            </a:r>
            <a:r>
              <a:rPr lang="en-US" b="1" baseline="0" dirty="0" smtClean="0"/>
              <a:t>Gen.3:1</a:t>
            </a:r>
            <a:r>
              <a:rPr lang="en-US" b="0" baseline="0" dirty="0" smtClean="0"/>
              <a:t> already quite corrupted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Conclusion –</a:t>
            </a:r>
            <a:r>
              <a:rPr lang="en-US" b="0" baseline="0" dirty="0" smtClean="0"/>
              <a:t> there was an Eden, or the earth was an Eden before the overthrow of </a:t>
            </a:r>
            <a:r>
              <a:rPr lang="en-US" b="1" baseline="0" dirty="0" smtClean="0"/>
              <a:t>Gen.1:2</a:t>
            </a: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Dispensation of the Secret (Mystery) – </a:t>
            </a:r>
            <a:r>
              <a:rPr lang="en-US" b="0" dirty="0" smtClean="0"/>
              <a:t>a proper rendering of the Greek in </a:t>
            </a:r>
            <a:r>
              <a:rPr lang="en-US" b="1" dirty="0" smtClean="0"/>
              <a:t>Eph.3:9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748A-4F06-450D-83C5-83BE48D662E2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B2CD2-41B0-4960-8EAD-6C3A49BD9B8D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14A3E-2C6A-4BF5-B66C-DC6F6B0D1DAF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F448-A367-4DBF-AEE0-48294B23DDD9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F80C2-D2C1-4C12-ABF3-778C21DFB6A7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69918-E5C9-4C4D-B2AE-29BC0A9071C1}" type="datetime1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4C0A0-F4D8-412F-937C-793E2D5198F2}" type="datetime1">
              <a:rPr lang="en-US" smtClean="0"/>
              <a:t>4/29/2015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332C-4674-4F50-B6E6-50840AEDA711}" type="datetime1">
              <a:rPr lang="en-US" smtClean="0"/>
              <a:t>4/29/2015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DB09-FCDE-498D-B320-499142EC2F17}" type="datetime1">
              <a:rPr lang="en-US" smtClean="0"/>
              <a:t>4/29/2015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C4A9-AF18-4D62-9F52-2077433E49DC}" type="datetime1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D1EC8-DF49-4029-ADCB-FD9F6DF0D64B}" type="datetime1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50B093-6640-4192-B910-5A6D002E7377}" type="datetime1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6, ver.2.1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610600" cy="4419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Eph.1:4 – “according as He hath chosen us in Him </a:t>
            </a:r>
            <a:r>
              <a:rPr lang="en-US" sz="5400" b="1" dirty="0" smtClean="0">
                <a:solidFill>
                  <a:srgbClr val="C00000"/>
                </a:solidFill>
              </a:rPr>
              <a:t>before the foundation of the world</a:t>
            </a:r>
            <a:r>
              <a:rPr lang="en-US" sz="54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Why is this important today?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Because in the present dispensation:</a:t>
            </a:r>
          </a:p>
          <a:p>
            <a:pPr marL="742950" indent="-742950" algn="l">
              <a:spcBef>
                <a:spcPct val="0"/>
              </a:spcBef>
              <a:spcAft>
                <a:spcPts val="1800"/>
              </a:spcAft>
              <a:buAutoNum type="arabicParenR"/>
            </a:pPr>
            <a:r>
              <a:rPr lang="en-US" sz="4400" b="1" dirty="0" smtClean="0">
                <a:solidFill>
                  <a:schemeClr val="tx1"/>
                </a:solidFill>
              </a:rPr>
              <a:t>Heavenly &amp; earthly domains have been “super-reconciled”</a:t>
            </a:r>
          </a:p>
          <a:p>
            <a:pPr marL="742950" indent="-742950" algn="l">
              <a:spcBef>
                <a:spcPct val="0"/>
              </a:spcBef>
              <a:spcAft>
                <a:spcPts val="1800"/>
              </a:spcAft>
              <a:buAutoNum type="arabicParenR"/>
            </a:pPr>
            <a:r>
              <a:rPr lang="en-US" sz="4400" b="1" dirty="0" smtClean="0">
                <a:solidFill>
                  <a:schemeClr val="tx1"/>
                </a:solidFill>
              </a:rPr>
              <a:t>Church’s hope “in the heavenly places”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1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600200"/>
            <a:ext cx="87630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Now the 10 texts that speak to “the overthrow of the world”….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78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Mat.13:35</a:t>
            </a:r>
            <a:r>
              <a:rPr lang="en-US" sz="4800" b="1" dirty="0" smtClean="0">
                <a:solidFill>
                  <a:schemeClr val="tx1"/>
                </a:solidFill>
              </a:rPr>
              <a:t> – “I will open My mouth in parables, I will declare things hidden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since the overthrow of the 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Secrets of the Kingdom revealed or concealed! – Mat.13:10-11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85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494971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Mat.25:34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“inherit the kingdom prepared for you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since the overthrow of the 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Sheep nations before Christ – the kingdom prepared…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656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Luk.11:50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“the blood of all the prophets which was poured out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since the overthrow of the world</a:t>
            </a:r>
            <a:r>
              <a:rPr lang="en-US" sz="4800" b="1" dirty="0">
                <a:solidFill>
                  <a:schemeClr val="tx1"/>
                </a:solidFill>
              </a:rPr>
              <a:t>”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Shows that this overthrow event preceded Abel (v.51)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22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Heb.4:3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“As I swore in My anger, will they enter into My rest? And </a:t>
            </a:r>
            <a:r>
              <a:rPr lang="en-US" sz="4800" b="1" dirty="0">
                <a:solidFill>
                  <a:schemeClr val="tx1"/>
                </a:solidFill>
              </a:rPr>
              <a:t>yet the works </a:t>
            </a:r>
            <a:r>
              <a:rPr lang="en-US" sz="4800" b="1" dirty="0" smtClean="0">
                <a:solidFill>
                  <a:schemeClr val="tx1"/>
                </a:solidFill>
              </a:rPr>
              <a:t>have come to pass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since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the overthrow of the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world</a:t>
            </a:r>
            <a:r>
              <a:rPr lang="en-US" sz="4800" b="1" dirty="0" smtClean="0">
                <a:solidFill>
                  <a:schemeClr val="tx1"/>
                </a:solidFill>
              </a:rPr>
              <a:t>.”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works?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84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4582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Heb.9:26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“it would have been necessary for Him to </a:t>
            </a:r>
            <a:r>
              <a:rPr lang="en-US" sz="4800" b="1" dirty="0">
                <a:solidFill>
                  <a:schemeClr val="tx1"/>
                </a:solidFill>
              </a:rPr>
              <a:t>have suffered often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since the overthrow of the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If it weren’t for His sacrifice having been different from all others.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52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Rev.13:8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“all dwelling upon the earth (bow to the Beast), whose name not written in the book of life of the slain Lamb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since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the overthrow of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the 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0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Rev.17:8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“those </a:t>
            </a:r>
            <a:r>
              <a:rPr lang="en-US" sz="4800" b="1" smtClean="0">
                <a:solidFill>
                  <a:schemeClr val="tx1"/>
                </a:solidFill>
              </a:rPr>
              <a:t>dwelling upon </a:t>
            </a:r>
            <a:r>
              <a:rPr lang="en-US" sz="4800" b="1" dirty="0" smtClean="0">
                <a:solidFill>
                  <a:schemeClr val="tx1"/>
                </a:solidFill>
              </a:rPr>
              <a:t>the earth will marvel (at the Beast), whose </a:t>
            </a:r>
            <a:r>
              <a:rPr lang="en-US" sz="4800" b="1" dirty="0">
                <a:solidFill>
                  <a:schemeClr val="tx1"/>
                </a:solidFill>
              </a:rPr>
              <a:t>names have not been written in the book of life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since </a:t>
            </a: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the overthrow of 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</a:rPr>
              <a:t>the 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55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Joh.17:24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“that they might see My glory which You gave Me, because You (Father) loved Me </a:t>
            </a:r>
            <a:r>
              <a:rPr lang="en-US" sz="4800" b="1" dirty="0" smtClean="0">
                <a:solidFill>
                  <a:srgbClr val="0070C0"/>
                </a:solidFill>
              </a:rPr>
              <a:t>before the overthrow of the 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54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“foundation” in Eph.1:4 = </a:t>
            </a:r>
            <a:r>
              <a:rPr lang="en-US" sz="5400" b="1" i="1" dirty="0" smtClean="0">
                <a:solidFill>
                  <a:schemeClr val="tx1"/>
                </a:solidFill>
              </a:rPr>
              <a:t>katabolē</a:t>
            </a:r>
          </a:p>
          <a:p>
            <a:pPr algn="l">
              <a:spcBef>
                <a:spcPct val="0"/>
              </a:spcBef>
            </a:pPr>
            <a:endParaRPr lang="en-US" sz="1400" b="1" i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“foundation” usu. = </a:t>
            </a:r>
            <a:r>
              <a:rPr lang="en-US" sz="5400" b="1" i="1" dirty="0" smtClean="0">
                <a:solidFill>
                  <a:schemeClr val="tx1"/>
                </a:solidFill>
              </a:rPr>
              <a:t>themelios</a:t>
            </a:r>
          </a:p>
          <a:p>
            <a:pPr algn="l">
              <a:spcBef>
                <a:spcPct val="0"/>
              </a:spcBef>
            </a:pPr>
            <a:endParaRPr lang="en-US" sz="1400" b="1" i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Are these REALLY synonyms?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1 Pet.1:20 </a:t>
            </a:r>
            <a:r>
              <a:rPr lang="en-US" sz="4800" b="1" dirty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“by the esteemed blood of Christ, as a Lamb faultless and spotless, having been foreknown, indeed, </a:t>
            </a:r>
            <a:r>
              <a:rPr lang="en-US" sz="4800" b="1" dirty="0">
                <a:solidFill>
                  <a:srgbClr val="0070C0"/>
                </a:solidFill>
              </a:rPr>
              <a:t>before the overthrow of the world</a:t>
            </a:r>
            <a:r>
              <a:rPr lang="en-US" sz="4800" b="1" dirty="0">
                <a:solidFill>
                  <a:schemeClr val="tx1"/>
                </a:solidFill>
              </a:rPr>
              <a:t>”</a:t>
            </a:r>
            <a:endParaRPr lang="en-US" sz="48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7630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Eph.1:4 </a:t>
            </a:r>
            <a:r>
              <a:rPr lang="en-US" sz="4800" b="1" dirty="0">
                <a:solidFill>
                  <a:schemeClr val="tx1"/>
                </a:solidFill>
              </a:rPr>
              <a:t>– “He chose us in Him </a:t>
            </a:r>
            <a:r>
              <a:rPr lang="en-US" sz="4800" b="1" dirty="0">
                <a:solidFill>
                  <a:srgbClr val="0070C0"/>
                </a:solidFill>
              </a:rPr>
              <a:t>before the overthrow of the </a:t>
            </a:r>
            <a:r>
              <a:rPr lang="en-US" sz="4800" b="1" dirty="0" smtClean="0">
                <a:solidFill>
                  <a:srgbClr val="0070C0"/>
                </a:solidFill>
              </a:rPr>
              <a:t>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Lamb foreknown (i.e., chosen) for slaughter – and </a:t>
            </a:r>
            <a:r>
              <a:rPr lang="en-US" sz="4800" b="1" smtClean="0">
                <a:solidFill>
                  <a:schemeClr val="tx1"/>
                </a:solidFill>
              </a:rPr>
              <a:t>us chosen in </a:t>
            </a:r>
            <a:r>
              <a:rPr lang="en-US" sz="4800" b="1" dirty="0" smtClean="0">
                <a:solidFill>
                  <a:schemeClr val="tx1"/>
                </a:solidFill>
              </a:rPr>
              <a:t>Him…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59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“</a:t>
            </a:r>
            <a:r>
              <a:rPr lang="en-US" sz="4800" b="1" dirty="0" smtClean="0">
                <a:solidFill>
                  <a:srgbClr val="7030A0"/>
                </a:solidFill>
              </a:rPr>
              <a:t>the </a:t>
            </a:r>
            <a:r>
              <a:rPr lang="en-US" sz="4800" b="1" dirty="0">
                <a:solidFill>
                  <a:srgbClr val="7030A0"/>
                </a:solidFill>
              </a:rPr>
              <a:t>overthrow of the </a:t>
            </a:r>
            <a:r>
              <a:rPr lang="en-US" sz="4800" b="1" dirty="0" smtClean="0">
                <a:solidFill>
                  <a:srgbClr val="7030A0"/>
                </a:solidFill>
              </a:rPr>
              <a:t>world</a:t>
            </a:r>
            <a:r>
              <a:rPr lang="en-US" sz="4800" b="1" dirty="0" smtClean="0">
                <a:solidFill>
                  <a:schemeClr val="tx1"/>
                </a:solidFill>
              </a:rPr>
              <a:t>”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The 10 NT texts reveal this as the grand separator of God’s affairs with angels and His affairs with men. 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Separates angelic from human eons.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9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/>
              <a:t>Examples of walls &amp; towers, being built up or thrown down:</a:t>
            </a:r>
          </a:p>
          <a:p>
            <a:pPr marL="400050" lvl="1" indent="0">
              <a:buNone/>
            </a:pPr>
            <a:r>
              <a:rPr lang="en-US" sz="5400" b="1" i="1" dirty="0" smtClean="0"/>
              <a:t>katabolē</a:t>
            </a:r>
            <a:r>
              <a:rPr lang="en-US" sz="5400" b="1" dirty="0" smtClean="0"/>
              <a:t> &amp; </a:t>
            </a:r>
            <a:r>
              <a:rPr lang="en-US" sz="5400" b="1" i="1" dirty="0" smtClean="0"/>
              <a:t>themelios</a:t>
            </a:r>
            <a:r>
              <a:rPr lang="en-US" sz="5400" b="1" dirty="0" smtClean="0"/>
              <a:t> are basically antonyms!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6, ver.2.1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Gen.1:2 – “And the earth </a:t>
            </a:r>
            <a:r>
              <a:rPr lang="en-US" sz="5400" b="1" dirty="0" smtClean="0">
                <a:solidFill>
                  <a:srgbClr val="FF0000"/>
                </a:solidFill>
              </a:rPr>
              <a:t>became</a:t>
            </a: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waste</a:t>
            </a:r>
            <a:r>
              <a:rPr lang="en-US" sz="5400" b="1" dirty="0" smtClean="0">
                <a:solidFill>
                  <a:schemeClr val="tx1"/>
                </a:solidFill>
              </a:rPr>
              <a:t> and 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empty</a:t>
            </a:r>
            <a:r>
              <a:rPr lang="en-US" sz="5400" b="1" dirty="0" smtClean="0">
                <a:solidFill>
                  <a:schemeClr val="tx1"/>
                </a:solidFill>
              </a:rPr>
              <a:t>; and darkness </a:t>
            </a:r>
            <a:r>
              <a:rPr lang="en-US" sz="5400" b="1" i="1" dirty="0" smtClean="0">
                <a:solidFill>
                  <a:srgbClr val="FF0000"/>
                </a:solidFill>
              </a:rPr>
              <a:t>was</a:t>
            </a:r>
            <a:r>
              <a:rPr lang="en-US" sz="5400" b="1" dirty="0" smtClean="0">
                <a:solidFill>
                  <a:schemeClr val="tx1"/>
                </a:solidFill>
              </a:rPr>
              <a:t> above the face of the deep.”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7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457200" y="1494971"/>
            <a:ext cx="84582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>
                <a:solidFill>
                  <a:schemeClr val="tx1"/>
                </a:solidFill>
              </a:rPr>
              <a:t>What about Job 38:4-7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20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If angels were witnessing Gen.1:1, what was their vantage point?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5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5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Job 38:7 –   2 verbs: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“sang together” is </a:t>
            </a:r>
            <a:r>
              <a:rPr lang="en-US" sz="5400" b="1" i="1" dirty="0" smtClean="0">
                <a:solidFill>
                  <a:schemeClr val="tx1"/>
                </a:solidFill>
              </a:rPr>
              <a:t>rânan</a:t>
            </a:r>
            <a:r>
              <a:rPr lang="en-US" sz="5400" b="1" dirty="0" smtClean="0">
                <a:solidFill>
                  <a:schemeClr val="tx1"/>
                </a:solidFill>
              </a:rPr>
              <a:t> – give a ringing cry or shout</a:t>
            </a:r>
            <a:endParaRPr lang="en-US" sz="54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“shout for joy” is </a:t>
            </a:r>
            <a:r>
              <a:rPr lang="en-US" sz="5400" b="1" i="1" dirty="0" smtClean="0">
                <a:solidFill>
                  <a:schemeClr val="tx1"/>
                </a:solidFill>
              </a:rPr>
              <a:t>r</a:t>
            </a:r>
            <a:r>
              <a:rPr lang="en-US" sz="5400" b="1" i="1" dirty="0">
                <a:solidFill>
                  <a:schemeClr val="tx1"/>
                </a:solidFill>
              </a:rPr>
              <a:t>û</a:t>
            </a:r>
            <a:r>
              <a:rPr lang="en-US" sz="5400" b="1" i="1" dirty="0" smtClean="0">
                <a:solidFill>
                  <a:schemeClr val="tx1"/>
                </a:solidFill>
              </a:rPr>
              <a:t>wa` - </a:t>
            </a:r>
            <a:r>
              <a:rPr lang="en-US" sz="5400" b="1" dirty="0" smtClean="0">
                <a:solidFill>
                  <a:schemeClr val="tx1"/>
                </a:solidFill>
              </a:rPr>
              <a:t>sound an alarm, give ear-split-ting shout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20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6000" b="1" dirty="0" smtClean="0">
                <a:solidFill>
                  <a:schemeClr val="tx1"/>
                </a:solidFill>
              </a:rPr>
              <a:t>Gen.1:2</a:t>
            </a:r>
            <a:r>
              <a:rPr lang="en-US" sz="5400" b="1" dirty="0" smtClean="0">
                <a:solidFill>
                  <a:schemeClr val="tx1"/>
                </a:solidFill>
              </a:rPr>
              <a:t> is a picture of the results of God overthrowing angelic dominion in the earth – in verses 3-31 He </a:t>
            </a:r>
            <a:r>
              <a:rPr lang="en-US" sz="5400" b="1" dirty="0" smtClean="0">
                <a:solidFill>
                  <a:schemeClr val="tx1"/>
                </a:solidFill>
              </a:rPr>
              <a:t>restores </a:t>
            </a:r>
            <a:r>
              <a:rPr lang="en-US" sz="5400" b="1" dirty="0" smtClean="0">
                <a:solidFill>
                  <a:schemeClr val="tx1"/>
                </a:solidFill>
              </a:rPr>
              <a:t>the earth under human dominion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8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7630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In Gen.1:2 and Job 38:4-7 we can see a glimmer of things hidden from “before the overthrow of the world”</a:t>
            </a:r>
          </a:p>
          <a:p>
            <a:pPr marL="685800" indent="-6858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Also Eze.28:11-19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7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This glimmer of hidden things has a direct bearing on the current “dispensation of the secret” – man’s dominion “in the heavenlies” – i.e., for the church the body of Christ.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6, ver.2.1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4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12725</TotalTime>
  <Words>1550</Words>
  <Application>Microsoft Office PowerPoint</Application>
  <PresentationFormat>On-screen Show (4:3)</PresentationFormat>
  <Paragraphs>173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Burch, Glen T CTR NSWCDD, Z22</cp:lastModifiedBy>
  <cp:revision>1292</cp:revision>
  <dcterms:created xsi:type="dcterms:W3CDTF">2010-09-16T16:01:57Z</dcterms:created>
  <dcterms:modified xsi:type="dcterms:W3CDTF">2015-04-29T15:58:05Z</dcterms:modified>
</cp:coreProperties>
</file>