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03" r:id="rId2"/>
    <p:sldId id="310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9" r:id="rId12"/>
    <p:sldId id="346" r:id="rId13"/>
    <p:sldId id="347" r:id="rId14"/>
    <p:sldId id="348" r:id="rId15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056" autoAdjust="0"/>
  </p:normalViewPr>
  <p:slideViewPr>
    <p:cSldViewPr>
      <p:cViewPr>
        <p:scale>
          <a:sx n="66" d="100"/>
          <a:sy n="66" d="100"/>
        </p:scale>
        <p:origin x="-1200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2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5FA82B8-4FC8-43C2-9338-44A2ADF5571E}" type="datetimeFigureOut">
              <a:rPr lang="en-US"/>
              <a:pPr>
                <a:defRPr/>
              </a:pPr>
              <a:t>7/29/2015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1652"/>
            <a:ext cx="5486400" cy="4084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621715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21715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21AA483-810C-4F2D-8978-C8D52D1A5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689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Predestination – </a:t>
            </a:r>
            <a:r>
              <a:rPr lang="en-US" b="0" dirty="0" smtClean="0"/>
              <a:t>i.e., bounded beforehand for</a:t>
            </a:r>
            <a:r>
              <a:rPr lang="en-US" b="0" baseline="0" dirty="0" smtClean="0"/>
              <a:t> the benefits &amp; responsibilities of adoption</a:t>
            </a:r>
            <a:endParaRPr lang="en-US" b="0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An act of will – </a:t>
            </a:r>
            <a:r>
              <a:rPr lang="en-US" dirty="0" smtClean="0"/>
              <a:t>by the Father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But also – </a:t>
            </a:r>
            <a:r>
              <a:rPr lang="en-US" dirty="0" smtClean="0"/>
              <a:t>His “desire”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sz="1200" b="1" i="1" dirty="0" smtClean="0">
                <a:solidFill>
                  <a:schemeClr val="tx1"/>
                </a:solidFill>
              </a:rPr>
              <a:t>boulē</a:t>
            </a:r>
            <a:r>
              <a:rPr lang="en-US" sz="1200" b="1" dirty="0" smtClean="0">
                <a:solidFill>
                  <a:schemeClr val="tx1"/>
                </a:solidFill>
              </a:rPr>
              <a:t>  (only here in Eph.) – </a:t>
            </a:r>
            <a:r>
              <a:rPr lang="en-US" sz="1200" b="0" dirty="0" smtClean="0">
                <a:solidFill>
                  <a:schemeClr val="tx1"/>
                </a:solidFill>
              </a:rPr>
              <a:t>xxx occs. – </a:t>
            </a:r>
            <a:r>
              <a:rPr lang="en-US" sz="1200" b="0" i="1" dirty="0" smtClean="0">
                <a:solidFill>
                  <a:schemeClr val="tx1"/>
                </a:solidFill>
              </a:rPr>
              <a:t>boulomai </a:t>
            </a:r>
            <a:r>
              <a:rPr lang="en-US" sz="1200" b="0" dirty="0" smtClean="0">
                <a:solidFill>
                  <a:schemeClr val="tx1"/>
                </a:solidFill>
              </a:rPr>
              <a:t>(</a:t>
            </a:r>
            <a:r>
              <a:rPr lang="en-US" sz="1200" b="0" dirty="0" err="1" smtClean="0">
                <a:solidFill>
                  <a:schemeClr val="tx1"/>
                </a:solidFill>
              </a:rPr>
              <a:t>zzz</a:t>
            </a:r>
            <a:r>
              <a:rPr lang="en-US" sz="1200" b="0" dirty="0" smtClean="0">
                <a:solidFill>
                  <a:schemeClr val="tx1"/>
                </a:solidFill>
              </a:rPr>
              <a:t> occs., not in Eph.)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sz="1200" b="1" i="1" dirty="0" smtClean="0">
                <a:solidFill>
                  <a:schemeClr val="tx1"/>
                </a:solidFill>
              </a:rPr>
              <a:t>thel</a:t>
            </a:r>
            <a:r>
              <a:rPr lang="en-US" sz="1100" b="1" i="1" dirty="0" smtClean="0">
                <a:solidFill>
                  <a:schemeClr val="tx1"/>
                </a:solidFill>
              </a:rPr>
              <a:t>ē</a:t>
            </a:r>
            <a:r>
              <a:rPr lang="en-US" sz="1200" b="1" i="1" dirty="0" smtClean="0">
                <a:solidFill>
                  <a:schemeClr val="tx1"/>
                </a:solidFill>
              </a:rPr>
              <a:t>ma</a:t>
            </a:r>
            <a:r>
              <a:rPr lang="en-US" sz="1200" b="1" dirty="0" smtClean="0">
                <a:solidFill>
                  <a:schemeClr val="tx1"/>
                </a:solidFill>
              </a:rPr>
              <a:t>  – </a:t>
            </a:r>
            <a:r>
              <a:rPr lang="en-US" sz="1200" b="0" dirty="0" err="1" smtClean="0">
                <a:solidFill>
                  <a:schemeClr val="tx1"/>
                </a:solidFill>
              </a:rPr>
              <a:t>yyy</a:t>
            </a:r>
            <a:r>
              <a:rPr lang="en-US" sz="1200" b="0" dirty="0" smtClean="0">
                <a:solidFill>
                  <a:schemeClr val="tx1"/>
                </a:solidFill>
              </a:rPr>
              <a:t> occs. – </a:t>
            </a:r>
            <a:r>
              <a:rPr lang="en-US" sz="1200" b="0" i="1" dirty="0" err="1" smtClean="0">
                <a:solidFill>
                  <a:schemeClr val="tx1"/>
                </a:solidFill>
              </a:rPr>
              <a:t>thelō</a:t>
            </a:r>
            <a:r>
              <a:rPr lang="en-US" sz="1200" b="0" dirty="0" smtClean="0">
                <a:solidFill>
                  <a:schemeClr val="tx1"/>
                </a:solidFill>
              </a:rPr>
              <a:t> (</a:t>
            </a:r>
            <a:r>
              <a:rPr lang="en-US" sz="1200" b="0" dirty="0" err="1" smtClean="0">
                <a:solidFill>
                  <a:schemeClr val="tx1"/>
                </a:solidFill>
              </a:rPr>
              <a:t>aaa</a:t>
            </a:r>
            <a:r>
              <a:rPr lang="en-US" sz="1200" b="0" dirty="0" smtClean="0">
                <a:solidFill>
                  <a:schemeClr val="tx1"/>
                </a:solidFill>
              </a:rPr>
              <a:t> occs., not in Eph.)</a:t>
            </a:r>
            <a:endParaRPr lang="en-US" b="0" i="0" strike="noStrike" baseline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sz="1200" b="1" i="0" dirty="0" smtClean="0">
                <a:solidFill>
                  <a:schemeClr val="tx1"/>
                </a:solidFill>
              </a:rPr>
              <a:t>V.4 preamble – </a:t>
            </a:r>
            <a:r>
              <a:rPr lang="en-US" sz="1200" b="0" i="0" dirty="0" smtClean="0">
                <a:solidFill>
                  <a:schemeClr val="tx1"/>
                </a:solidFill>
              </a:rPr>
              <a:t>“chosen in Him before the overthrow of the world”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dirty="0" smtClean="0"/>
              <a:t>“Good-Will” – </a:t>
            </a:r>
            <a:r>
              <a:rPr lang="en-US" dirty="0" smtClean="0"/>
              <a:t>“good pleasure”, “consent” (</a:t>
            </a:r>
            <a:r>
              <a:rPr lang="en-US" i="1" dirty="0" smtClean="0"/>
              <a:t>eudokia</a:t>
            </a:r>
            <a:r>
              <a:rPr lang="en-US" dirty="0" smtClean="0"/>
              <a:t>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i="0" strike="noStrike" baseline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sz="1200" b="1" i="0" dirty="0" smtClean="0">
                <a:solidFill>
                  <a:schemeClr val="tx1"/>
                </a:solidFill>
              </a:rPr>
              <a:t>“purposed” </a:t>
            </a:r>
            <a:r>
              <a:rPr lang="en-US" sz="1200" b="0" i="0" dirty="0" smtClean="0">
                <a:solidFill>
                  <a:schemeClr val="tx1"/>
                </a:solidFill>
              </a:rPr>
              <a:t>– touches on the plan or counsel side of His will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i="0" strike="noStrike" baseline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“worked in” - </a:t>
            </a:r>
            <a:r>
              <a:rPr lang="en-US" b="0" i="0" strike="noStrike" baseline="0" dirty="0" smtClean="0"/>
              <a:t>energized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trike="noStrike" baseline="0" dirty="0" smtClean="0"/>
              <a:t>Huiothesia</a:t>
            </a:r>
            <a:r>
              <a:rPr lang="en-US" b="0" strike="noStrike" baseline="0" dirty="0" smtClean="0"/>
              <a:t> – some have preferred an alternate definition of “sonship”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1" strike="noStrike" baseline="0" dirty="0" smtClean="0"/>
              <a:t>Huios</a:t>
            </a:r>
            <a:r>
              <a:rPr lang="en-US" b="1" strike="noStrike" baseline="0" dirty="0" smtClean="0"/>
              <a:t> is 17</a:t>
            </a:r>
            <a:r>
              <a:rPr lang="en-US" b="1" strike="noStrike" baseline="30000" dirty="0" smtClean="0"/>
              <a:t>th</a:t>
            </a:r>
            <a:r>
              <a:rPr lang="en-US" b="1" strike="noStrike" baseline="0" dirty="0" smtClean="0"/>
              <a:t> most frequent word used (5,581) – </a:t>
            </a:r>
            <a:r>
              <a:rPr lang="en-US" b="0" strike="noStrike" baseline="0" dirty="0" smtClean="0"/>
              <a:t>ahead of </a:t>
            </a:r>
            <a:r>
              <a:rPr lang="en-US" b="0" i="1" strike="noStrike" baseline="0" dirty="0" smtClean="0"/>
              <a:t>Theos</a:t>
            </a:r>
            <a:r>
              <a:rPr lang="en-US" b="0" strike="noStrike" baseline="0" dirty="0" smtClean="0"/>
              <a:t> (19</a:t>
            </a:r>
            <a:r>
              <a:rPr lang="en-US" b="0" strike="noStrike" baseline="30000" dirty="0" smtClean="0"/>
              <a:t>th</a:t>
            </a:r>
            <a:r>
              <a:rPr lang="en-US" b="0" strike="noStrike" baseline="0" dirty="0" smtClean="0"/>
              <a:t> at 5,325 occs.)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trike="noStrike" baseline="0" dirty="0" smtClean="0"/>
              <a:t>More frequent words – </a:t>
            </a:r>
            <a:r>
              <a:rPr lang="en-US" b="0" strike="noStrike" baseline="0" dirty="0" smtClean="0"/>
              <a:t>def. art., pronouns, prepositions, conjunctions – also </a:t>
            </a:r>
            <a:r>
              <a:rPr lang="en-US" b="0" i="1" strike="noStrike" baseline="0" dirty="0" smtClean="0"/>
              <a:t>legō</a:t>
            </a:r>
            <a:r>
              <a:rPr lang="en-US" b="0" strike="noStrike" baseline="0" dirty="0" smtClean="0"/>
              <a:t> and </a:t>
            </a:r>
            <a:r>
              <a:rPr lang="en-US" b="0" i="1" strike="noStrike" baseline="0" dirty="0" smtClean="0"/>
              <a:t>kurios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Of course, </a:t>
            </a:r>
            <a:r>
              <a:rPr lang="en-US" b="1" i="1" strike="noStrike" baseline="0" dirty="0" smtClean="0"/>
              <a:t>Huios</a:t>
            </a:r>
            <a:r>
              <a:rPr lang="en-US" b="1" i="0" strike="noStrike" baseline="0" dirty="0" smtClean="0"/>
              <a:t> – </a:t>
            </a:r>
            <a:r>
              <a:rPr lang="en-US" b="0" i="0" strike="noStrike" baseline="0" dirty="0" smtClean="0"/>
              <a:t>can mean any male descendent – e.g., “sons of Israel”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1" strike="noStrike" baseline="0" dirty="0" smtClean="0"/>
              <a:t>Bên</a:t>
            </a:r>
            <a:r>
              <a:rPr lang="en-US" b="1" i="0" strike="noStrike" baseline="0" dirty="0" smtClean="0"/>
              <a:t>  is 14</a:t>
            </a:r>
            <a:r>
              <a:rPr lang="en-US" b="1" strike="noStrike" baseline="30000" dirty="0" smtClean="0"/>
              <a:t>th</a:t>
            </a:r>
            <a:r>
              <a:rPr lang="en-US" b="1" i="0" strike="noStrike" baseline="0" dirty="0" smtClean="0"/>
              <a:t> most frequent Heb. Word used (4,932) – </a:t>
            </a:r>
            <a:r>
              <a:rPr lang="en-US" b="0" i="0" strike="noStrike" baseline="0" dirty="0" smtClean="0"/>
              <a:t>ahead of </a:t>
            </a:r>
            <a:r>
              <a:rPr lang="en-US" b="0" i="1" strike="noStrike" baseline="0" dirty="0" smtClean="0"/>
              <a:t>Elohim</a:t>
            </a:r>
            <a:r>
              <a:rPr lang="en-US" b="0" i="0" strike="noStrike" baseline="0" dirty="0" smtClean="0"/>
              <a:t> (22</a:t>
            </a:r>
            <a:r>
              <a:rPr lang="en-US" b="0" i="0" strike="noStrike" baseline="30000" dirty="0" smtClean="0"/>
              <a:t>nd</a:t>
            </a:r>
            <a:r>
              <a:rPr lang="en-US" b="0" i="0" strike="noStrike" baseline="0" dirty="0" smtClean="0"/>
              <a:t> at 2,600</a:t>
            </a:r>
            <a:r>
              <a:rPr lang="en-US" b="0" i="0" strike="noStrike" baseline="0" dirty="0" smtClean="0"/>
              <a:t>)</a:t>
            </a:r>
            <a:r>
              <a:rPr lang="en-US" b="1" i="0" strike="noStrike" baseline="0" dirty="0" smtClean="0"/>
              <a:t> 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strike="noStrike" baseline="0" dirty="0" smtClean="0"/>
              <a:t>Read –</a:t>
            </a:r>
            <a:r>
              <a:rPr lang="en-US" b="0" i="0" strike="noStrike" baseline="0" dirty="0" smtClean="0"/>
              <a:t> from Welch’s Alphabetical Analysis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i="0" strike="noStrike" baseline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“</a:t>
            </a:r>
            <a:r>
              <a:rPr lang="en-US" b="1" i="0" strike="noStrike" baseline="0" dirty="0" smtClean="0"/>
              <a:t>the present Jerusalem” – </a:t>
            </a:r>
            <a:r>
              <a:rPr lang="en-US" b="0" i="0" strike="noStrike" baseline="0" dirty="0" smtClean="0"/>
              <a:t>per Gal.4:25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Note How – </a:t>
            </a:r>
            <a:r>
              <a:rPr lang="en-US" b="0" i="0" strike="noStrike" baseline="0" dirty="0" smtClean="0"/>
              <a:t>Paul says he no longer knew Him thus – 2 Cor. 5:16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Gal.3:28 – </a:t>
            </a:r>
            <a:r>
              <a:rPr lang="en-US" b="0" i="0" strike="noStrike" baseline="0" dirty="0" smtClean="0"/>
              <a:t>makes clear this is a new family of God, “where there is neither Jew nor Greek”. </a:t>
            </a:r>
            <a:r>
              <a:rPr lang="en-US" b="1" i="0" strike="noStrike" baseline="0" dirty="0" smtClean="0"/>
              <a:t>Gal.6:16 </a:t>
            </a:r>
            <a:r>
              <a:rPr lang="en-US" b="0" i="0" strike="noStrike" baseline="0" dirty="0" smtClean="0"/>
              <a:t>adds </a:t>
            </a:r>
            <a:r>
              <a:rPr lang="en-US" b="1" i="0" strike="noStrike" baseline="0" dirty="0" smtClean="0"/>
              <a:t>–</a:t>
            </a:r>
            <a:r>
              <a:rPr lang="en-US" b="0" i="0" strike="noStrike" baseline="0" dirty="0" smtClean="0"/>
              <a:t> “Israel of God”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Gal.4:26 – </a:t>
            </a:r>
            <a:r>
              <a:rPr lang="en-US" b="0" i="0" strike="noStrike" baseline="0" dirty="0" smtClean="0"/>
              <a:t>citizenship in “Jerusalem above”, compared to Jerusalem which now is, and is in slavery (</a:t>
            </a:r>
            <a:r>
              <a:rPr lang="en-US" b="1" i="0" strike="noStrike" baseline="0" dirty="0" smtClean="0"/>
              <a:t>4:24-25</a:t>
            </a:r>
            <a:r>
              <a:rPr lang="en-US" b="0" i="0" strike="noStrike" baseline="0" dirty="0" smtClean="0"/>
              <a:t>)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Citizenship – </a:t>
            </a:r>
            <a:r>
              <a:rPr lang="en-US" b="0" i="0" strike="noStrike" baseline="0" dirty="0" smtClean="0"/>
              <a:t>fellow-citizens of the Holies – in the heavenly places</a:t>
            </a:r>
            <a:r>
              <a:rPr lang="en-US" b="0" i="0" strike="noStrike" baseline="0" dirty="0" smtClean="0"/>
              <a:t>! – Eph.2:19; also our </a:t>
            </a:r>
            <a:r>
              <a:rPr lang="en-US" b="0" i="1" strike="noStrike" baseline="0" dirty="0" smtClean="0"/>
              <a:t>politeuma</a:t>
            </a:r>
            <a:r>
              <a:rPr lang="en-US" b="0" i="0" strike="noStrike" baseline="0" dirty="0" smtClean="0"/>
              <a:t> “in heavens” </a:t>
            </a:r>
            <a:r>
              <a:rPr lang="en-US" b="0" i="0" strike="noStrike" baseline="0" smtClean="0"/>
              <a:t>in Phi.3:20</a:t>
            </a:r>
            <a:endParaRPr lang="en-US" b="0" i="0" strike="noStrike" baseline="0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Note Eph.3:15 – </a:t>
            </a:r>
            <a:r>
              <a:rPr lang="en-US" b="0" i="0" strike="noStrike" baseline="0" dirty="0" smtClean="0"/>
              <a:t>“from Whom every family in heaven and on earth is named”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sz="1200" b="1" i="1" dirty="0" smtClean="0">
                <a:solidFill>
                  <a:schemeClr val="tx1"/>
                </a:solidFill>
              </a:rPr>
              <a:t>boulē</a:t>
            </a:r>
            <a:r>
              <a:rPr lang="en-US" sz="1200" b="1" dirty="0" smtClean="0">
                <a:solidFill>
                  <a:schemeClr val="tx1"/>
                </a:solidFill>
              </a:rPr>
              <a:t>  – </a:t>
            </a:r>
            <a:r>
              <a:rPr lang="en-US" sz="1200" b="0" dirty="0" smtClean="0">
                <a:solidFill>
                  <a:schemeClr val="tx1"/>
                </a:solidFill>
              </a:rPr>
              <a:t>xxx occs. – </a:t>
            </a:r>
            <a:r>
              <a:rPr lang="en-US" sz="1200" b="0" i="1" dirty="0" smtClean="0">
                <a:solidFill>
                  <a:schemeClr val="tx1"/>
                </a:solidFill>
              </a:rPr>
              <a:t>boulomai </a:t>
            </a:r>
            <a:r>
              <a:rPr lang="en-US" sz="1200" b="0" dirty="0" smtClean="0">
                <a:solidFill>
                  <a:schemeClr val="tx1"/>
                </a:solidFill>
              </a:rPr>
              <a:t>(</a:t>
            </a:r>
            <a:r>
              <a:rPr lang="en-US" sz="1200" b="0" dirty="0" err="1" smtClean="0">
                <a:solidFill>
                  <a:schemeClr val="tx1"/>
                </a:solidFill>
              </a:rPr>
              <a:t>zzz</a:t>
            </a:r>
            <a:r>
              <a:rPr lang="en-US" sz="1200" b="0" dirty="0" smtClean="0">
                <a:solidFill>
                  <a:schemeClr val="tx1"/>
                </a:solidFill>
              </a:rPr>
              <a:t> occs.)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sz="1200" b="1" i="1" dirty="0" smtClean="0">
                <a:solidFill>
                  <a:schemeClr val="tx1"/>
                </a:solidFill>
              </a:rPr>
              <a:t>thel</a:t>
            </a:r>
            <a:r>
              <a:rPr lang="en-US" sz="1100" b="1" i="1" dirty="0" smtClean="0">
                <a:solidFill>
                  <a:schemeClr val="tx1"/>
                </a:solidFill>
              </a:rPr>
              <a:t>ē</a:t>
            </a:r>
            <a:r>
              <a:rPr lang="en-US" sz="1200" b="1" i="1" dirty="0" smtClean="0">
                <a:solidFill>
                  <a:schemeClr val="tx1"/>
                </a:solidFill>
              </a:rPr>
              <a:t>ma</a:t>
            </a:r>
            <a:r>
              <a:rPr lang="en-US" sz="1200" b="1" dirty="0" smtClean="0">
                <a:solidFill>
                  <a:schemeClr val="tx1"/>
                </a:solidFill>
              </a:rPr>
              <a:t>  – </a:t>
            </a:r>
            <a:r>
              <a:rPr lang="en-US" sz="1200" b="0" dirty="0" err="1" smtClean="0">
                <a:solidFill>
                  <a:schemeClr val="tx1"/>
                </a:solidFill>
              </a:rPr>
              <a:t>yyy</a:t>
            </a:r>
            <a:r>
              <a:rPr lang="en-US" sz="1200" b="0" dirty="0" smtClean="0">
                <a:solidFill>
                  <a:schemeClr val="tx1"/>
                </a:solidFill>
              </a:rPr>
              <a:t> occs. – </a:t>
            </a:r>
            <a:r>
              <a:rPr lang="en-US" sz="1200" b="0" i="1" dirty="0" err="1" smtClean="0">
                <a:solidFill>
                  <a:schemeClr val="tx1"/>
                </a:solidFill>
              </a:rPr>
              <a:t>thelomai</a:t>
            </a:r>
            <a:r>
              <a:rPr lang="en-US" sz="1200" b="0" dirty="0" smtClean="0">
                <a:solidFill>
                  <a:schemeClr val="tx1"/>
                </a:solidFill>
              </a:rPr>
              <a:t> (</a:t>
            </a:r>
            <a:r>
              <a:rPr lang="en-US" sz="1200" b="0" dirty="0" err="1" smtClean="0">
                <a:solidFill>
                  <a:schemeClr val="tx1"/>
                </a:solidFill>
              </a:rPr>
              <a:t>aaa</a:t>
            </a:r>
            <a:r>
              <a:rPr lang="en-US" sz="1200" b="0" dirty="0" smtClean="0">
                <a:solidFill>
                  <a:schemeClr val="tx1"/>
                </a:solidFill>
              </a:rPr>
              <a:t> occs.)</a:t>
            </a:r>
            <a:endParaRPr lang="en-US" b="0" i="0" strike="noStrike" baseline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338AB-6FD8-4F13-ADCA-6D8FA6882617}" type="datetime1">
              <a:rPr lang="en-US" smtClean="0"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8, ver.2.1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83230-7C4F-4A22-BE8F-ECECD4855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8AB0E-D204-4214-A7ED-18193CA6270F}" type="datetime1">
              <a:rPr lang="en-US" smtClean="0"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8, ver.2.1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EC369-65B2-4F82-890B-D6B750A6F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1BEF8-7C1A-4BF4-8662-B361E1A4CA2D}" type="datetime1">
              <a:rPr lang="en-US" smtClean="0"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8, ver.2.1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B4960-A368-464E-8C31-A0F87BB09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1B044-60B1-4D77-996D-654CA1C743D7}" type="datetime1">
              <a:rPr lang="en-US" smtClean="0"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8, ver.2.1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99F34-E933-4C54-A5D1-3DA31D56B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261A9-28E2-495E-ADE4-8F4231AC5027}" type="datetime1">
              <a:rPr lang="en-US" smtClean="0"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8, ver.2.1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1207F-16F6-493C-AC3A-7A09CDB1A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B3DB2-2B3A-49E4-A16D-F67B2F8A1CCA}" type="datetime1">
              <a:rPr lang="en-US" smtClean="0"/>
              <a:t>7/29/2015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8, ver.2.1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48255-F7F0-499F-B637-C41B1A007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59195-9774-45FD-8729-13CA5563A499}" type="datetime1">
              <a:rPr lang="en-US" smtClean="0"/>
              <a:t>7/29/2015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8, ver.2.1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03E1C-7616-4FB9-B0B5-81BD2F96C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90B9D-DBC2-4E0C-861C-40E63A82A9E6}" type="datetime1">
              <a:rPr lang="en-US" smtClean="0"/>
              <a:t>7/29/2015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8, ver.2.1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A1C5A-9266-4BFC-8FFA-8FFAE3A0E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ADE9C-88D3-47B8-A81D-A6E71DC7C3FB}" type="datetime1">
              <a:rPr lang="en-US" smtClean="0"/>
              <a:t>7/29/2015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8, ver.2.1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AB00-8EDF-4ED5-A7B7-04AD4C043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BF319-A5C0-4C3F-B497-C7A94B6BEC85}" type="datetime1">
              <a:rPr lang="en-US" smtClean="0"/>
              <a:t>7/29/2015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8, ver.2.1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CB00D-5040-4EE8-A5A2-482AD9BCB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2AEB5-0A6A-4637-87D0-6493BE335D5C}" type="datetime1">
              <a:rPr lang="en-US" smtClean="0"/>
              <a:t>7/29/2015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8, ver.2.1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9EA9-6E4A-43E7-BC77-59F1A42E1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193889-AB38-4E61-9ADB-367D28EB0727}" type="datetime1">
              <a:rPr lang="en-US" smtClean="0"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Part 8, ver.2.1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00B757-26E5-4ED8-BC78-74CAC9182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86106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dirty="0" smtClean="0">
                <a:solidFill>
                  <a:schemeClr val="tx1"/>
                </a:solidFill>
              </a:rPr>
              <a:t>Eph. 1:5 </a:t>
            </a:r>
            <a:r>
              <a:rPr lang="en-US" sz="6000" b="1" dirty="0" smtClean="0">
                <a:solidFill>
                  <a:schemeClr val="tx1"/>
                </a:solidFill>
              </a:rPr>
              <a:t>– </a:t>
            </a:r>
            <a:r>
              <a:rPr lang="en-US" sz="5400" b="1" dirty="0" smtClean="0">
                <a:solidFill>
                  <a:schemeClr val="tx1"/>
                </a:solidFill>
              </a:rPr>
              <a:t>in love having predestinated us for </a:t>
            </a:r>
            <a:r>
              <a:rPr lang="en-US" sz="5400" b="1" dirty="0" smtClean="0">
                <a:solidFill>
                  <a:srgbClr val="C00000"/>
                </a:solidFill>
              </a:rPr>
              <a:t>adoption</a:t>
            </a:r>
            <a:r>
              <a:rPr lang="en-US" sz="5400" b="1" dirty="0" smtClean="0">
                <a:solidFill>
                  <a:schemeClr val="tx1"/>
                </a:solidFill>
              </a:rPr>
              <a:t> through Jesus Christ for Himself according to the good-will of His desire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48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>
                <a:solidFill>
                  <a:schemeClr val="tx1"/>
                </a:solidFill>
              </a:rPr>
              <a:t> </a:t>
            </a: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8, ver.2.1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458200" cy="4876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i="1" dirty="0" smtClean="0">
                <a:solidFill>
                  <a:schemeClr val="tx1"/>
                </a:solidFill>
              </a:rPr>
              <a:t>Thel</a:t>
            </a:r>
            <a:r>
              <a:rPr lang="en-US" sz="6000" b="1" i="1" dirty="0">
                <a:solidFill>
                  <a:schemeClr val="tx1"/>
                </a:solidFill>
              </a:rPr>
              <a:t>ē</a:t>
            </a:r>
            <a:r>
              <a:rPr lang="en-US" sz="6000" b="1" i="1" dirty="0" smtClean="0">
                <a:solidFill>
                  <a:schemeClr val="tx1"/>
                </a:solidFill>
              </a:rPr>
              <a:t>ma</a:t>
            </a:r>
            <a:r>
              <a:rPr lang="en-US" sz="6000" b="1" dirty="0" smtClean="0">
                <a:solidFill>
                  <a:schemeClr val="tx1"/>
                </a:solidFill>
              </a:rPr>
              <a:t> in Eph.1 -</a:t>
            </a:r>
          </a:p>
          <a:p>
            <a:pPr marL="638175" indent="-638175" algn="l">
              <a:spcBef>
                <a:spcPct val="0"/>
              </a:spcBef>
              <a:spcAft>
                <a:spcPts val="12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1:1 Paul, apostle of Jesus Christ through God’s </a:t>
            </a:r>
            <a:r>
              <a:rPr lang="en-US" sz="4800" b="1" dirty="0" smtClean="0">
                <a:solidFill>
                  <a:srgbClr val="C00000"/>
                </a:solidFill>
              </a:rPr>
              <a:t>desire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8,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826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84582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i="1" dirty="0" smtClean="0">
                <a:solidFill>
                  <a:schemeClr val="tx1"/>
                </a:solidFill>
              </a:rPr>
              <a:t>Thel</a:t>
            </a:r>
            <a:r>
              <a:rPr lang="en-US" sz="6000" b="1" i="1" dirty="0">
                <a:solidFill>
                  <a:schemeClr val="tx1"/>
                </a:solidFill>
              </a:rPr>
              <a:t>ē</a:t>
            </a:r>
            <a:r>
              <a:rPr lang="en-US" sz="6000" b="1" i="1" dirty="0" smtClean="0">
                <a:solidFill>
                  <a:schemeClr val="tx1"/>
                </a:solidFill>
              </a:rPr>
              <a:t>ma</a:t>
            </a:r>
            <a:r>
              <a:rPr lang="en-US" sz="6000" b="1" dirty="0" smtClean="0">
                <a:solidFill>
                  <a:schemeClr val="tx1"/>
                </a:solidFill>
              </a:rPr>
              <a:t> in Eph.1 -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200" b="1" dirty="0" smtClean="0">
                <a:solidFill>
                  <a:schemeClr val="tx1"/>
                </a:solidFill>
              </a:rPr>
              <a:t>1:5 </a:t>
            </a:r>
            <a:r>
              <a:rPr lang="en-US" sz="5200" b="1" dirty="0" smtClean="0">
                <a:solidFill>
                  <a:srgbClr val="0070C0"/>
                </a:solidFill>
              </a:rPr>
              <a:t>having predestined </a:t>
            </a:r>
            <a:r>
              <a:rPr lang="en-US" sz="5200" b="1" dirty="0" smtClean="0">
                <a:solidFill>
                  <a:schemeClr val="tx1"/>
                </a:solidFill>
              </a:rPr>
              <a:t>us for adoption through Jesus Christ for Himself according to </a:t>
            </a:r>
            <a:r>
              <a:rPr lang="en-US" sz="5200" b="1" u="sng" dirty="0" smtClean="0">
                <a:solidFill>
                  <a:schemeClr val="tx1"/>
                </a:solidFill>
              </a:rPr>
              <a:t>the good-will of His </a:t>
            </a:r>
            <a:r>
              <a:rPr lang="en-US" sz="5200" b="1" u="sng" dirty="0" smtClean="0">
                <a:solidFill>
                  <a:srgbClr val="C00000"/>
                </a:solidFill>
              </a:rPr>
              <a:t>desire</a:t>
            </a:r>
            <a:endParaRPr lang="en-US" sz="5200" b="1" u="sng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8,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830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9154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i="1" dirty="0" smtClean="0">
                <a:solidFill>
                  <a:schemeClr val="tx1"/>
                </a:solidFill>
              </a:rPr>
              <a:t>Thel</a:t>
            </a:r>
            <a:r>
              <a:rPr lang="en-US" sz="6000" b="1" i="1" dirty="0">
                <a:solidFill>
                  <a:schemeClr val="tx1"/>
                </a:solidFill>
              </a:rPr>
              <a:t>ē</a:t>
            </a:r>
            <a:r>
              <a:rPr lang="en-US" sz="6000" b="1" i="1" dirty="0" smtClean="0">
                <a:solidFill>
                  <a:schemeClr val="tx1"/>
                </a:solidFill>
              </a:rPr>
              <a:t>ma</a:t>
            </a:r>
            <a:r>
              <a:rPr lang="en-US" sz="6000" b="1" dirty="0" smtClean="0">
                <a:solidFill>
                  <a:schemeClr val="tx1"/>
                </a:solidFill>
              </a:rPr>
              <a:t> in Eph.1 -</a:t>
            </a:r>
          </a:p>
          <a:p>
            <a:pPr marL="638175" indent="-638175" algn="l">
              <a:spcBef>
                <a:spcPct val="0"/>
              </a:spcBef>
              <a:spcAft>
                <a:spcPts val="12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1:9 having made known to us the mystery of </a:t>
            </a:r>
            <a:r>
              <a:rPr lang="en-US" sz="5400" b="1" u="sng" dirty="0" smtClean="0">
                <a:solidFill>
                  <a:schemeClr val="tx1"/>
                </a:solidFill>
              </a:rPr>
              <a:t>His </a:t>
            </a:r>
            <a:r>
              <a:rPr lang="en-US" sz="5400" b="1" u="sng" dirty="0" smtClean="0">
                <a:solidFill>
                  <a:srgbClr val="C00000"/>
                </a:solidFill>
              </a:rPr>
              <a:t>desire</a:t>
            </a:r>
            <a:r>
              <a:rPr lang="en-US" sz="5400" b="1" u="sng" dirty="0" smtClean="0">
                <a:solidFill>
                  <a:schemeClr val="tx1"/>
                </a:solidFill>
              </a:rPr>
              <a:t> according to His good-will</a:t>
            </a:r>
            <a:r>
              <a:rPr lang="en-US" sz="5400" b="1" dirty="0" smtClean="0">
                <a:solidFill>
                  <a:schemeClr val="tx1"/>
                </a:solidFill>
              </a:rPr>
              <a:t> which He </a:t>
            </a:r>
            <a:r>
              <a:rPr lang="en-US" sz="5400" b="1" dirty="0" smtClean="0">
                <a:solidFill>
                  <a:srgbClr val="C00000"/>
                </a:solidFill>
              </a:rPr>
              <a:t>purposed</a:t>
            </a:r>
            <a:r>
              <a:rPr lang="en-US" sz="5400" b="1" dirty="0" smtClean="0">
                <a:solidFill>
                  <a:schemeClr val="tx1"/>
                </a:solidFill>
              </a:rPr>
              <a:t> in Himself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8,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269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84582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i="1" dirty="0" smtClean="0">
                <a:solidFill>
                  <a:schemeClr val="tx1"/>
                </a:solidFill>
              </a:rPr>
              <a:t>Thel</a:t>
            </a:r>
            <a:r>
              <a:rPr lang="en-US" sz="6000" b="1" i="1" dirty="0">
                <a:solidFill>
                  <a:schemeClr val="tx1"/>
                </a:solidFill>
              </a:rPr>
              <a:t>ē</a:t>
            </a:r>
            <a:r>
              <a:rPr lang="en-US" sz="6000" b="1" i="1" dirty="0" smtClean="0">
                <a:solidFill>
                  <a:schemeClr val="tx1"/>
                </a:solidFill>
              </a:rPr>
              <a:t>ma</a:t>
            </a:r>
            <a:r>
              <a:rPr lang="en-US" sz="6000" b="1" dirty="0" smtClean="0">
                <a:solidFill>
                  <a:schemeClr val="tx1"/>
                </a:solidFill>
              </a:rPr>
              <a:t> in Eph.1 -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200" b="1" dirty="0" smtClean="0">
                <a:solidFill>
                  <a:schemeClr val="tx1"/>
                </a:solidFill>
              </a:rPr>
              <a:t>1:11 in Whom we were taken by lot, </a:t>
            </a:r>
            <a:r>
              <a:rPr lang="en-US" sz="5200" b="1" dirty="0" smtClean="0">
                <a:solidFill>
                  <a:srgbClr val="0070C0"/>
                </a:solidFill>
              </a:rPr>
              <a:t>having been predestined </a:t>
            </a:r>
            <a:r>
              <a:rPr lang="en-US" sz="5200" b="1" dirty="0" smtClean="0">
                <a:solidFill>
                  <a:schemeClr val="tx1"/>
                </a:solidFill>
              </a:rPr>
              <a:t>according to the </a:t>
            </a:r>
            <a:r>
              <a:rPr lang="en-US" sz="5200" b="1" dirty="0" smtClean="0">
                <a:solidFill>
                  <a:srgbClr val="C00000"/>
                </a:solidFill>
              </a:rPr>
              <a:t>purpose</a:t>
            </a:r>
            <a:r>
              <a:rPr lang="en-US" sz="5200" b="1" dirty="0" smtClean="0">
                <a:solidFill>
                  <a:schemeClr val="tx1"/>
                </a:solidFill>
              </a:rPr>
              <a:t> of …</a:t>
            </a:r>
            <a:endParaRPr lang="en-US" sz="52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8,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584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84582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i="1" dirty="0" smtClean="0">
                <a:solidFill>
                  <a:schemeClr val="tx1"/>
                </a:solidFill>
              </a:rPr>
              <a:t>Thel</a:t>
            </a:r>
            <a:r>
              <a:rPr lang="en-US" sz="6000" b="1" i="1" dirty="0">
                <a:solidFill>
                  <a:schemeClr val="tx1"/>
                </a:solidFill>
              </a:rPr>
              <a:t>ē</a:t>
            </a:r>
            <a:r>
              <a:rPr lang="en-US" sz="6000" b="1" i="1" dirty="0" smtClean="0">
                <a:solidFill>
                  <a:schemeClr val="tx1"/>
                </a:solidFill>
              </a:rPr>
              <a:t>ma</a:t>
            </a:r>
            <a:r>
              <a:rPr lang="en-US" sz="6000" b="1" dirty="0" smtClean="0">
                <a:solidFill>
                  <a:schemeClr val="tx1"/>
                </a:solidFill>
              </a:rPr>
              <a:t> in Eph.1 -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200" b="1" dirty="0" smtClean="0">
                <a:solidFill>
                  <a:schemeClr val="tx1"/>
                </a:solidFill>
              </a:rPr>
              <a:t>1:11 </a:t>
            </a:r>
            <a:r>
              <a:rPr lang="en-US" sz="5200" b="1" dirty="0">
                <a:solidFill>
                  <a:schemeClr val="tx1"/>
                </a:solidFill>
              </a:rPr>
              <a:t>… Him Who worked in all these things according </a:t>
            </a:r>
            <a:r>
              <a:rPr lang="en-US" sz="5200" b="1" dirty="0" smtClean="0">
                <a:solidFill>
                  <a:schemeClr val="tx1"/>
                </a:solidFill>
              </a:rPr>
              <a:t>to the </a:t>
            </a:r>
            <a:r>
              <a:rPr lang="en-US" sz="5200" b="1" dirty="0" smtClean="0">
                <a:solidFill>
                  <a:srgbClr val="C00000"/>
                </a:solidFill>
              </a:rPr>
              <a:t>counsel</a:t>
            </a:r>
            <a:r>
              <a:rPr lang="en-US" sz="5200" b="1" dirty="0" smtClean="0">
                <a:solidFill>
                  <a:schemeClr val="tx1"/>
                </a:solidFill>
              </a:rPr>
              <a:t> of His </a:t>
            </a:r>
            <a:r>
              <a:rPr lang="en-US" sz="5200" b="1" dirty="0" smtClean="0">
                <a:solidFill>
                  <a:srgbClr val="C00000"/>
                </a:solidFill>
              </a:rPr>
              <a:t>desire</a:t>
            </a:r>
            <a:r>
              <a:rPr lang="en-US" sz="5200" b="1" dirty="0" smtClean="0">
                <a:solidFill>
                  <a:schemeClr val="tx1"/>
                </a:solidFill>
              </a:rPr>
              <a:t>.</a:t>
            </a:r>
            <a:endParaRPr lang="en-US" sz="52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8,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912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458200" cy="4876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Adoption – </a:t>
            </a:r>
            <a:r>
              <a:rPr lang="en-US" sz="5400" b="1" i="1" dirty="0" smtClean="0">
                <a:solidFill>
                  <a:schemeClr val="tx1"/>
                </a:solidFill>
              </a:rPr>
              <a:t>huiothesia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		      – </a:t>
            </a:r>
            <a:r>
              <a:rPr lang="en-US" sz="5400" b="1" i="1" dirty="0" smtClean="0">
                <a:solidFill>
                  <a:schemeClr val="tx1"/>
                </a:solidFill>
              </a:rPr>
              <a:t>huios</a:t>
            </a:r>
            <a:r>
              <a:rPr lang="en-US" sz="5400" b="1" dirty="0" smtClean="0">
                <a:solidFill>
                  <a:schemeClr val="tx1"/>
                </a:solidFill>
              </a:rPr>
              <a:t> + </a:t>
            </a:r>
            <a:r>
              <a:rPr lang="en-US" sz="5400" b="1" i="1" dirty="0" smtClean="0">
                <a:solidFill>
                  <a:schemeClr val="tx1"/>
                </a:solidFill>
              </a:rPr>
              <a:t>tithēmi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400" b="1" i="1" dirty="0" smtClean="0">
                <a:solidFill>
                  <a:schemeClr val="tx1"/>
                </a:solidFill>
              </a:rPr>
              <a:t>		      </a:t>
            </a:r>
            <a:r>
              <a:rPr lang="en-US" sz="5400" b="1" dirty="0" smtClean="0">
                <a:solidFill>
                  <a:schemeClr val="tx1"/>
                </a:solidFill>
              </a:rPr>
              <a:t>–</a:t>
            </a:r>
            <a:r>
              <a:rPr lang="en-US" sz="5400" b="1" i="1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a son + setting </a:t>
            </a:r>
          </a:p>
          <a:p>
            <a:pPr marL="2119313" algn="l">
              <a:spcBef>
                <a:spcPct val="0"/>
              </a:spcBef>
              <a:spcAft>
                <a:spcPts val="12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forth (appointing)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8, ver.2.1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916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Concerning “Sonship” - 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400" b="1" i="1" dirty="0" smtClean="0">
                <a:solidFill>
                  <a:schemeClr val="tx1"/>
                </a:solidFill>
              </a:rPr>
              <a:t>Huios</a:t>
            </a:r>
            <a:r>
              <a:rPr lang="en-US" sz="5400" b="1" dirty="0" smtClean="0">
                <a:solidFill>
                  <a:schemeClr val="tx1"/>
                </a:solidFill>
              </a:rPr>
              <a:t> and its compounds </a:t>
            </a:r>
          </a:p>
          <a:p>
            <a:pPr marL="231775" algn="l">
              <a:spcBef>
                <a:spcPct val="0"/>
              </a:spcBef>
              <a:spcAft>
                <a:spcPts val="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– used 5,586 times in </a:t>
            </a:r>
          </a:p>
          <a:p>
            <a:pPr marL="508000" algn="l">
              <a:spcBef>
                <a:spcPct val="0"/>
              </a:spcBef>
              <a:spcAft>
                <a:spcPts val="12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    Greek Bible</a:t>
            </a:r>
          </a:p>
          <a:p>
            <a:pPr marL="231775" algn="l">
              <a:spcBef>
                <a:spcPct val="0"/>
              </a:spcBef>
              <a:spcAft>
                <a:spcPts val="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– words of some importance!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Part 8,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419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143000"/>
            <a:ext cx="84582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God’s adoptions began with Israel –   Exo.4:22-23</a:t>
            </a:r>
          </a:p>
          <a:p>
            <a:pPr marL="1146175" indent="-638175" algn="l">
              <a:spcBef>
                <a:spcPct val="0"/>
              </a:spcBef>
              <a:spcAft>
                <a:spcPts val="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–  note linkage there with “firstborn”</a:t>
            </a:r>
          </a:p>
          <a:p>
            <a:pPr marL="1146175" indent="-638175" algn="l">
              <a:spcBef>
                <a:spcPct val="0"/>
              </a:spcBef>
              <a:spcAft>
                <a:spcPts val="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–  citizenship in “the present Jerusalem”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8,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419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447800"/>
            <a:ext cx="8991600" cy="4876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Same adoption referred to in –   Rom.9:3-5</a:t>
            </a:r>
          </a:p>
          <a:p>
            <a:pPr marL="1146175" indent="-638175" algn="l">
              <a:spcBef>
                <a:spcPct val="0"/>
              </a:spcBef>
              <a:spcAft>
                <a:spcPts val="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–  note lineage to Christ “according to the flesh”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8,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419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143000"/>
            <a:ext cx="89916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NOT same adoption referred to in –  Rom.8:14-17; Gal.4:4-7</a:t>
            </a:r>
          </a:p>
          <a:p>
            <a:pPr marL="1146175" indent="-914400" algn="l">
              <a:spcBef>
                <a:spcPct val="0"/>
              </a:spcBef>
              <a:spcAft>
                <a:spcPts val="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–  this one spiritual, not fleshy</a:t>
            </a:r>
          </a:p>
          <a:p>
            <a:pPr marL="1146175" indent="-914400" algn="l">
              <a:spcBef>
                <a:spcPct val="0"/>
              </a:spcBef>
              <a:spcAft>
                <a:spcPts val="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–  note linkage with “heirs”</a:t>
            </a:r>
          </a:p>
          <a:p>
            <a:pPr marL="1146175" indent="-914400" algn="l">
              <a:spcBef>
                <a:spcPct val="0"/>
              </a:spcBef>
              <a:spcAft>
                <a:spcPts val="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–  citizenship in “Jerusalem above”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8,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419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A 3rd adoption referred to in –  Eph.1:5</a:t>
            </a:r>
          </a:p>
          <a:p>
            <a:pPr marL="638175" indent="-638175" algn="l">
              <a:spcBef>
                <a:spcPct val="0"/>
              </a:spcBef>
              <a:spcAft>
                <a:spcPts val="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–  </a:t>
            </a:r>
            <a:r>
              <a:rPr lang="en-US" sz="4800" b="1" dirty="0" smtClean="0">
                <a:solidFill>
                  <a:schemeClr val="tx1"/>
                </a:solidFill>
              </a:rPr>
              <a:t>this one spiritual, not fleshy</a:t>
            </a:r>
          </a:p>
          <a:p>
            <a:pPr marL="638175" indent="-638175" algn="l">
              <a:spcBef>
                <a:spcPct val="0"/>
              </a:spcBef>
              <a:spcAft>
                <a:spcPts val="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–  note linkage with “inheritance” (v.11)</a:t>
            </a:r>
          </a:p>
          <a:p>
            <a:pPr marL="638175" indent="-638175" algn="l">
              <a:spcBef>
                <a:spcPct val="0"/>
              </a:spcBef>
              <a:spcAft>
                <a:spcPts val="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– </a:t>
            </a:r>
            <a:r>
              <a:rPr lang="en-US" sz="4600" b="1" dirty="0" smtClean="0">
                <a:solidFill>
                  <a:schemeClr val="tx1"/>
                </a:solidFill>
              </a:rPr>
              <a:t>citizenship not in either Jerusalem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8,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419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86106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dirty="0" smtClean="0">
                <a:solidFill>
                  <a:schemeClr val="tx1"/>
                </a:solidFill>
              </a:rPr>
              <a:t>Eph. 1:5 </a:t>
            </a:r>
            <a:r>
              <a:rPr lang="en-US" sz="6000" b="1" dirty="0" smtClean="0">
                <a:solidFill>
                  <a:schemeClr val="tx1"/>
                </a:solidFill>
              </a:rPr>
              <a:t>– </a:t>
            </a:r>
            <a:r>
              <a:rPr lang="en-US" sz="5400" b="1" dirty="0" smtClean="0">
                <a:solidFill>
                  <a:schemeClr val="tx1"/>
                </a:solidFill>
              </a:rPr>
              <a:t>in love having predestinated us for </a:t>
            </a:r>
            <a:r>
              <a:rPr lang="en-US" sz="5400" b="1" dirty="0">
                <a:solidFill>
                  <a:schemeClr val="tx1"/>
                </a:solidFill>
              </a:rPr>
              <a:t>adoption </a:t>
            </a:r>
            <a:r>
              <a:rPr lang="en-US" sz="5400" b="1" dirty="0" smtClean="0">
                <a:solidFill>
                  <a:schemeClr val="tx1"/>
                </a:solidFill>
              </a:rPr>
              <a:t>through Jesus Christ for Himself according to the good-will of His </a:t>
            </a:r>
            <a:r>
              <a:rPr lang="en-US" sz="5400" b="1" dirty="0">
                <a:solidFill>
                  <a:srgbClr val="C00000"/>
                </a:solidFill>
              </a:rPr>
              <a:t>desire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48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>
                <a:solidFill>
                  <a:schemeClr val="tx1"/>
                </a:solidFill>
              </a:rPr>
              <a:t> </a:t>
            </a: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8,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623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381000" y="1295400"/>
            <a:ext cx="84582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Two words for “will”:</a:t>
            </a:r>
          </a:p>
          <a:p>
            <a:pPr marL="1095375" lvl="1" indent="-638175" algn="l">
              <a:spcBef>
                <a:spcPct val="0"/>
              </a:spcBef>
              <a:spcAft>
                <a:spcPts val="1200"/>
              </a:spcAft>
            </a:pPr>
            <a:r>
              <a:rPr lang="en-US" sz="5400" b="1" i="1" dirty="0" smtClean="0">
                <a:solidFill>
                  <a:schemeClr val="tx1"/>
                </a:solidFill>
              </a:rPr>
              <a:t>boulē</a:t>
            </a:r>
            <a:r>
              <a:rPr lang="en-US" sz="5400" b="1" dirty="0" smtClean="0">
                <a:solidFill>
                  <a:schemeClr val="tx1"/>
                </a:solidFill>
              </a:rPr>
              <a:t> – plan, counsel</a:t>
            </a:r>
          </a:p>
          <a:p>
            <a:pPr lvl="1" algn="l">
              <a:spcBef>
                <a:spcPct val="0"/>
              </a:spcBef>
              <a:spcAft>
                <a:spcPts val="1200"/>
              </a:spcAft>
            </a:pPr>
            <a:r>
              <a:rPr lang="en-US" sz="5000" b="1" i="1" dirty="0" smtClean="0">
                <a:solidFill>
                  <a:schemeClr val="tx1"/>
                </a:solidFill>
              </a:rPr>
              <a:t>thel</a:t>
            </a:r>
            <a:r>
              <a:rPr lang="en-US" sz="4800" b="1" i="1" dirty="0" smtClean="0">
                <a:solidFill>
                  <a:schemeClr val="tx1"/>
                </a:solidFill>
              </a:rPr>
              <a:t>ē</a:t>
            </a:r>
            <a:r>
              <a:rPr lang="en-US" sz="5000" b="1" i="1" dirty="0" smtClean="0">
                <a:solidFill>
                  <a:schemeClr val="tx1"/>
                </a:solidFill>
              </a:rPr>
              <a:t>ma</a:t>
            </a:r>
            <a:r>
              <a:rPr lang="en-US" sz="5000" b="1" dirty="0" smtClean="0">
                <a:solidFill>
                  <a:schemeClr val="tx1"/>
                </a:solidFill>
              </a:rPr>
              <a:t> – desire, want</a:t>
            </a:r>
            <a:endParaRPr lang="en-US" sz="50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8,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285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12893</TotalTime>
  <Words>766</Words>
  <Application>Microsoft Office PowerPoint</Application>
  <PresentationFormat>On-screen Show (4:3)</PresentationFormat>
  <Paragraphs>120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Kingdom</dc:title>
  <dc:creator>gburch</dc:creator>
  <cp:lastModifiedBy>Burch, Glen T CTR NSWCDD, Z22</cp:lastModifiedBy>
  <cp:revision>1322</cp:revision>
  <dcterms:created xsi:type="dcterms:W3CDTF">2010-09-16T16:01:57Z</dcterms:created>
  <dcterms:modified xsi:type="dcterms:W3CDTF">2015-07-29T15:26:45Z</dcterms:modified>
</cp:coreProperties>
</file>