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03" r:id="rId2"/>
    <p:sldId id="310" r:id="rId3"/>
    <p:sldId id="309" r:id="rId4"/>
    <p:sldId id="331" r:id="rId5"/>
    <p:sldId id="332" r:id="rId6"/>
    <p:sldId id="333" r:id="rId7"/>
    <p:sldId id="336" r:id="rId8"/>
    <p:sldId id="335" r:id="rId9"/>
    <p:sldId id="327" r:id="rId10"/>
    <p:sldId id="328" r:id="rId11"/>
    <p:sldId id="329" r:id="rId12"/>
    <p:sldId id="330" r:id="rId13"/>
    <p:sldId id="304" r:id="rId14"/>
    <p:sldId id="306" r:id="rId15"/>
    <p:sldId id="307" r:id="rId16"/>
    <p:sldId id="334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2" r:id="rId28"/>
    <p:sldId id="321" r:id="rId29"/>
    <p:sldId id="323" r:id="rId30"/>
    <p:sldId id="324" r:id="rId31"/>
    <p:sldId id="325" r:id="rId32"/>
    <p:sldId id="326" r:id="rId33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2887" autoAdjust="0"/>
  </p:normalViewPr>
  <p:slideViewPr>
    <p:cSldViewPr>
      <p:cViewPr>
        <p:scale>
          <a:sx n="43" d="100"/>
          <a:sy n="43" d="100"/>
        </p:scale>
        <p:origin x="-12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NB: </a:t>
            </a:r>
            <a:r>
              <a:rPr lang="en-US" i="1" dirty="0" smtClean="0"/>
              <a:t>en tois epouraniois  </a:t>
            </a:r>
            <a:r>
              <a:rPr lang="en-US" dirty="0" smtClean="0"/>
              <a:t>(“in the heavenlies”) is ONLY in Ephesians – 5 occs.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Us in Christ (x2) – </a:t>
            </a:r>
            <a:r>
              <a:rPr lang="en-US" b="0" dirty="0" smtClean="0"/>
              <a:t>possibly “among heavenly beings”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Christ above P &amp; A –</a:t>
            </a:r>
            <a:r>
              <a:rPr lang="en-US" b="0" dirty="0" smtClean="0"/>
              <a:t> “among heavenly beings” would put Him both </a:t>
            </a:r>
            <a:r>
              <a:rPr lang="en-US" b="1" i="1" dirty="0" smtClean="0"/>
              <a:t>above</a:t>
            </a:r>
            <a:r>
              <a:rPr lang="en-US" b="0" dirty="0" smtClean="0"/>
              <a:t> and </a:t>
            </a:r>
            <a:r>
              <a:rPr lang="en-US" b="1" i="1" dirty="0" smtClean="0"/>
              <a:t>among</a:t>
            </a:r>
            <a:r>
              <a:rPr lang="en-US" b="0" dirty="0" smtClean="0"/>
              <a:t> them?! The group under Him in 1:21 includes every</a:t>
            </a:r>
            <a:r>
              <a:rPr lang="en-US" b="0" baseline="0" dirty="0" smtClean="0"/>
              <a:t> name named in every age going forward, so a larger group of beings seems to be excluded.</a:t>
            </a:r>
            <a:endParaRPr lang="en-US" b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Us to P &amp; A, Us against P &amp; A -</a:t>
            </a:r>
            <a:r>
              <a:rPr lang="en-US" b="0" dirty="0" smtClean="0"/>
              <a:t>  P &amp; A “among heavenly beings” would imply a larger set of beings, of which P &amp; A are a subset – excluded per </a:t>
            </a:r>
            <a:r>
              <a:rPr lang="en-US" b="1" dirty="0" smtClean="0"/>
              <a:t>2.</a:t>
            </a:r>
            <a:r>
              <a:rPr lang="en-US" b="0" dirty="0" smtClean="0"/>
              <a:t> above. Are there Super-Principalities and Super-Authorities?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Ta Epi Tēs Gēs –</a:t>
            </a:r>
            <a:r>
              <a:rPr lang="en-US" dirty="0" smtClean="0"/>
              <a:t> “the things of/regarding the earth” – cp. </a:t>
            </a:r>
            <a:r>
              <a:rPr lang="en-US" b="1" dirty="0" smtClean="0"/>
              <a:t>Col.3:2, 5 </a:t>
            </a:r>
            <a:r>
              <a:rPr lang="en-US" b="0" dirty="0" smtClean="0"/>
              <a:t>– Mk. has 2 occs. Relating to sowing seed; analog in LXX: 15 occs.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NB these LXX tests – </a:t>
            </a:r>
            <a:r>
              <a:rPr lang="en-US" dirty="0" smtClean="0"/>
              <a:t>Gen.3:1</a:t>
            </a:r>
            <a:r>
              <a:rPr lang="en-US" baseline="0" dirty="0" smtClean="0"/>
              <a:t> (1</a:t>
            </a:r>
            <a:r>
              <a:rPr lang="en-US" baseline="30000" dirty="0" smtClean="0"/>
              <a:t>st</a:t>
            </a:r>
            <a:r>
              <a:rPr lang="en-US" baseline="0" dirty="0" smtClean="0"/>
              <a:t> occ. – phrase repeated Lev.11:2) – Bibleworks BGM-search “o  epi  *  gē*”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NOTE Cases – </a:t>
            </a:r>
            <a:r>
              <a:rPr lang="en-US" b="0" dirty="0" smtClean="0"/>
              <a:t>“of the earth” in genitive, “of the heavens” in dative – Freiberg “emphasizing contact” vs. “emphasizing position”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NOTE Prepositions – </a:t>
            </a:r>
            <a:r>
              <a:rPr lang="en-US" b="0" dirty="0" smtClean="0"/>
              <a:t>Eph.1:10 uses “epi”, Col.1:20 uses “en”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Col.1:20 –</a:t>
            </a:r>
            <a:r>
              <a:rPr lang="en-US" b="0" dirty="0" smtClean="0"/>
              <a:t> first article (“the things”) is neuter, so it can’t be applied strictly to persons (i.e., “those…”)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Moulton’s Grammar – </a:t>
            </a:r>
            <a:r>
              <a:rPr lang="en-US" baseline="0" dirty="0" smtClean="0"/>
              <a:t>derived this composite </a:t>
            </a:r>
            <a:r>
              <a:rPr lang="en-US" i="1" baseline="0" dirty="0" smtClean="0"/>
              <a:t>epouranios</a:t>
            </a:r>
            <a:r>
              <a:rPr lang="en-US" baseline="0" dirty="0" smtClean="0"/>
              <a:t> from the phrase </a:t>
            </a:r>
            <a:r>
              <a:rPr lang="en-US" i="1" baseline="0" dirty="0" smtClean="0"/>
              <a:t>epi tou ouranou</a:t>
            </a:r>
          </a:p>
          <a:p>
            <a:pPr marL="228600" indent="-228600">
              <a:buAutoNum type="arabicPeriod"/>
            </a:pPr>
            <a:r>
              <a:rPr lang="en-US" b="1" i="0" baseline="0" dirty="0" smtClean="0"/>
              <a:t>Eph.1:10 –</a:t>
            </a:r>
            <a:r>
              <a:rPr lang="en-US" i="0" baseline="0" dirty="0" smtClean="0"/>
              <a:t> What are “the things of the heavens and the things of the earth” that are summed up in Christ? Likely both the environments and the creatures in them.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The Nations inheritance divided </a:t>
            </a:r>
            <a:r>
              <a:rPr lang="en-US" dirty="0" smtClean="0"/>
              <a:t>– Deu.32:8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God’s temple </a:t>
            </a:r>
            <a:r>
              <a:rPr lang="en-US" dirty="0" smtClean="0"/>
              <a:t>– Eph.2:19-22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Father’s throne room </a:t>
            </a:r>
            <a:r>
              <a:rPr lang="en-US" dirty="0" smtClean="0"/>
              <a:t>– where Christ is seated at His right hand – Eph.1:20; our inheritance &amp; citizenship</a:t>
            </a:r>
            <a:r>
              <a:rPr lang="en-US" baseline="0" dirty="0" smtClean="0"/>
              <a:t> “in the Holies” – Eph.1:18; 2:19 – also Col.1:12 (inheritance)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Earthly Temple – </a:t>
            </a:r>
            <a:r>
              <a:rPr lang="en-US" baseline="0" dirty="0" smtClean="0"/>
              <a:t>pattern of the heavenly – two places of worship: Holies and Holy of Holies.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Why New Jerusalem? </a:t>
            </a:r>
            <a:r>
              <a:rPr lang="en-US" dirty="0" smtClean="0"/>
              <a:t>– it shares</a:t>
            </a:r>
            <a:r>
              <a:rPr lang="en-US" baseline="0" dirty="0" smtClean="0"/>
              <a:t> its “character” with our “</a:t>
            </a:r>
            <a:r>
              <a:rPr lang="en-US" baseline="0" dirty="0" smtClean="0"/>
              <a:t>regarding-heavenlies” – </a:t>
            </a:r>
            <a:r>
              <a:rPr lang="en-US" i="1" baseline="0" dirty="0" smtClean="0"/>
              <a:t>epouranios</a:t>
            </a:r>
            <a:r>
              <a:rPr lang="en-US" baseline="0" dirty="0" smtClean="0"/>
              <a:t> in Heb.12:22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Heavens in Heb. language </a:t>
            </a:r>
            <a:r>
              <a:rPr lang="en-US" dirty="0" smtClean="0"/>
              <a:t>is a plural (possibly dual) noun – implies a visible and invisible aspect, or perh. a known and unknown aspect – NT Greek usage includes both plural and sing. forms, possibly showing a certain ambiguity about its definition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4 Dimensions </a:t>
            </a:r>
            <a:r>
              <a:rPr lang="en-US" dirty="0" smtClean="0"/>
              <a:t>– like in the prayer of Eph.3:18, that the saints might be fully able to apprehend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1 Ki.8 – </a:t>
            </a:r>
            <a:r>
              <a:rPr lang="en-US" dirty="0" smtClean="0"/>
              <a:t>Solomon’s prayer mentions “heavens” 14 times, including “the heavens</a:t>
            </a:r>
            <a:r>
              <a:rPr lang="en-US" baseline="0" dirty="0" smtClean="0"/>
              <a:t> of heavens cannot contain You”. Cp. Psa.68:33; 148:4 (Note: “waters above…”.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Psa.20:6 –</a:t>
            </a:r>
            <a:r>
              <a:rPr lang="en-US" baseline="0" dirty="0" smtClean="0"/>
              <a:t> “His holy heavens” indicates a place where the spiritual powers of wickedness </a:t>
            </a:r>
            <a:r>
              <a:rPr lang="en-US" baseline="0" dirty="0" smtClean="0"/>
              <a:t>seem out-of-place – but Eph.6:12 has them “in the heavenlies”, same as us!.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="1" baseline="0" dirty="0" smtClean="0"/>
              <a:t>Psa.113:4-6 </a:t>
            </a:r>
            <a:r>
              <a:rPr lang="en-US" b="1" baseline="0" dirty="0" smtClean="0"/>
              <a:t>–</a:t>
            </a:r>
            <a:r>
              <a:rPr lang="en-US" baseline="0" dirty="0" smtClean="0"/>
              <a:t> read LXX trans.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No.3 –</a:t>
            </a:r>
            <a:r>
              <a:rPr lang="en-US" dirty="0" smtClean="0"/>
              <a:t> the Holy Place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No.1 –</a:t>
            </a:r>
            <a:r>
              <a:rPr lang="en-US" dirty="0" smtClean="0"/>
              <a:t> the Holy of Holies – lit. “the Holies” – it</a:t>
            </a:r>
            <a:r>
              <a:rPr lang="en-US" baseline="0" dirty="0" smtClean="0"/>
              <a:t> was veiled from view to all but a high priest – think “Christ”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NOTE –</a:t>
            </a:r>
            <a:r>
              <a:rPr lang="en-US" dirty="0" smtClean="0"/>
              <a:t> Pilate sat inside and outside the </a:t>
            </a:r>
            <a:r>
              <a:rPr lang="en-US" i="1" dirty="0" smtClean="0"/>
              <a:t>praitorion</a:t>
            </a:r>
            <a:r>
              <a:rPr lang="en-US" dirty="0" smtClean="0"/>
              <a:t>, when judging Jesus – cp. Joh.18:28 and 19:13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Joh.3:12 </a:t>
            </a:r>
            <a:r>
              <a:rPr lang="en-US" dirty="0" smtClean="0"/>
              <a:t>– seeing the kingdom of God in Mar.8:38-9:1</a:t>
            </a:r>
            <a:r>
              <a:rPr lang="en-US" baseline="0" dirty="0" smtClean="0"/>
              <a:t> and Luk.9:26-27 is in context of Jesus’ return, coming into His glory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 Cor.15:40 </a:t>
            </a:r>
            <a:r>
              <a:rPr lang="en-US" baseline="0" dirty="0" smtClean="0"/>
              <a:t>– context in v.39 re: ‘flesh’ shows that ‘bodies’ refers to living creatures, not stars and planets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Joh.3:12 </a:t>
            </a:r>
            <a:r>
              <a:rPr lang="en-US" dirty="0" smtClean="0"/>
              <a:t>– seeing the kingdom of God in Mar.8:38-9:1</a:t>
            </a:r>
            <a:r>
              <a:rPr lang="en-US" baseline="0" dirty="0" smtClean="0"/>
              <a:t> and Luk.9:26-27 is in context of Jesus’ return, coming into His glory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 Cor.15:40 </a:t>
            </a:r>
            <a:r>
              <a:rPr lang="en-US" baseline="0" dirty="0" smtClean="0"/>
              <a:t>– context in v.39 re: ‘flesh’ shows that ‘bodies’ refers to living creatures, not starts and planets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 Cor.15:48-49 </a:t>
            </a:r>
            <a:r>
              <a:rPr lang="en-US" baseline="0" dirty="0" smtClean="0"/>
              <a:t>– Jesus, being “from heaven” constitutes Him as “heavenly”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1 Cor.15:48-49 </a:t>
            </a:r>
            <a:r>
              <a:rPr lang="en-US" baseline="0" dirty="0" smtClean="0"/>
              <a:t>– note that “the heavenlies” here refers to resurrected people!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1 Cor.15:49 </a:t>
            </a:r>
            <a:r>
              <a:rPr lang="en-US" baseline="0" dirty="0" smtClean="0"/>
              <a:t>– the images are the “bodies” of v.40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Eph.1:3 </a:t>
            </a:r>
            <a:r>
              <a:rPr lang="en-US" baseline="0" dirty="0" smtClean="0"/>
              <a:t>– persons or places?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Epigeios – </a:t>
            </a:r>
            <a:r>
              <a:rPr lang="en-US" b="0" dirty="0" smtClean="0"/>
              <a:t>adj. 7 occs. NT – none in LXX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Heavenly-Earthly contrast –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occ. Joh.3:12 (q.v.). </a:t>
            </a:r>
            <a:r>
              <a:rPr lang="en-US" i="1" dirty="0" smtClean="0"/>
              <a:t>Ta epigeia </a:t>
            </a:r>
            <a:r>
              <a:rPr lang="en-US" dirty="0" smtClean="0"/>
              <a:t>refers back to Jesus’ teaching on being born from above.</a:t>
            </a:r>
            <a:r>
              <a:rPr lang="en-US" b="1" dirty="0" smtClean="0"/>
              <a:t> </a:t>
            </a:r>
            <a:r>
              <a:rPr lang="en-US" dirty="0" smtClean="0"/>
              <a:t>Then what were </a:t>
            </a:r>
            <a:r>
              <a:rPr lang="en-US" i="1" dirty="0" smtClean="0"/>
              <a:t>ta epourania </a:t>
            </a:r>
            <a:r>
              <a:rPr lang="en-US" dirty="0" smtClean="0"/>
              <a:t>which He had yet to teach?  See Hebrews texts in #3. below.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Heavenly-Earthly contrast –</a:t>
            </a:r>
            <a:r>
              <a:rPr lang="en-US" dirty="0" smtClean="0"/>
              <a:t> 1 Co.15:40, 48-49.  Earthly and heavenly (resurrection) bodies.  “The image of the heavenly”.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Testimony of Hebrews </a:t>
            </a:r>
            <a:r>
              <a:rPr lang="en-US" dirty="0" smtClean="0"/>
              <a:t>– 3:1 – “of-heavenly calling”; 6:4 – “the of-heavenly gift”; 8:5 – earthly priests serve as “a copy and shadow of the of-heavenlies”; 9:23 – the copy of the things in the heavens purified with blood, but “the regarding-heavenlies” themselves with better sacrifices than these; 11:16 – a better…”regarding-heavenly…city”; 12:22 – “regarding-heavenly Jerusalem”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Regarding-heavenly Jerusalem – </a:t>
            </a:r>
            <a:r>
              <a:rPr lang="en-US" dirty="0" smtClean="0"/>
              <a:t>Rev. describes it thus: 12 foundations, and in them the 12 names of the 12 apostles; 12 gates as 12 pearls overwritten with the 12 tribes, with 12 angels at the gates; 12 x 12 thousand overcomers; 12 stars in crown of the woman; the length, breadth and height of the city - 12 thousand furlongs on each side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Post-Acts Refs. – </a:t>
            </a:r>
            <a:r>
              <a:rPr lang="en-US" dirty="0" smtClean="0"/>
              <a:t>Eph.1:3, 20; 2:6; 3:10; 6:12; Phi.2:10; 2 Ti.4:18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strike="sngStrike" baseline="0" dirty="0" smtClean="0"/>
              <a:t>Break Here </a:t>
            </a:r>
            <a:r>
              <a:rPr lang="en-US" strike="sngStrike" baseline="0" dirty="0" smtClean="0"/>
              <a:t>– separate files: </a:t>
            </a:r>
            <a:r>
              <a:rPr lang="en-US" b="1" strike="sngStrike" baseline="0" dirty="0" smtClean="0"/>
              <a:t>Concerning Heavens, Heavenlies – detail.docx, ‘Heaven’ distribution.xlsx</a:t>
            </a:r>
            <a:r>
              <a:rPr lang="en-US" b="0" strike="sngStrike" baseline="0" dirty="0" smtClean="0"/>
              <a:t>,</a:t>
            </a:r>
            <a:r>
              <a:rPr lang="en-US" strike="sngStrike" baseline="0" dirty="0" smtClean="0"/>
              <a:t> </a:t>
            </a:r>
            <a:r>
              <a:rPr lang="en-US" b="1" strike="sngStrike" baseline="0" dirty="0" smtClean="0"/>
              <a:t>Heaven – categories of meaning.xls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Eph.1:20 </a:t>
            </a:r>
            <a:r>
              <a:rPr lang="en-US" baseline="0" dirty="0" smtClean="0"/>
              <a:t>– persons or places?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Eph.3:10</a:t>
            </a:r>
            <a:r>
              <a:rPr lang="en-US" baseline="0" dirty="0" smtClean="0"/>
              <a:t> – shows that it must mean Places – otherwise we have “the principalities and the powers among the principalities and the powers” – a redundancy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Eph.6:12</a:t>
            </a:r>
            <a:r>
              <a:rPr lang="en-US" baseline="0" dirty="0" smtClean="0"/>
              <a:t> – also shows that it must mean Places – the spiritual wickednesses are the principalities and authorities.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Phi.2:10</a:t>
            </a:r>
            <a:r>
              <a:rPr lang="en-US" baseline="0" dirty="0" smtClean="0"/>
              <a:t> – must mean Persons here.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2 Ti.4:8 </a:t>
            </a:r>
            <a:r>
              <a:rPr lang="en-US" baseline="0" dirty="0" smtClean="0"/>
              <a:t>– </a:t>
            </a:r>
            <a:r>
              <a:rPr lang="en-US" i="1" baseline="0" dirty="0" smtClean="0"/>
              <a:t>hapax</a:t>
            </a:r>
            <a:r>
              <a:rPr lang="en-US" baseline="0" dirty="0" smtClean="0"/>
              <a:t> expression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Heb.3:1; 6:4 </a:t>
            </a:r>
            <a:r>
              <a:rPr lang="en-US" baseline="0" dirty="0" smtClean="0"/>
              <a:t>– “heavenly calling’, “heavenly gift” denoting their origin and character.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Heb.8:5 </a:t>
            </a:r>
            <a:r>
              <a:rPr lang="en-US" baseline="0" dirty="0" smtClean="0"/>
              <a:t>– the heavenly Temple and its trappings – an example of “heavenlies” as a Place! – confirmed by 13:10, where the priests are said to “serve the tabernacle (dat.)”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Heb.9:22-24 – </a:t>
            </a:r>
            <a:r>
              <a:rPr lang="en-US" b="0" baseline="0" dirty="0" smtClean="0"/>
              <a:t>again the heavenly Temple and its furnishings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Heb.9:23</a:t>
            </a:r>
            <a:r>
              <a:rPr lang="en-US" b="0" baseline="0" dirty="0" smtClean="0"/>
              <a:t> – NB “better sacrifices” is figure Heterōsis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baseline="0" dirty="0" smtClean="0"/>
              <a:t>Heb.9:24 </a:t>
            </a:r>
            <a:r>
              <a:rPr lang="en-US" b="0" baseline="0" dirty="0" smtClean="0"/>
              <a:t>– implication: Christ went into Holies “in the heaven itself”</a:t>
            </a:r>
          </a:p>
          <a:p>
            <a:pPr marL="228600" indent="-228600">
              <a:buAutoNum type="arabicPeriod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Heb.11:16 </a:t>
            </a:r>
            <a:r>
              <a:rPr lang="en-US" b="0" baseline="0" dirty="0" smtClean="0"/>
              <a:t>– a lead-in to the New Jerusalem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Heb.12:22</a:t>
            </a:r>
            <a:r>
              <a:rPr lang="en-US" b="0" baseline="0" dirty="0" smtClean="0"/>
              <a:t> – note the relation between of a “heavenly” thing and its origin “in heavens”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Resurrection </a:t>
            </a:r>
            <a:r>
              <a:rPr lang="en-US" b="0" baseline="0" dirty="0" smtClean="0"/>
              <a:t>– Joh.3:12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Resurrection bodies</a:t>
            </a:r>
            <a:r>
              <a:rPr lang="en-US" b="0" baseline="0" dirty="0" smtClean="0"/>
              <a:t> – 1 Cor.15:40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Jesus </a:t>
            </a:r>
            <a:r>
              <a:rPr lang="en-US" b="0" baseline="0" dirty="0" smtClean="0"/>
              <a:t>– 1 Cor.15:48, 49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Resurrected people </a:t>
            </a:r>
            <a:r>
              <a:rPr lang="en-US" b="0" baseline="0" dirty="0" smtClean="0"/>
              <a:t>– 1 Cor.15:48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Beings (angels, men) </a:t>
            </a:r>
            <a:r>
              <a:rPr lang="en-US" b="0" baseline="0" dirty="0" smtClean="0"/>
              <a:t>– Phi.2:10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Heavenly Holies </a:t>
            </a:r>
            <a:r>
              <a:rPr lang="en-US" b="0" baseline="0" dirty="0" smtClean="0"/>
              <a:t>– Heb.8:5; 9:23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A resurrection body </a:t>
            </a:r>
            <a:r>
              <a:rPr lang="en-US" b="0" baseline="0" dirty="0" smtClean="0"/>
              <a:t>– 1 Cor.15:40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Christ’s kingdom </a:t>
            </a:r>
            <a:r>
              <a:rPr lang="en-US" b="0" baseline="0" dirty="0" smtClean="0"/>
              <a:t>– 2 Ti.4:18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Calling</a:t>
            </a:r>
            <a:r>
              <a:rPr lang="en-US" b="0" baseline="0" dirty="0" smtClean="0"/>
              <a:t> – Heb.3:1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Gift of holy spirit </a:t>
            </a:r>
            <a:r>
              <a:rPr lang="en-US" b="0" baseline="0" dirty="0" smtClean="0"/>
              <a:t>– Heb.6:4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Better homeland </a:t>
            </a:r>
            <a:r>
              <a:rPr lang="en-US" b="0" baseline="0" dirty="0" smtClean="0"/>
              <a:t>– Heb.11:16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Jerusalem</a:t>
            </a:r>
            <a:r>
              <a:rPr lang="en-US" b="0" baseline="0" dirty="0" smtClean="0"/>
              <a:t> – Heb.12:22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All with or without </a:t>
            </a:r>
            <a:r>
              <a:rPr lang="en-US" dirty="0" smtClean="0"/>
              <a:t>– the definite article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Difference </a:t>
            </a:r>
            <a:r>
              <a:rPr lang="en-US" dirty="0" smtClean="0"/>
              <a:t>– “try the things that differ” – the distinction between “ouranios” and “epouranios” may be simply one of emphasis, as the </a:t>
            </a:r>
            <a:r>
              <a:rPr lang="en-US" i="1" dirty="0" smtClean="0"/>
              <a:t>epi-</a:t>
            </a:r>
            <a:r>
              <a:rPr lang="en-US" baseline="0" dirty="0" smtClean="0"/>
              <a:t> prefix is often an intensifier. J.H.Moulton’s Grammar links it with “kata and sun, the main perfectivizing prefixes.”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Show Excel file “‘Heaven’ distribution”.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Show Word file “Concerning Heavens, Heavenlies”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Show Excel file “Heaven – categories of meaning”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Resurrection matters (incl. bodies) </a:t>
            </a:r>
            <a:r>
              <a:rPr lang="en-US" b="0" baseline="0" dirty="0" smtClean="0"/>
              <a:t>– Joh.3:12; 1 Cor.15:40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Beings </a:t>
            </a:r>
            <a:r>
              <a:rPr lang="en-US" b="0" baseline="0" dirty="0" smtClean="0"/>
              <a:t>– 1 Cor.15:48; Phi.2:10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Holies</a:t>
            </a:r>
            <a:r>
              <a:rPr lang="en-US" b="0" baseline="0" dirty="0" smtClean="0"/>
              <a:t> – Heb.8:5; 9:23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Show Word file ‘Structure of ‘In the Heavenlies’’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Also Basic – </a:t>
            </a:r>
            <a:r>
              <a:rPr lang="en-US" b="0" dirty="0" smtClean="0"/>
              <a:t>“of” (like Bacon’s essays), then derivatively “regarding”, “concerning”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Meanings when taking Dative – read Freiberg Lexicon</a:t>
            </a:r>
            <a:r>
              <a:rPr lang="en-US" b="1" baseline="0" dirty="0" smtClean="0"/>
              <a:t> - </a:t>
            </a:r>
            <a:r>
              <a:rPr lang="en-US" b="0" dirty="0" smtClean="0"/>
              <a:t>in, near, against, on the basis of, for the purpose of, authority or control over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Why do I think the Dative applies? – </a:t>
            </a:r>
            <a:r>
              <a:rPr lang="en-US" b="0" dirty="0" smtClean="0"/>
              <a:t>Eph.1:10 uses </a:t>
            </a:r>
            <a:r>
              <a:rPr lang="en-US" b="0" i="1" dirty="0" smtClean="0"/>
              <a:t>epi</a:t>
            </a:r>
            <a:r>
              <a:rPr lang="en-US" b="0" dirty="0" smtClean="0"/>
              <a:t> + dative plural of </a:t>
            </a:r>
            <a:r>
              <a:rPr lang="en-US" b="0" i="1" dirty="0" smtClean="0"/>
              <a:t>ouranos</a:t>
            </a:r>
            <a:r>
              <a:rPr lang="en-US" b="0" dirty="0" smtClean="0"/>
              <a:t> in a parallel</a:t>
            </a:r>
            <a:r>
              <a:rPr lang="en-US" b="0" baseline="0" dirty="0" smtClean="0"/>
              <a:t> text. See Slide 10.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“against” or “opposite”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Specially</a:t>
            </a:r>
            <a:r>
              <a:rPr lang="en-US" b="1" baseline="0" dirty="0" smtClean="0"/>
              <a:t> interesting – 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baseline="0" dirty="0" smtClean="0"/>
              <a:t>“against” </a:t>
            </a:r>
            <a:r>
              <a:rPr lang="en-US" b="0" baseline="0" dirty="0" smtClean="0"/>
              <a:t>– because of our conflict there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baseline="0" dirty="0" smtClean="0"/>
              <a:t>“for the purpose of”</a:t>
            </a:r>
            <a:r>
              <a:rPr lang="en-US" b="0" baseline="0" dirty="0" smtClean="0"/>
              <a:t> – because God’s purpose there was just now revealed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b="1" baseline="0" dirty="0" smtClean="0"/>
              <a:t>“of authority over” –</a:t>
            </a:r>
            <a:r>
              <a:rPr lang="en-US" b="0" baseline="0" dirty="0" smtClean="0"/>
              <a:t> because Jesus Christ now shown to exercise this authority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These meanings could</a:t>
            </a:r>
            <a:r>
              <a:rPr lang="en-US" b="1" baseline="0" dirty="0" smtClean="0"/>
              <a:t> imply multiple thrones of Christ “up there”.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baseline="0" dirty="0" smtClean="0"/>
              <a:t>Such meanings provide justification for translating </a:t>
            </a:r>
            <a:r>
              <a:rPr lang="en-US" b="1" i="1" baseline="0" dirty="0" smtClean="0"/>
              <a:t>huperanō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“far above”</a:t>
            </a:r>
            <a:endParaRPr lang="en-US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Distinct form </a:t>
            </a:r>
            <a:r>
              <a:rPr lang="en-US" b="1" i="1" dirty="0" smtClean="0"/>
              <a:t>ouranios</a:t>
            </a:r>
            <a:r>
              <a:rPr lang="en-US" b="1" dirty="0" smtClean="0"/>
              <a:t> – </a:t>
            </a:r>
            <a:r>
              <a:rPr lang="en-US" b="0" dirty="0" smtClean="0"/>
              <a:t>dwelling in heaven, like the Father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1" dirty="0" smtClean="0"/>
              <a:t>En tois epouraniois – </a:t>
            </a:r>
            <a:r>
              <a:rPr lang="en-US" b="0" dirty="0" smtClean="0"/>
              <a:t>5 times in Ephesians – nowhere else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“Up Above” -</a:t>
            </a:r>
            <a:r>
              <a:rPr lang="en-US" b="1" baseline="0" dirty="0" smtClean="0"/>
              <a:t> </a:t>
            </a:r>
            <a:r>
              <a:rPr lang="en-US" b="0" i="1" baseline="0" dirty="0" smtClean="0"/>
              <a:t>huperanō</a:t>
            </a:r>
            <a:endParaRPr lang="en-US" b="0" i="1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2E669-EA6D-4004-8CD1-15725B1F39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DC8F-C283-4376-9FBE-3CDE5B03484A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0FE8-FCB9-4747-A6AF-EE61EB417431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8DB8-44A4-4182-B4B9-C2882E7B0856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6CAD5-C0C1-431A-AB10-0C358634EE38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E0A9B-375F-4BEE-8646-184D00DA9D42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6728F-9CC4-409E-BE49-3C6A6A2AB405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1D92-1EE2-4A40-A4CE-3C3B0D0EBD51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26E4-D58A-44E0-A401-642F08BFFD08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BB67-0000-4271-84D0-FFA24159474A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5941D-A902-4B47-AA09-0A87A5FE0CA5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99513-0F56-49B4-94F7-E3D0EB5B236C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47676A-DFD3-4991-BFFF-B4B6DBD6B742}" type="datetime1">
              <a:rPr lang="en-US" smtClean="0"/>
              <a:pPr>
                <a:defRPr/>
              </a:pPr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What or Where are the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			“Epi-heavenlies?</a:t>
            </a:r>
          </a:p>
          <a:p>
            <a:pPr algn="l">
              <a:spcBef>
                <a:spcPct val="0"/>
              </a:spcBef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Part of OUR charter!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An “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>
                <a:solidFill>
                  <a:schemeClr val="tx1"/>
                </a:solidFill>
              </a:rPr>
              <a:t>” study needed.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 3, ver.3.4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“among the heavenlies”? (ctd.)</a:t>
            </a: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seated us together </a:t>
            </a:r>
            <a:r>
              <a:rPr lang="en-US" sz="4000" b="1" dirty="0" smtClean="0">
                <a:solidFill>
                  <a:srgbClr val="0070C0"/>
                </a:solidFill>
              </a:rPr>
              <a:t>among the epi-heavenlies</a:t>
            </a:r>
            <a:r>
              <a:rPr lang="en-US" sz="4000" b="1" dirty="0" smtClean="0">
                <a:solidFill>
                  <a:schemeClr val="tx1"/>
                </a:solidFill>
              </a:rPr>
              <a:t> in Christ Jesus – 2:6</a:t>
            </a: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might be made known to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the principalities</a:t>
            </a:r>
            <a:r>
              <a:rPr lang="en-US" sz="4000" b="1" dirty="0" smtClean="0">
                <a:solidFill>
                  <a:schemeClr val="tx1"/>
                </a:solidFill>
              </a:rPr>
              <a:t> and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the authorities </a:t>
            </a:r>
            <a:r>
              <a:rPr lang="en-US" sz="4000" b="1" dirty="0" smtClean="0">
                <a:solidFill>
                  <a:srgbClr val="0070C0"/>
                </a:solidFill>
              </a:rPr>
              <a:t>among the epi-heavenlies</a:t>
            </a:r>
            <a:r>
              <a:rPr lang="en-US" sz="4000" b="1" dirty="0" smtClean="0">
                <a:solidFill>
                  <a:schemeClr val="tx1"/>
                </a:solidFill>
              </a:rPr>
              <a:t> through the church the manifold wisdom of God – 3:10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2267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“among the heavenlies”? (ctd.)</a:t>
            </a: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for us the wrestling … against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the principalities</a:t>
            </a:r>
            <a:r>
              <a:rPr lang="en-US" sz="4400" b="1" dirty="0" smtClean="0">
                <a:solidFill>
                  <a:schemeClr val="tx1"/>
                </a:solidFill>
              </a:rPr>
              <a:t>, against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the authorities </a:t>
            </a:r>
            <a:r>
              <a:rPr lang="en-US" sz="4400" b="1" dirty="0" smtClean="0">
                <a:solidFill>
                  <a:schemeClr val="tx1"/>
                </a:solidFill>
              </a:rPr>
              <a:t>… against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the spiritual things of the wickedness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among the epi-heavenlies</a:t>
            </a:r>
            <a:r>
              <a:rPr lang="en-US" sz="4400" b="1" dirty="0" smtClean="0">
                <a:solidFill>
                  <a:schemeClr val="tx1"/>
                </a:solidFill>
              </a:rPr>
              <a:t> – 6:12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064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76200" y="1143000"/>
            <a:ext cx="90678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“among the heavenlies”? </a:t>
            </a:r>
            <a:r>
              <a:rPr lang="en-US" sz="3600" b="1" dirty="0" smtClean="0">
                <a:solidFill>
                  <a:schemeClr val="tx1"/>
                </a:solidFill>
              </a:rPr>
              <a:t>(summing up)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Us in Christ – “among heavenlies”?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Christ </a:t>
            </a:r>
            <a:r>
              <a:rPr lang="en-US" sz="4000" b="1" dirty="0" smtClean="0">
                <a:solidFill>
                  <a:srgbClr val="FF0000"/>
                </a:solidFill>
              </a:rPr>
              <a:t>above</a:t>
            </a:r>
            <a:r>
              <a:rPr lang="en-US" sz="4000" b="1" dirty="0" smtClean="0">
                <a:solidFill>
                  <a:schemeClr val="tx1"/>
                </a:solidFill>
              </a:rPr>
              <a:t> P </a:t>
            </a:r>
            <a:r>
              <a:rPr lang="en-US" sz="4000" b="1" dirty="0">
                <a:solidFill>
                  <a:schemeClr val="tx1"/>
                </a:solidFill>
              </a:rPr>
              <a:t>&amp; </a:t>
            </a:r>
            <a:r>
              <a:rPr lang="en-US" sz="4000" b="1" dirty="0" smtClean="0">
                <a:solidFill>
                  <a:schemeClr val="tx1"/>
                </a:solidFill>
              </a:rPr>
              <a:t>A – </a:t>
            </a:r>
            <a:r>
              <a:rPr lang="en-US" sz="4000" b="1" dirty="0">
                <a:solidFill>
                  <a:schemeClr val="tx1"/>
                </a:solidFill>
              </a:rPr>
              <a:t>“among heavenlies</a:t>
            </a:r>
            <a:r>
              <a:rPr lang="en-US" sz="4000" b="1" dirty="0" smtClean="0">
                <a:solidFill>
                  <a:schemeClr val="tx1"/>
                </a:solidFill>
              </a:rPr>
              <a:t>”?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Us in Christ – </a:t>
            </a:r>
            <a:r>
              <a:rPr lang="en-US" sz="4000" b="1" dirty="0">
                <a:solidFill>
                  <a:schemeClr val="tx1"/>
                </a:solidFill>
              </a:rPr>
              <a:t>“among heavenlies”?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Us to P &amp; A </a:t>
            </a:r>
            <a:r>
              <a:rPr lang="en-US" sz="4000" b="1" dirty="0">
                <a:solidFill>
                  <a:schemeClr val="tx1"/>
                </a:solidFill>
              </a:rPr>
              <a:t>– “among heavenlies”?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chemeClr val="tx1"/>
                </a:solidFill>
              </a:rPr>
              <a:t>Us against P &amp; A </a:t>
            </a:r>
            <a:r>
              <a:rPr lang="en-US" sz="4000" b="1" dirty="0">
                <a:solidFill>
                  <a:schemeClr val="tx1"/>
                </a:solidFill>
              </a:rPr>
              <a:t>– “among heavenlies”?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9593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4400" b="1" dirty="0" smtClean="0"/>
              <a:t>Contrasts with </a:t>
            </a:r>
            <a:r>
              <a:rPr lang="en-US" sz="4400" b="1" i="1" dirty="0" smtClean="0">
                <a:solidFill>
                  <a:srgbClr val="00B050"/>
                </a:solidFill>
              </a:rPr>
              <a:t>ta epi tēs gēs</a:t>
            </a:r>
          </a:p>
          <a:p>
            <a:pPr>
              <a:spcBef>
                <a:spcPct val="0"/>
              </a:spcBef>
            </a:pPr>
            <a:endParaRPr lang="en-US" sz="2000" b="1" i="1" dirty="0" smtClean="0"/>
          </a:p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</a:t>
            </a:r>
            <a:r>
              <a:rPr lang="en-US" sz="4000" b="1" dirty="0" smtClean="0"/>
              <a:t>Eph.1:10 the hyper-headship of Christ “the things </a:t>
            </a:r>
            <a:r>
              <a:rPr lang="en-US" sz="4000" b="1" u="sng" dirty="0" smtClean="0"/>
              <a:t>upon</a:t>
            </a:r>
            <a:r>
              <a:rPr lang="en-US" sz="4000" b="1" dirty="0" smtClean="0"/>
              <a:t> (or </a:t>
            </a:r>
            <a:r>
              <a:rPr lang="en-US" sz="4000" b="1" u="sng" dirty="0" smtClean="0"/>
              <a:t>regarding</a:t>
            </a:r>
            <a:r>
              <a:rPr lang="en-US" sz="4000" b="1" dirty="0" smtClean="0"/>
              <a:t>) the heavens” </a:t>
            </a:r>
            <a:r>
              <a:rPr lang="en-US" sz="4000" b="1" i="1" dirty="0" smtClean="0">
                <a:solidFill>
                  <a:srgbClr val="00B0F0"/>
                </a:solidFill>
              </a:rPr>
              <a:t>ta</a:t>
            </a:r>
            <a:r>
              <a:rPr lang="en-US" sz="4000" b="1" i="1" dirty="0" smtClean="0"/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epi</a:t>
            </a:r>
            <a:r>
              <a:rPr lang="en-US" sz="4000" b="1" i="1" dirty="0" smtClean="0"/>
              <a:t> </a:t>
            </a:r>
            <a:r>
              <a:rPr lang="en-US" sz="4000" b="1" i="1" dirty="0" smtClean="0">
                <a:solidFill>
                  <a:srgbClr val="00B0F0"/>
                </a:solidFill>
              </a:rPr>
              <a:t>tois ouranois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4400" b="1" i="1" dirty="0" smtClean="0"/>
              <a:t> </a:t>
            </a:r>
            <a:r>
              <a:rPr lang="en-US" sz="4000" b="1" dirty="0" smtClean="0"/>
              <a:t>Col.1:20 the hyper-reconciliation with “the things </a:t>
            </a:r>
            <a:r>
              <a:rPr lang="en-US" sz="4000" b="1" u="sng" dirty="0" smtClean="0"/>
              <a:t>in</a:t>
            </a:r>
            <a:r>
              <a:rPr lang="en-US" sz="4000" b="1" dirty="0" smtClean="0"/>
              <a:t> the heavens” </a:t>
            </a:r>
            <a:r>
              <a:rPr lang="en-US" sz="4000" b="1" i="1" dirty="0" smtClean="0">
                <a:solidFill>
                  <a:srgbClr val="00B0F0"/>
                </a:solidFill>
              </a:rPr>
              <a:t>ta</a:t>
            </a:r>
            <a:r>
              <a:rPr lang="en-US" sz="4000" b="1" i="1" dirty="0" smtClean="0"/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en</a:t>
            </a:r>
            <a:r>
              <a:rPr lang="en-US" sz="4000" b="1" i="1" dirty="0" smtClean="0"/>
              <a:t> </a:t>
            </a:r>
            <a:r>
              <a:rPr lang="en-US" sz="4000" b="1" i="1" dirty="0" smtClean="0">
                <a:solidFill>
                  <a:srgbClr val="00B0F0"/>
                </a:solidFill>
              </a:rPr>
              <a:t>tois ouranois</a:t>
            </a:r>
            <a:r>
              <a:rPr lang="en-US" sz="4000" b="1" dirty="0" smtClean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How does God divide the earth?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 Jerusalem (the King’s city)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 Israel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 the nations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867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How does God divide the heavens?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en-US" sz="4400" b="1" dirty="0" smtClean="0"/>
              <a:t>Body of Christ – God’s personal temple</a:t>
            </a: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en-US" sz="4400" b="1" dirty="0" smtClean="0"/>
              <a:t>heavenly Holies – Father’s throne room – Christ at His right hand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New Jerusalem</a:t>
            </a: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en-US" sz="4400" b="1" dirty="0" smtClean="0"/>
              <a:t>Visible heavens (sky, clouds, planets, stars, galaxies)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410200"/>
            <a:ext cx="9144000" cy="1588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/>
          <a:lstStyle/>
          <a:p>
            <a:pPr>
              <a:buNone/>
            </a:pPr>
            <a:endParaRPr lang="en-US" sz="1000" b="1" dirty="0" smtClean="0"/>
          </a:p>
          <a:p>
            <a:pPr marL="742950" indent="-742950">
              <a:spcBef>
                <a:spcPts val="0"/>
              </a:spcBef>
              <a:buNone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050" name="Picture 2" descr="http://www.bible-history.com/jewishtemple/JEWISH_TEMPLE0000002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295400"/>
            <a:ext cx="3581400" cy="4867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Joh.3:12 – earthly vs. heavenly rebirth &amp; resurrection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1 Cor.15:40 – earthly vs. heavenly bodies (resurrection again) and their contrasting glories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1 Cor.15:47 – Adam “from earth”, dusty vs. 2</a:t>
            </a:r>
            <a:r>
              <a:rPr lang="en-US" sz="4400" b="1" baseline="30000" dirty="0" smtClean="0"/>
              <a:t>nd</a:t>
            </a:r>
            <a:r>
              <a:rPr lang="en-US" sz="4400" b="1" dirty="0" smtClean="0"/>
              <a:t> Man “from heaven”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1 Cor.15:48-9 – the dusty and those like him vs. “the Heavenly </a:t>
            </a:r>
            <a:r>
              <a:rPr lang="en-US" sz="4400" b="1" i="1" dirty="0" smtClean="0"/>
              <a:t>One</a:t>
            </a:r>
            <a:r>
              <a:rPr lang="en-US" sz="4400" b="1" dirty="0"/>
              <a:t> ” </a:t>
            </a:r>
            <a:r>
              <a:rPr lang="en-US" sz="4400" b="1" dirty="0" smtClean="0"/>
              <a:t>and “the heavenlies”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1 Cor.15:49 – image of the dusty vs. image of “the Heavenly </a:t>
            </a:r>
            <a:r>
              <a:rPr lang="en-US" sz="4400" b="1" i="1" dirty="0" smtClean="0"/>
              <a:t>One</a:t>
            </a:r>
            <a:r>
              <a:rPr lang="en-US" sz="4400" b="1" dirty="0"/>
              <a:t> ”</a:t>
            </a:r>
            <a:endParaRPr lang="en-US" sz="4400" b="1" i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Eph.1:3 – every spiritual blessing “in (among?) the heavenlies”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Distribution of </a:t>
            </a:r>
            <a:r>
              <a:rPr lang="en-US" sz="4400" b="1" i="1" u="sng" dirty="0" smtClean="0">
                <a:solidFill>
                  <a:srgbClr val="00B0F0"/>
                </a:solidFill>
              </a:rPr>
              <a:t>ep</a:t>
            </a:r>
            <a:r>
              <a:rPr lang="en-US" sz="4400" b="1" i="1" dirty="0" smtClean="0">
                <a:solidFill>
                  <a:srgbClr val="00B0F0"/>
                </a:solidFill>
              </a:rPr>
              <a:t>ouranios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000" b="1" u="sng" dirty="0" smtClean="0">
                <a:solidFill>
                  <a:schemeClr val="tx1"/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</a:rPr>
              <a:t>Joh.(1)</a:t>
            </a:r>
            <a:r>
              <a:rPr lang="en-US" sz="4000" b="1" dirty="0" smtClean="0">
                <a:solidFill>
                  <a:schemeClr val="tx1"/>
                </a:solidFill>
              </a:rPr>
              <a:t>; </a:t>
            </a:r>
            <a:r>
              <a:rPr lang="en-US" sz="4000" b="1" u="sng" dirty="0" smtClean="0">
                <a:solidFill>
                  <a:schemeClr val="tx1"/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</a:rPr>
              <a:t>1 Co</a:t>
            </a:r>
            <a:r>
              <a:rPr lang="en-US" sz="4000" b="1" dirty="0" smtClean="0">
                <a:solidFill>
                  <a:schemeClr val="tx1"/>
                </a:solidFill>
              </a:rPr>
              <a:t>.(5); Heb.(</a:t>
            </a:r>
            <a:r>
              <a:rPr lang="en-US" sz="4800" b="1" dirty="0" smtClean="0">
                <a:solidFill>
                  <a:srgbClr val="FF0000"/>
                </a:solidFill>
              </a:rPr>
              <a:t>6</a:t>
            </a:r>
            <a:r>
              <a:rPr lang="en-US" sz="4000" b="1" dirty="0" smtClean="0">
                <a:solidFill>
                  <a:schemeClr val="tx1"/>
                </a:solidFill>
              </a:rPr>
              <a:t>) – 12 occs.</a:t>
            </a:r>
          </a:p>
          <a:p>
            <a:pPr algn="l">
              <a:spcBef>
                <a:spcPct val="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……………………………………………………………………………………………………………………….</a:t>
            </a:r>
          </a:p>
          <a:p>
            <a:pPr algn="l">
              <a:spcBef>
                <a:spcPts val="1200"/>
              </a:spcBef>
              <a:buFont typeface="Calibri" pitchFamily="34" charset="0"/>
              <a:buChar char="–"/>
            </a:pP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Eph.(5); </a:t>
            </a:r>
            <a:r>
              <a:rPr lang="en-US" sz="4000" b="1" u="wavyHeavy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</a:rPr>
              <a:t>Phi.(1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</a:rPr>
              <a:t>)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; 2 Ti.(1) – 7 occs.</a:t>
            </a:r>
          </a:p>
          <a:p>
            <a:pPr lvl="1" algn="l">
              <a:spcBef>
                <a:spcPct val="0"/>
              </a:spcBef>
              <a:buFont typeface="Calibri" pitchFamily="34" charset="0"/>
              <a:buChar char="–"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  <a:uFill>
                  <a:solidFill>
                    <a:schemeClr val="accent2">
                      <a:lumMod val="75000"/>
                    </a:schemeClr>
                  </a:solidFill>
                </a:uFill>
              </a:rPr>
              <a:t>Contrasted with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i="1" u="sng" dirty="0" err="1" smtClean="0">
                <a:solidFill>
                  <a:srgbClr val="00B050"/>
                </a:solidFill>
              </a:rPr>
              <a:t>epi</a:t>
            </a:r>
            <a:r>
              <a:rPr lang="en-US" sz="4400" b="1" i="1" dirty="0" err="1" smtClean="0">
                <a:solidFill>
                  <a:srgbClr val="00B050"/>
                </a:solidFill>
              </a:rPr>
              <a:t>geios</a:t>
            </a:r>
            <a:r>
              <a:rPr lang="en-US" sz="4400" b="1" dirty="0" smtClean="0">
                <a:solidFill>
                  <a:schemeClr val="tx1"/>
                </a:solidFill>
              </a:rPr>
              <a:t> – </a:t>
            </a: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                       “of earthly”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Eph.1:20 – Christ raised, seated at Father’s right “in (among?) the heavenlies”</a:t>
            </a:r>
            <a:endParaRPr lang="en-US" sz="4400" b="1" i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Eph.3:10 – the principalities and the authorities “in the heavenlies”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Eph.6:12 – “against the principalities against the authorities … against the spirituals of the wickedness in the heavenlies”</a:t>
            </a:r>
            <a:endParaRPr lang="en-US" sz="4400" b="1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Phi.2:10 – every knee bent to Jesus – “heavenlies, earthlies and under-earthlies”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2 Tim.4:8 – “His heavenly kingdom”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Heb.3:1 – “sharers of a h. calling”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Heb.6:4 – “the h. gift” sharers of holy spirit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Heb.8:5 – priests serve a pattern and shadow of the heavenlies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Heb.9:22-24 – the patterns purified with blood sacrifices vs. the heavenlies with “better sacrifices”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is said to be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Heb.11:16 – a better, heavenly homeland – a city prepared</a:t>
            </a:r>
          </a:p>
          <a:p>
            <a:pPr marL="742950" indent="-742950">
              <a:buFont typeface="Calibri" pitchFamily="34" charset="0"/>
              <a:buChar char="–"/>
            </a:pPr>
            <a:r>
              <a:rPr lang="en-US" sz="4400" b="1" dirty="0" smtClean="0"/>
              <a:t>Heb.12:22 – city of living God, h. Jerusalem, for a church of firstborn enrolled in heavens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Summarizing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4400" b="1" dirty="0" smtClean="0"/>
              <a:t>Adjective used as a noun: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better resurrection matters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resurrection bodies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Jesus – 2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resurrected people –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Summarizing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4400" b="1" dirty="0" smtClean="0"/>
              <a:t>Adjective used as a noun (ctd.):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creatures (men &amp; angels?)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heavenly Holies &amp; furnishings – 2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/>
              <a:t> </a:t>
            </a:r>
            <a:r>
              <a:rPr lang="en-US" sz="4400" b="1" dirty="0" smtClean="0"/>
              <a:t>Ephesians - 5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Summarizing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4400" b="1" dirty="0" smtClean="0"/>
              <a:t>Used adjectivally: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a resurrection body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Christ’s kingdom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calling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gift of holy spirit - 1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Summarizing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4400" b="1" dirty="0" smtClean="0"/>
              <a:t>Used adjectivally: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better homeland (city) – 1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Jerusalem (city of living God) –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4724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The various words for “heaven”</a:t>
            </a:r>
          </a:p>
          <a:p>
            <a:pPr>
              <a:buNone/>
            </a:pPr>
            <a:endParaRPr lang="en-US" sz="10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heaven (</a:t>
            </a:r>
            <a:r>
              <a:rPr lang="en-US" sz="4400" b="1" i="1" dirty="0" smtClean="0"/>
              <a:t>ouranos</a:t>
            </a:r>
            <a:r>
              <a:rPr lang="en-US" sz="4400" b="1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heavens (</a:t>
            </a:r>
            <a:r>
              <a:rPr lang="en-US" sz="4400" b="1" i="1" dirty="0" smtClean="0"/>
              <a:t>ouranoi</a:t>
            </a:r>
            <a:r>
              <a:rPr lang="en-US" sz="4400" b="1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heavenly (</a:t>
            </a:r>
            <a:r>
              <a:rPr lang="en-US" sz="4400" b="1" i="1" dirty="0" smtClean="0"/>
              <a:t>ouranios</a:t>
            </a:r>
            <a:r>
              <a:rPr lang="en-US" sz="4400" b="1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/>
              <a:t>on-heavenly (</a:t>
            </a:r>
            <a:r>
              <a:rPr lang="en-US" sz="4400" b="1" i="1" dirty="0" smtClean="0"/>
              <a:t>epouranios</a:t>
            </a:r>
            <a:r>
              <a:rPr lang="en-US" sz="4400" b="1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conclusions re: </a:t>
            </a:r>
            <a:r>
              <a:rPr lang="en-US" sz="4400" b="1" dirty="0" smtClean="0">
                <a:solidFill>
                  <a:srgbClr val="00B0F0"/>
                </a:solidFill>
              </a:rPr>
              <a:t>epouranian</a:t>
            </a:r>
            <a:r>
              <a:rPr lang="en-US" sz="4400" b="1" dirty="0" smtClean="0"/>
              <a:t>?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4400" b="1" dirty="0" smtClean="0"/>
              <a:t>As a plural noun: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2 resurrection matters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2 beings (persons)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2 the Holies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What does “in the heavenlies” mean?</a:t>
            </a:r>
          </a:p>
          <a:p>
            <a:pPr>
              <a:buNone/>
            </a:pPr>
            <a:endParaRPr lang="en-US" sz="800" b="1" dirty="0" smtClean="0"/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its uniqueness to Eph. – it likely has a consistent meaning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because Eph.3:12 and 6:12 would be redundant if we interpret as Persons, it seems to mean Places</a:t>
            </a:r>
          </a:p>
          <a:p>
            <a:pPr>
              <a:buNone/>
            </a:pPr>
            <a:endParaRPr lang="en-US" sz="10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1816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Structure of “in the heavenlies”.</a:t>
            </a:r>
          </a:p>
          <a:p>
            <a:pPr>
              <a:buNone/>
            </a:pPr>
            <a:endParaRPr lang="en-US" sz="800" b="1" dirty="0" smtClean="0"/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Charles Welch’s analysis</a:t>
            </a:r>
          </a:p>
          <a:p>
            <a:pPr>
              <a:buFont typeface="Calibri" pitchFamily="34" charset="0"/>
              <a:buChar char="–"/>
            </a:pPr>
            <a:r>
              <a:rPr lang="en-US" sz="4400" b="1" dirty="0" smtClean="0"/>
              <a:t> mine</a:t>
            </a:r>
          </a:p>
          <a:p>
            <a:pPr>
              <a:buNone/>
            </a:pPr>
            <a:endParaRPr lang="en-US" sz="10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Meanings of </a:t>
            </a:r>
            <a:r>
              <a:rPr lang="en-US" sz="4400" b="1" i="1" dirty="0" smtClean="0">
                <a:solidFill>
                  <a:schemeClr val="tx1"/>
                </a:solidFill>
              </a:rPr>
              <a:t>epi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basically “on”, “upon”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can take either of 3 cases: gen., 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    </a:t>
            </a:r>
            <a:r>
              <a:rPr lang="en-US" sz="4400" b="1" dirty="0" smtClean="0">
                <a:solidFill>
                  <a:srgbClr val="FF0000"/>
                </a:solidFill>
              </a:rPr>
              <a:t>dat.</a:t>
            </a:r>
            <a:r>
              <a:rPr lang="en-US" sz="4400" b="1" dirty="0" smtClean="0">
                <a:solidFill>
                  <a:schemeClr val="tx1"/>
                </a:solidFill>
              </a:rPr>
              <a:t>, acc.</a:t>
            </a:r>
            <a:endParaRPr lang="en-US" sz="4400" b="1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context drives precise meaning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6474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Trying on for size, </a:t>
            </a:r>
            <a:r>
              <a:rPr lang="en-US" sz="4400" b="1" i="1" dirty="0" smtClean="0">
                <a:solidFill>
                  <a:srgbClr val="00B0F0"/>
                </a:solidFill>
              </a:rPr>
              <a:t>epouranios</a:t>
            </a:r>
            <a:r>
              <a:rPr lang="en-US" sz="4400" b="1" dirty="0" smtClean="0">
                <a:solidFill>
                  <a:schemeClr val="tx1"/>
                </a:solidFill>
              </a:rPr>
              <a:t> as: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in-heavenlies </a:t>
            </a:r>
            <a:r>
              <a:rPr lang="en-US" sz="4400" dirty="0" smtClean="0">
                <a:solidFill>
                  <a:schemeClr val="tx1"/>
                </a:solidFill>
              </a:rPr>
              <a:t>(places)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near-heavenlies</a:t>
            </a:r>
            <a:r>
              <a:rPr lang="en-US" sz="4400" dirty="0" smtClean="0">
                <a:solidFill>
                  <a:schemeClr val="tx1"/>
                </a:solidFill>
              </a:rPr>
              <a:t> (places)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against</a:t>
            </a:r>
            <a:r>
              <a:rPr lang="en-US" sz="4400" b="1" dirty="0" smtClean="0">
                <a:solidFill>
                  <a:schemeClr val="tx1"/>
                </a:solidFill>
              </a:rPr>
              <a:t>-heavenlies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(places or persons)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on the basis of-heavenlies</a:t>
            </a:r>
            <a:r>
              <a:rPr lang="en-US" sz="4400" dirty="0" smtClean="0">
                <a:solidFill>
                  <a:schemeClr val="tx1"/>
                </a:solidFill>
              </a:rPr>
              <a:t> (both)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for the purpose of</a:t>
            </a:r>
            <a:r>
              <a:rPr lang="en-US" sz="4400" b="1" dirty="0" smtClean="0">
                <a:solidFill>
                  <a:schemeClr val="tx1"/>
                </a:solidFill>
              </a:rPr>
              <a:t>-heavenlies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(both)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of authority over</a:t>
            </a:r>
            <a:r>
              <a:rPr lang="en-US" sz="4400" b="1" dirty="0" smtClean="0">
                <a:solidFill>
                  <a:schemeClr val="tx1"/>
                </a:solidFill>
              </a:rPr>
              <a:t>-heavenlies</a:t>
            </a:r>
            <a:r>
              <a:rPr lang="en-US" sz="4400" dirty="0" smtClean="0">
                <a:solidFill>
                  <a:schemeClr val="tx1"/>
                </a:solidFill>
              </a:rPr>
              <a:t> (both)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“epi-heavenlies” (neutral)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025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Probably doesn’t mean: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above-heavenlies </a:t>
            </a:r>
            <a:r>
              <a:rPr lang="en-US" sz="3600" dirty="0">
                <a:solidFill>
                  <a:schemeClr val="tx1"/>
                </a:solidFill>
              </a:rPr>
              <a:t>(places or persons)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upper-heavenlies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(places or persons)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super-heavenlies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(places or persons)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620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Suggested meaning of </a:t>
            </a:r>
            <a:r>
              <a:rPr lang="en-US" sz="4800" b="1" i="1" dirty="0" smtClean="0">
                <a:solidFill>
                  <a:srgbClr val="0070C0"/>
                </a:solidFill>
              </a:rPr>
              <a:t>epouranios</a:t>
            </a:r>
            <a:r>
              <a:rPr lang="en-US" sz="48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having the character of the highest heaven</a:t>
            </a: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buFont typeface="Calibri" pitchFamily="34" charset="0"/>
              <a:buChar char="–"/>
            </a:pP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fitted for the highest heaven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6204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1054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Exclusive to Ephesians: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4400" b="1" i="1" dirty="0" smtClean="0">
                <a:solidFill>
                  <a:srgbClr val="00B0F0"/>
                </a:solidFill>
              </a:rPr>
              <a:t>en tois epouraniois</a:t>
            </a:r>
            <a:r>
              <a:rPr lang="en-US" sz="4400" b="1" i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–</a:t>
            </a:r>
          </a:p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		“in the epi-heavenlies”</a:t>
            </a:r>
          </a:p>
          <a:p>
            <a:pPr marL="742950" indent="-742950" algn="l">
              <a:spcBef>
                <a:spcPct val="0"/>
              </a:spcBef>
              <a:spcAft>
                <a:spcPts val="1800"/>
              </a:spcAft>
              <a:buAutoNum type="arabicPeriod"/>
            </a:pPr>
            <a:r>
              <a:rPr lang="en-US" sz="4400" b="1" dirty="0" smtClean="0">
                <a:solidFill>
                  <a:schemeClr val="tx1"/>
                </a:solidFill>
              </a:rPr>
              <a:t>“in the heavenly </a:t>
            </a:r>
            <a:r>
              <a:rPr lang="en-US" sz="4400" b="1" i="1" dirty="0" smtClean="0">
                <a:solidFill>
                  <a:schemeClr val="tx1"/>
                </a:solidFill>
              </a:rPr>
              <a:t>places</a:t>
            </a:r>
            <a:r>
              <a:rPr lang="en-US" sz="4400" b="1" dirty="0" smtClean="0">
                <a:solidFill>
                  <a:schemeClr val="tx1"/>
                </a:solidFill>
              </a:rPr>
              <a:t>”</a:t>
            </a:r>
          </a:p>
          <a:p>
            <a:pPr marL="742950" indent="-742950" algn="l">
              <a:spcBef>
                <a:spcPct val="0"/>
              </a:spcBef>
              <a:spcAft>
                <a:spcPts val="1800"/>
              </a:spcAft>
              <a:buAutoNum type="arabicPeriod"/>
            </a:pPr>
            <a:r>
              <a:rPr lang="en-US" sz="4400" b="1" dirty="0" smtClean="0">
                <a:solidFill>
                  <a:schemeClr val="tx1"/>
                </a:solidFill>
              </a:rPr>
              <a:t>“among the heavenly </a:t>
            </a:r>
            <a:r>
              <a:rPr lang="en-US" sz="4400" b="1" i="1" dirty="0" smtClean="0">
                <a:solidFill>
                  <a:schemeClr val="tx1"/>
                </a:solidFill>
              </a:rPr>
              <a:t>beings</a:t>
            </a:r>
            <a:r>
              <a:rPr lang="en-US" sz="4400" b="1" dirty="0" smtClean="0">
                <a:solidFill>
                  <a:schemeClr val="tx1"/>
                </a:solidFill>
              </a:rPr>
              <a:t>”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620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Trying </a:t>
            </a:r>
            <a:r>
              <a:rPr lang="en-US" sz="4400" b="1" dirty="0">
                <a:solidFill>
                  <a:schemeClr val="tx1"/>
                </a:solidFill>
              </a:rPr>
              <a:t>out </a:t>
            </a:r>
            <a:r>
              <a:rPr lang="en-US" sz="4400" b="1" dirty="0" smtClean="0">
                <a:solidFill>
                  <a:schemeClr val="tx1"/>
                </a:solidFill>
              </a:rPr>
              <a:t>“among the heavenlies”</a:t>
            </a: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every spiritual blessing </a:t>
            </a:r>
            <a:r>
              <a:rPr lang="en-US" sz="4000" b="1" dirty="0" smtClean="0">
                <a:solidFill>
                  <a:srgbClr val="0070C0"/>
                </a:solidFill>
              </a:rPr>
              <a:t>among the epi-heavenlies</a:t>
            </a:r>
            <a:r>
              <a:rPr lang="en-US" sz="4000" b="1" dirty="0" smtClean="0">
                <a:solidFill>
                  <a:schemeClr val="tx1"/>
                </a:solidFill>
              </a:rPr>
              <a:t> in Christ – 1:3</a:t>
            </a:r>
          </a:p>
          <a:p>
            <a:pPr marL="571500" indent="-571500" algn="l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sat Him at His right hand </a:t>
            </a:r>
            <a:r>
              <a:rPr lang="en-US" sz="4000" b="1" dirty="0" smtClean="0">
                <a:solidFill>
                  <a:srgbClr val="0070C0"/>
                </a:solidFill>
              </a:rPr>
              <a:t>among the epi-heavenlies</a:t>
            </a:r>
            <a:r>
              <a:rPr lang="en-US" sz="4000" b="1" dirty="0" smtClean="0">
                <a:solidFill>
                  <a:schemeClr val="tx1"/>
                </a:solidFill>
              </a:rPr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up above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every principality</a:t>
            </a:r>
            <a:r>
              <a:rPr lang="en-US" sz="4000" b="1" dirty="0" smtClean="0">
                <a:solidFill>
                  <a:schemeClr val="tx1"/>
                </a:solidFill>
              </a:rPr>
              <a:t> and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authority</a:t>
            </a:r>
            <a:r>
              <a:rPr lang="en-US" sz="4000" b="1" dirty="0" smtClean="0">
                <a:solidFill>
                  <a:schemeClr val="tx1"/>
                </a:solidFill>
              </a:rPr>
              <a:t> and power and lordship – 1:20-21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4C7F5-0E10-4B5C-81F9-90F4F4C56C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3, ver.3.4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613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11879</TotalTime>
  <Words>2811</Words>
  <Application>Microsoft Office PowerPoint</Application>
  <PresentationFormat>On-screen Show (4:3)</PresentationFormat>
  <Paragraphs>361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1235</cp:revision>
  <dcterms:created xsi:type="dcterms:W3CDTF">2010-09-16T16:01:57Z</dcterms:created>
  <dcterms:modified xsi:type="dcterms:W3CDTF">2014-01-26T12:03:27Z</dcterms:modified>
</cp:coreProperties>
</file>