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85.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notesSlides/notesSlide81.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68.xml" ContentType="application/vnd.openxmlformats-officedocument.presentationml.notesSlide+xml"/>
  <Override PartName="/ppt/notesSlides/notesSlide79.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notesSlides/notesSlide86.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notesSlides/notesSlide87.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Override PartName="/ppt/notesSlides/notesSlide83.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notesSlides/notesSlide90.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notesSlides/notesSlide88.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notesSlides/notesSlide37.xml" ContentType="application/vnd.openxmlformats-officedocument.presentationml.notesSlide+xml"/>
  <Override PartName="/ppt/notesSlides/notesSlide55.xml" ContentType="application/vnd.openxmlformats-officedocument.presentationml.notesSlide+xml"/>
  <Override PartName="/ppt/notesSlides/notesSlide84.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notesSlides/notesSlide91.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notesSlides/notesSlide89.xml" ContentType="application/vnd.openxmlformats-officedocument.presentationml.notesSlide+xml"/>
  <Override PartName="/ppt/slides/slide29.xml" ContentType="application/vnd.openxmlformats-officedocument.presentationml.slide+xml"/>
  <Override PartName="/ppt/slides/slide76.xml" ContentType="application/vnd.openxmlformats-officedocument.presentationml.slide+xml"/>
  <Override PartName="/ppt/notesSlides/notesSlide78.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67.xml" ContentType="application/vnd.openxmlformats-officedocument.presentationml.notesSlid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9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4"/>
  </p:notesMasterIdLst>
  <p:sldIdLst>
    <p:sldId id="303" r:id="rId2"/>
    <p:sldId id="310" r:id="rId3"/>
    <p:sldId id="309" r:id="rId4"/>
    <p:sldId id="380" r:id="rId5"/>
    <p:sldId id="335" r:id="rId6"/>
    <p:sldId id="336" r:id="rId7"/>
    <p:sldId id="388" r:id="rId8"/>
    <p:sldId id="389" r:id="rId9"/>
    <p:sldId id="390" r:id="rId10"/>
    <p:sldId id="391" r:id="rId11"/>
    <p:sldId id="392" r:id="rId12"/>
    <p:sldId id="413" r:id="rId13"/>
    <p:sldId id="393" r:id="rId14"/>
    <p:sldId id="411" r:id="rId15"/>
    <p:sldId id="394" r:id="rId16"/>
    <p:sldId id="419" r:id="rId17"/>
    <p:sldId id="395" r:id="rId18"/>
    <p:sldId id="421" r:id="rId19"/>
    <p:sldId id="420" r:id="rId20"/>
    <p:sldId id="396" r:id="rId21"/>
    <p:sldId id="400" r:id="rId22"/>
    <p:sldId id="398" r:id="rId23"/>
    <p:sldId id="401" r:id="rId24"/>
    <p:sldId id="399" r:id="rId25"/>
    <p:sldId id="402" r:id="rId26"/>
    <p:sldId id="406" r:id="rId27"/>
    <p:sldId id="407" r:id="rId28"/>
    <p:sldId id="408" r:id="rId29"/>
    <p:sldId id="397" r:id="rId30"/>
    <p:sldId id="422" r:id="rId31"/>
    <p:sldId id="331" r:id="rId32"/>
    <p:sldId id="376" r:id="rId33"/>
    <p:sldId id="377" r:id="rId34"/>
    <p:sldId id="378" r:id="rId35"/>
    <p:sldId id="379" r:id="rId36"/>
    <p:sldId id="412" r:id="rId37"/>
    <p:sldId id="405" r:id="rId38"/>
    <p:sldId id="403" r:id="rId39"/>
    <p:sldId id="404" r:id="rId40"/>
    <p:sldId id="409" r:id="rId41"/>
    <p:sldId id="410" r:id="rId42"/>
    <p:sldId id="333" r:id="rId43"/>
    <p:sldId id="414" r:id="rId44"/>
    <p:sldId id="359" r:id="rId45"/>
    <p:sldId id="368" r:id="rId46"/>
    <p:sldId id="369" r:id="rId47"/>
    <p:sldId id="334" r:id="rId48"/>
    <p:sldId id="353" r:id="rId49"/>
    <p:sldId id="361" r:id="rId50"/>
    <p:sldId id="354" r:id="rId51"/>
    <p:sldId id="338" r:id="rId52"/>
    <p:sldId id="355" r:id="rId53"/>
    <p:sldId id="356" r:id="rId54"/>
    <p:sldId id="346" r:id="rId55"/>
    <p:sldId id="357" r:id="rId56"/>
    <p:sldId id="347" r:id="rId57"/>
    <p:sldId id="358" r:id="rId58"/>
    <p:sldId id="348" r:id="rId59"/>
    <p:sldId id="349" r:id="rId60"/>
    <p:sldId id="387" r:id="rId61"/>
    <p:sldId id="365" r:id="rId62"/>
    <p:sldId id="371" r:id="rId63"/>
    <p:sldId id="374" r:id="rId64"/>
    <p:sldId id="370" r:id="rId65"/>
    <p:sldId id="366" r:id="rId66"/>
    <p:sldId id="367" r:id="rId67"/>
    <p:sldId id="372" r:id="rId68"/>
    <p:sldId id="373" r:id="rId69"/>
    <p:sldId id="339" r:id="rId70"/>
    <p:sldId id="351" r:id="rId71"/>
    <p:sldId id="352" r:id="rId72"/>
    <p:sldId id="375" r:id="rId73"/>
    <p:sldId id="337" r:id="rId74"/>
    <p:sldId id="340" r:id="rId75"/>
    <p:sldId id="364" r:id="rId76"/>
    <p:sldId id="360" r:id="rId77"/>
    <p:sldId id="362" r:id="rId78"/>
    <p:sldId id="418" r:id="rId79"/>
    <p:sldId id="417" r:id="rId80"/>
    <p:sldId id="363" r:id="rId81"/>
    <p:sldId id="386" r:id="rId82"/>
    <p:sldId id="415" r:id="rId83"/>
    <p:sldId id="416" r:id="rId84"/>
    <p:sldId id="341" r:id="rId85"/>
    <p:sldId id="342" r:id="rId86"/>
    <p:sldId id="343" r:id="rId87"/>
    <p:sldId id="345" r:id="rId88"/>
    <p:sldId id="381" r:id="rId89"/>
    <p:sldId id="382" r:id="rId90"/>
    <p:sldId id="383" r:id="rId91"/>
    <p:sldId id="384" r:id="rId92"/>
    <p:sldId id="385" r:id="rId93"/>
  </p:sldIdLst>
  <p:sldSz cx="9144000" cy="6858000" type="screen4x3"/>
  <p:notesSz cx="6858000" cy="90773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77641" autoAdjust="0"/>
  </p:normalViewPr>
  <p:slideViewPr>
    <p:cSldViewPr>
      <p:cViewPr>
        <p:scale>
          <a:sx n="66" d="100"/>
          <a:sy n="66" d="100"/>
        </p:scale>
        <p:origin x="-552" y="43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71800" cy="454025"/>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4" y="2"/>
            <a:ext cx="2971800" cy="454025"/>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5FA82B8-4FC8-43C2-9338-44A2ADF5571E}" type="datetimeFigureOut">
              <a:rPr lang="en-US"/>
              <a:pPr>
                <a:defRPr/>
              </a:pPr>
              <a:t>3/8/2015</a:t>
            </a:fld>
            <a:endParaRPr lang="en-US"/>
          </a:p>
        </p:txBody>
      </p:sp>
      <p:sp>
        <p:nvSpPr>
          <p:cNvPr id="4" name="Slide Image Placeholder 3"/>
          <p:cNvSpPr>
            <a:spLocks noGrp="1" noRot="1" noChangeAspect="1"/>
          </p:cNvSpPr>
          <p:nvPr>
            <p:ph type="sldImg" idx="2"/>
          </p:nvPr>
        </p:nvSpPr>
        <p:spPr>
          <a:xfrm>
            <a:off x="1160463" y="681038"/>
            <a:ext cx="4537075" cy="34036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11652"/>
            <a:ext cx="5486400" cy="4084638"/>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621715"/>
            <a:ext cx="2971800" cy="454025"/>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4" y="8621715"/>
            <a:ext cx="2971800" cy="454025"/>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21AA483-810C-4F2D-8978-C8D52D1A5A6E}" type="slidenum">
              <a:rPr lang="en-US"/>
              <a:pPr>
                <a:defRPr/>
              </a:pPr>
              <a:t>‹#›</a:t>
            </a:fld>
            <a:endParaRPr lang="en-US"/>
          </a:p>
        </p:txBody>
      </p:sp>
    </p:spTree>
    <p:extLst>
      <p:ext uri="{BB962C8B-B14F-4D97-AF65-F5344CB8AC3E}">
        <p14:creationId xmlns:p14="http://schemas.microsoft.com/office/powerpoint/2010/main" xmlns="" val="9936894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endParaRPr lang="en-US" dirty="0" smtClean="0"/>
          </a:p>
          <a:p>
            <a:pPr marL="228600" indent="-228600" eaLnBrk="1" hangingPunct="1">
              <a:spcBef>
                <a:spcPct val="0"/>
              </a:spcBef>
              <a:buFontTx/>
              <a:buAutoNum type="arabicPeriod"/>
            </a:pPr>
            <a:r>
              <a:rPr lang="en-US" b="1" dirty="0" smtClean="0"/>
              <a:t>Verb – </a:t>
            </a:r>
            <a:r>
              <a:rPr lang="en-US" b="0" dirty="0" smtClean="0"/>
              <a:t>always in Middle Voice in NT – “choose for oneself”.</a:t>
            </a:r>
          </a:p>
          <a:p>
            <a:pPr marL="228600" indent="-228600" eaLnBrk="1" hangingPunct="1">
              <a:spcBef>
                <a:spcPct val="0"/>
              </a:spcBef>
              <a:buFontTx/>
              <a:buAutoNum type="arabicPeriod"/>
            </a:pPr>
            <a:r>
              <a:rPr lang="en-US" b="1" dirty="0" smtClean="0"/>
              <a:t>Elect, Election – </a:t>
            </a:r>
            <a:r>
              <a:rPr lang="en-US" b="0" dirty="0" smtClean="0"/>
              <a:t>we tend to endow such words with dogmatic biases.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God’s mercy &amp; grace rule</a:t>
            </a:r>
            <a:r>
              <a:rPr lang="en-US" b="1" baseline="0" dirty="0" smtClean="0"/>
              <a:t> – </a:t>
            </a:r>
            <a:r>
              <a:rPr lang="en-US" b="0" baseline="0" dirty="0" smtClean="0"/>
              <a:t>nothing that a man can </a:t>
            </a:r>
            <a:r>
              <a:rPr lang="en-US" b="0" u="sng" baseline="0" dirty="0" smtClean="0"/>
              <a:t>want</a:t>
            </a:r>
            <a:r>
              <a:rPr lang="en-US" b="0" baseline="0" dirty="0" smtClean="0"/>
              <a:t> or </a:t>
            </a:r>
            <a:r>
              <a:rPr lang="en-US" b="0" u="sng" baseline="0" dirty="0" smtClean="0"/>
              <a:t>do</a:t>
            </a:r>
            <a:r>
              <a:rPr lang="en-US" b="0" baseline="0" dirty="0" smtClean="0"/>
              <a:t> will qualify him for </a:t>
            </a:r>
            <a:r>
              <a:rPr lang="en-US" b="1" baseline="0" dirty="0" smtClean="0"/>
              <a:t>election</a:t>
            </a:r>
            <a:r>
              <a:rPr lang="en-US" b="0" baseline="0" dirty="0" smtClean="0"/>
              <a:t> by God</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Another example –</a:t>
            </a:r>
            <a:r>
              <a:rPr lang="en-US" b="0" dirty="0" smtClean="0"/>
              <a:t> </a:t>
            </a:r>
            <a:r>
              <a:rPr lang="en-US" b="1" dirty="0" smtClean="0"/>
              <a:t>Isa.6:9-10</a:t>
            </a:r>
            <a:r>
              <a:rPr lang="en-US" b="0" dirty="0" smtClean="0"/>
              <a:t> – God strove with Israel and gave them this warning in ancient times, repeated</a:t>
            </a:r>
            <a:r>
              <a:rPr lang="en-US" b="0" baseline="0" dirty="0" smtClean="0"/>
              <a:t> by Jesus in </a:t>
            </a:r>
            <a:r>
              <a:rPr lang="en-US" b="1" baseline="0" dirty="0" smtClean="0"/>
              <a:t>Mat.13:13-15</a:t>
            </a:r>
            <a:r>
              <a:rPr lang="en-US" b="0" baseline="0" dirty="0" smtClean="0"/>
              <a:t> and finally by Paul at </a:t>
            </a:r>
            <a:r>
              <a:rPr lang="en-US" b="1" baseline="0" dirty="0" smtClean="0"/>
              <a:t>Acts 28:25-28. </a:t>
            </a:r>
            <a:r>
              <a:rPr lang="en-US" b="0" baseline="0" dirty="0" smtClean="0"/>
              <a:t>In different generations of Israel, He hardened them – choosing their stubbornness for His purpose of the ages.</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NOTE – </a:t>
            </a:r>
            <a:r>
              <a:rPr lang="en-US" b="0" dirty="0" smtClean="0"/>
              <a:t>such “change of mind” and “recognition of truth” are God’s gift to the opponent of truth. </a:t>
            </a:r>
            <a:r>
              <a:rPr lang="en-US" b="1" dirty="0" smtClean="0"/>
              <a:t>Assumption:</a:t>
            </a:r>
            <a:r>
              <a:rPr lang="en-US" b="0" dirty="0" smtClean="0"/>
              <a:t> the opponent is not another Christian.</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 typeface="+mj-lt"/>
              <a:buAutoNum type="arabicPeriod"/>
            </a:pPr>
            <a:r>
              <a:rPr lang="en-US" b="1" dirty="0" smtClean="0"/>
              <a:t>Note Also – </a:t>
            </a:r>
            <a:r>
              <a:rPr lang="en-US" b="0" dirty="0" smtClean="0"/>
              <a:t>“for His glory”, “to declare His praise”, “His </a:t>
            </a:r>
            <a:r>
              <a:rPr lang="en-US" b="1" dirty="0" smtClean="0"/>
              <a:t>chosen</a:t>
            </a:r>
            <a:r>
              <a:rPr lang="en-US" b="0" dirty="0" smtClean="0"/>
              <a:t> servant”</a:t>
            </a:r>
          </a:p>
          <a:p>
            <a:pPr marL="228600" indent="-228600" eaLnBrk="1" hangingPunct="1">
              <a:spcBef>
                <a:spcPct val="0"/>
              </a:spcBef>
              <a:buFont typeface="+mj-lt"/>
              <a:buAutoNum type="arabicPeriod"/>
            </a:pPr>
            <a:r>
              <a:rPr lang="en-US" b="1" dirty="0" smtClean="0"/>
              <a:t>Question –</a:t>
            </a:r>
            <a:r>
              <a:rPr lang="en-US" b="0" dirty="0" smtClean="0"/>
              <a:t> Was the </a:t>
            </a:r>
            <a:r>
              <a:rPr lang="en-US" b="1" dirty="0" smtClean="0"/>
              <a:t>election</a:t>
            </a:r>
            <a:r>
              <a:rPr lang="en-US" b="0" dirty="0" smtClean="0"/>
              <a:t> of Israel open to mankind? No! No man could choose to be an Israelite.</a:t>
            </a:r>
          </a:p>
          <a:p>
            <a:pPr marL="228600" indent="-228600" eaLnBrk="1" hangingPunct="1">
              <a:spcBef>
                <a:spcPct val="0"/>
              </a:spcBef>
              <a:buFont typeface="+mj-lt"/>
              <a:buAutoNum type="arabicPeriod"/>
            </a:pPr>
            <a:r>
              <a:rPr lang="en-US" b="1" dirty="0" smtClean="0"/>
              <a:t>Question – </a:t>
            </a:r>
            <a:r>
              <a:rPr lang="en-US" b="0" dirty="0" smtClean="0"/>
              <a:t>In rejecting the 70 Nations, did God elect them to all the opposites of the above – i.e., unformed, unredeemed, unsaved, unloved, uncalled? But God called Abram in order to bless them! (</a:t>
            </a:r>
            <a:r>
              <a:rPr lang="en-US" b="1" dirty="0" smtClean="0"/>
              <a:t>Gen.12:3</a:t>
            </a:r>
            <a:r>
              <a:rPr lang="en-US" b="0" dirty="0" smtClean="0"/>
              <a: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marR="0" indent="-228600" algn="l" defTabSz="914400" rtl="0" eaLnBrk="1" fontAlgn="base" latinLnBrk="0" hangingPunct="1">
              <a:lnSpc>
                <a:spcPct val="100000"/>
              </a:lnSpc>
              <a:spcBef>
                <a:spcPct val="0"/>
              </a:spcBef>
              <a:spcAft>
                <a:spcPct val="0"/>
              </a:spcAft>
              <a:buClrTx/>
              <a:buSzTx/>
              <a:buFont typeface="+mj-lt"/>
              <a:buAutoNum type="arabicPeriod"/>
              <a:tabLst/>
              <a:defRPr/>
            </a:pPr>
            <a:r>
              <a:rPr lang="en-US" b="1" dirty="0" smtClean="0"/>
              <a:t>Rejection</a:t>
            </a:r>
            <a:r>
              <a:rPr lang="en-US" b="1" baseline="0" dirty="0" smtClean="0"/>
              <a:t> in this form –</a:t>
            </a:r>
            <a:r>
              <a:rPr lang="en-US" b="0" baseline="0" dirty="0" smtClean="0"/>
              <a:t> “cut off” based on man’s works, yet Yahweh seldom executed this judgment</a:t>
            </a:r>
          </a:p>
          <a:p>
            <a:pPr marL="228600" marR="0" indent="-228600" algn="l" defTabSz="914400" rtl="0" eaLnBrk="1" fontAlgn="base" latinLnBrk="0" hangingPunct="1">
              <a:lnSpc>
                <a:spcPct val="100000"/>
              </a:lnSpc>
              <a:spcBef>
                <a:spcPct val="0"/>
              </a:spcBef>
              <a:spcAft>
                <a:spcPct val="0"/>
              </a:spcAft>
              <a:buClrTx/>
              <a:buSzTx/>
              <a:buFont typeface="+mj-lt"/>
              <a:buAutoNum type="arabicPeriod"/>
              <a:tabLst/>
              <a:defRPr/>
            </a:pPr>
            <a:r>
              <a:rPr lang="en-US" b="1" baseline="0" dirty="0" smtClean="0"/>
              <a:t>Conditionality –</a:t>
            </a:r>
            <a:r>
              <a:rPr lang="en-US" b="0" baseline="0" dirty="0" smtClean="0"/>
              <a:t> embodied in the Law – e.g., </a:t>
            </a:r>
            <a:r>
              <a:rPr lang="en-US" b="1" baseline="0" dirty="0" smtClean="0"/>
              <a:t>Lev.26</a:t>
            </a:r>
            <a:r>
              <a:rPr lang="en-US" b="0" baseline="0" dirty="0" smtClean="0"/>
              <a:t>, </a:t>
            </a:r>
            <a:r>
              <a:rPr lang="en-US" b="1" baseline="0" dirty="0" smtClean="0"/>
              <a:t>Deu.28</a:t>
            </a:r>
            <a:endParaRPr lang="en-US" b="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 typeface="+mj-lt"/>
              <a:buAutoNum type="arabicPeriod"/>
            </a:pPr>
            <a:r>
              <a:rPr lang="en-US" b="1" dirty="0" smtClean="0"/>
              <a:t>Choose vs. Reject – </a:t>
            </a:r>
            <a:r>
              <a:rPr lang="en-US" b="0" dirty="0" smtClean="0"/>
              <a:t>opposites</a:t>
            </a:r>
          </a:p>
          <a:p>
            <a:pPr marL="228600" indent="-228600" eaLnBrk="1" hangingPunct="1">
              <a:spcBef>
                <a:spcPct val="0"/>
              </a:spcBef>
              <a:buFont typeface="+mj-lt"/>
              <a:buAutoNum type="arabicPeriod"/>
            </a:pPr>
            <a:r>
              <a:rPr lang="en-US" b="1" dirty="0" smtClean="0"/>
              <a:t>Rejection</a:t>
            </a:r>
            <a:r>
              <a:rPr lang="en-US" b="1" baseline="0" dirty="0" smtClean="0"/>
              <a:t> in this form –</a:t>
            </a:r>
            <a:r>
              <a:rPr lang="en-US" b="0" baseline="0" dirty="0" smtClean="0"/>
              <a:t> the consequence of NOT  being chosen! Election/Rejection = Love/Hate.</a:t>
            </a:r>
          </a:p>
          <a:p>
            <a:pPr marL="228600" indent="-228600" eaLnBrk="1" hangingPunct="1">
              <a:spcBef>
                <a:spcPct val="0"/>
              </a:spcBef>
              <a:buFont typeface="+mj-lt"/>
              <a:buAutoNum type="arabicPeriod"/>
            </a:pPr>
            <a:r>
              <a:rPr lang="en-US" b="1" baseline="0" dirty="0" smtClean="0"/>
              <a:t>The Case of Esau – </a:t>
            </a:r>
            <a:r>
              <a:rPr lang="en-US" b="0" baseline="0" dirty="0" smtClean="0"/>
              <a:t>goes deeper, because he hated Jacob and wanted to destroy him (</a:t>
            </a:r>
            <a:r>
              <a:rPr lang="en-US" b="1" baseline="0" dirty="0" smtClean="0"/>
              <a:t>Gen.27:41</a:t>
            </a:r>
            <a:r>
              <a:rPr lang="en-US" b="0" baseline="0" dirty="0" smtClean="0"/>
              <a:t>); also he despised his birthright (</a:t>
            </a:r>
            <a:r>
              <a:rPr lang="en-US" b="1" baseline="0" dirty="0" smtClean="0"/>
              <a:t>Heb.12:16-17</a:t>
            </a:r>
            <a:r>
              <a:rPr lang="en-US" b="0" baseline="0" dirty="0" smtClean="0"/>
              <a:t>)</a:t>
            </a:r>
          </a:p>
          <a:p>
            <a:pPr marL="228600" indent="-228600" eaLnBrk="1" hangingPunct="1">
              <a:spcBef>
                <a:spcPct val="0"/>
              </a:spcBef>
              <a:buFont typeface="+mj-lt"/>
              <a:buAutoNum type="arabicPeriod"/>
            </a:pPr>
            <a:r>
              <a:rPr lang="en-US" b="1" baseline="0" dirty="0" smtClean="0"/>
              <a:t>The case of Edom the nation – </a:t>
            </a:r>
            <a:r>
              <a:rPr lang="en-US" b="0" baseline="0" dirty="0" smtClean="0"/>
              <a:t>Num.20:17-21, 17-18; Jer.49:10-13; </a:t>
            </a:r>
            <a:r>
              <a:rPr lang="en-US" b="1" baseline="0" dirty="0" smtClean="0"/>
              <a:t>Eze.25:12-14</a:t>
            </a:r>
            <a:r>
              <a:rPr lang="en-US" b="0" baseline="0" dirty="0" smtClean="0"/>
              <a:t>; </a:t>
            </a:r>
            <a:r>
              <a:rPr lang="en-US" b="1" baseline="0" dirty="0" smtClean="0"/>
              <a:t>Joe.3:19</a:t>
            </a:r>
            <a:r>
              <a:rPr lang="en-US" b="0" baseline="0" dirty="0" smtClean="0"/>
              <a:t>; Amo.1:11-12; Oba.1:8-18; </a:t>
            </a:r>
            <a:r>
              <a:rPr lang="en-US" b="1" u="sng" baseline="0" dirty="0" smtClean="0"/>
              <a:t>Mal.1:2-4</a:t>
            </a:r>
          </a:p>
          <a:p>
            <a:pPr marL="228600" indent="-228600" eaLnBrk="1" hangingPunct="1">
              <a:spcBef>
                <a:spcPct val="0"/>
              </a:spcBef>
              <a:buFont typeface="+mj-lt"/>
              <a:buAutoNum type="arabicPeriod"/>
            </a:pPr>
            <a:r>
              <a:rPr lang="en-US" b="1" u="none" baseline="0" dirty="0" smtClean="0"/>
              <a:t>For All That – Rom.9 </a:t>
            </a:r>
            <a:r>
              <a:rPr lang="en-US" b="0" u="none" baseline="0" dirty="0" smtClean="0"/>
              <a:t>gives no reason for “hating” Esau, other than it was God’s choice to reject him – not having done anything to deserve it</a:t>
            </a:r>
            <a:endParaRPr lang="en-US" b="0" u="none"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 typeface="+mj-lt"/>
              <a:buAutoNum type="arabicPeriod"/>
            </a:pPr>
            <a:r>
              <a:rPr lang="en-US" b="1" dirty="0" smtClean="0"/>
              <a:t>Rejection</a:t>
            </a:r>
            <a:r>
              <a:rPr lang="en-US" b="1" baseline="0" dirty="0" smtClean="0"/>
              <a:t> in this form –</a:t>
            </a:r>
            <a:r>
              <a:rPr lang="en-US" b="0" baseline="0" dirty="0" smtClean="0"/>
              <a:t> the consequence of NOT  being chosen! Election/Rejection = Love/Hate.</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 typeface="+mj-lt"/>
              <a:buAutoNum type="arabicPeriod"/>
            </a:pPr>
            <a:r>
              <a:rPr lang="en-US" b="1" dirty="0" smtClean="0"/>
              <a:t>Joh.15:19 – </a:t>
            </a:r>
            <a:r>
              <a:rPr lang="en-US" b="0" dirty="0" smtClean="0"/>
              <a:t>the</a:t>
            </a:r>
            <a:r>
              <a:rPr lang="en-US" b="1" dirty="0" smtClean="0"/>
              <a:t> </a:t>
            </a:r>
            <a:r>
              <a:rPr lang="en-US" b="0" dirty="0" smtClean="0"/>
              <a:t>Twelve were chosen out of the world</a:t>
            </a:r>
          </a:p>
          <a:p>
            <a:pPr marL="228600" indent="-228600" eaLnBrk="1" hangingPunct="1">
              <a:spcBef>
                <a:spcPct val="0"/>
              </a:spcBef>
              <a:buFont typeface="+mj-lt"/>
              <a:buAutoNum type="arabicPeriod"/>
            </a:pPr>
            <a:r>
              <a:rPr lang="en-US" b="1" dirty="0" smtClean="0"/>
              <a:t>Satan’s kingdom – Luk.11:18 – </a:t>
            </a:r>
            <a:r>
              <a:rPr lang="en-US" b="0" dirty="0" smtClean="0"/>
              <a:t>we are all born into it!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 typeface="+mj-lt"/>
              <a:buAutoNum type="arabicPeriod"/>
            </a:pPr>
            <a:r>
              <a:rPr lang="en-US" b="1" dirty="0" smtClean="0"/>
              <a:t>Enmity – </a:t>
            </a:r>
            <a:r>
              <a:rPr lang="en-US" b="0" dirty="0" smtClean="0"/>
              <a:t>i.e., hatred</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 typeface="+mj-lt"/>
              <a:buAutoNum type="arabicPeriod"/>
            </a:pPr>
            <a:r>
              <a:rPr lang="en-US" b="1" dirty="0" smtClean="0"/>
              <a:t>His mercy on Jacob – </a:t>
            </a:r>
            <a:r>
              <a:rPr lang="en-US" b="0" dirty="0" smtClean="0"/>
              <a:t>his name highly uncomplimentary – “heel-grabber”</a:t>
            </a:r>
          </a:p>
          <a:p>
            <a:pPr marL="1828800" lvl="4" indent="0" eaLnBrk="1" hangingPunct="1">
              <a:spcBef>
                <a:spcPct val="0"/>
              </a:spcBef>
              <a:buFont typeface="+mj-lt"/>
              <a:buNone/>
            </a:pPr>
            <a:r>
              <a:rPr lang="en-US" b="1" dirty="0" smtClean="0"/>
              <a:t>– </a:t>
            </a:r>
            <a:r>
              <a:rPr lang="en-US" b="0" dirty="0" smtClean="0"/>
              <a:t>visions and promises, but also hardships:</a:t>
            </a:r>
          </a:p>
          <a:p>
            <a:pPr marL="2057400" lvl="4" indent="-228600" eaLnBrk="1" hangingPunct="1">
              <a:spcBef>
                <a:spcPct val="0"/>
              </a:spcBef>
              <a:buFont typeface="+mj-lt"/>
              <a:buAutoNum type="alphaLcParenR"/>
            </a:pPr>
            <a:r>
              <a:rPr lang="en-US" b="0" dirty="0" smtClean="0"/>
              <a:t>14 years hard service for the wife he loved, deception into marriage of Leah</a:t>
            </a:r>
          </a:p>
          <a:p>
            <a:pPr marL="2057400" lvl="4" indent="-228600" eaLnBrk="1" hangingPunct="1">
              <a:spcBef>
                <a:spcPct val="0"/>
              </a:spcBef>
              <a:buFont typeface="+mj-lt"/>
              <a:buAutoNum type="alphaLcParenR"/>
            </a:pPr>
            <a:r>
              <a:rPr lang="en-US" b="0" dirty="0" smtClean="0"/>
              <a:t>More hard service to accumulate flocks of his own</a:t>
            </a:r>
          </a:p>
          <a:p>
            <a:pPr marL="2057400" lvl="4" indent="-228600" eaLnBrk="1" hangingPunct="1">
              <a:spcBef>
                <a:spcPct val="0"/>
              </a:spcBef>
              <a:buFont typeface="+mj-lt"/>
              <a:buAutoNum type="alphaLcParenR"/>
            </a:pPr>
            <a:r>
              <a:rPr lang="en-US" b="0" dirty="0" smtClean="0"/>
              <a:t>Fear of annihilation by Laban, then by Esau</a:t>
            </a:r>
          </a:p>
          <a:p>
            <a:pPr marL="2057400" lvl="4" indent="-228600" eaLnBrk="1" hangingPunct="1">
              <a:spcBef>
                <a:spcPct val="0"/>
              </a:spcBef>
              <a:buFont typeface="+mj-lt"/>
              <a:buAutoNum type="alphaLcParenR"/>
            </a:pPr>
            <a:r>
              <a:rPr lang="en-US" b="0" dirty="0" smtClean="0"/>
              <a:t>A dishonorable firstborn</a:t>
            </a:r>
            <a:r>
              <a:rPr lang="en-US" b="0" baseline="0" dirty="0" smtClean="0"/>
              <a:t> – Reuben</a:t>
            </a:r>
          </a:p>
          <a:p>
            <a:pPr marL="2057400" lvl="4" indent="-228600" eaLnBrk="1" hangingPunct="1">
              <a:spcBef>
                <a:spcPct val="0"/>
              </a:spcBef>
              <a:buFont typeface="+mj-lt"/>
              <a:buAutoNum type="alphaLcParenR"/>
            </a:pPr>
            <a:r>
              <a:rPr lang="en-US" b="0" baseline="0" dirty="0" smtClean="0"/>
              <a:t>Loss of his favorite sons – Joseph (thought dead), then Benjamin (hostage)</a:t>
            </a:r>
          </a:p>
          <a:p>
            <a:pPr marL="2057400" lvl="4" indent="-228600" eaLnBrk="1" hangingPunct="1">
              <a:spcBef>
                <a:spcPct val="0"/>
              </a:spcBef>
              <a:buFont typeface="+mj-lt"/>
              <a:buAutoNum type="alphaLcParenR"/>
            </a:pPr>
            <a:r>
              <a:rPr lang="en-US" b="0" baseline="0" dirty="0" smtClean="0"/>
              <a:t>Famine</a:t>
            </a:r>
          </a:p>
          <a:p>
            <a:pPr marL="2057400" lvl="4" indent="-228600" eaLnBrk="1" hangingPunct="1">
              <a:spcBef>
                <a:spcPct val="0"/>
              </a:spcBef>
              <a:buFont typeface="+mj-lt"/>
              <a:buAutoNum type="alphaLcParenR"/>
            </a:pPr>
            <a:r>
              <a:rPr lang="en-US" b="0" baseline="0" dirty="0" smtClean="0"/>
              <a:t>Bitter memories – his years “few and evil” – </a:t>
            </a:r>
            <a:r>
              <a:rPr lang="en-US" b="1" baseline="0" dirty="0" smtClean="0"/>
              <a:t>Gen.49:7</a:t>
            </a:r>
            <a:endParaRPr lang="en-US" b="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u="sng" strike="noStrike" baseline="0" dirty="0" smtClean="0"/>
              <a:t>Adj</a:t>
            </a:r>
            <a:r>
              <a:rPr lang="en-US" b="1" strike="noStrike" baseline="0" dirty="0" smtClean="0"/>
              <a:t>. form</a:t>
            </a:r>
          </a:p>
          <a:p>
            <a:pPr marL="228600" indent="-228600" eaLnBrk="1" hangingPunct="1">
              <a:spcBef>
                <a:spcPct val="0"/>
              </a:spcBef>
              <a:buFontTx/>
              <a:buAutoNum type="arabicPeriod"/>
            </a:pPr>
            <a:r>
              <a:rPr lang="en-US" b="1" strike="noStrike" baseline="0" dirty="0" smtClean="0"/>
              <a:t>As a result of being chosen, set apart and loved </a:t>
            </a:r>
            <a:r>
              <a:rPr lang="en-US" b="0" strike="noStrike" baseline="0" dirty="0" smtClean="0"/>
              <a:t>– behave this way, etc.</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lvl="0" indent="-228600" eaLnBrk="1" hangingPunct="1">
              <a:spcBef>
                <a:spcPct val="0"/>
              </a:spcBef>
              <a:buFont typeface="+mj-lt"/>
              <a:buAutoNum type="arabicPeriod"/>
            </a:pPr>
            <a:r>
              <a:rPr lang="en-US" b="1" dirty="0" smtClean="0"/>
              <a:t>Psa.78 lesson - The</a:t>
            </a:r>
            <a:r>
              <a:rPr lang="en-US" b="1" baseline="0" dirty="0" smtClean="0"/>
              <a:t> Nation </a:t>
            </a:r>
            <a:r>
              <a:rPr lang="en-US" b="0" baseline="0" dirty="0" smtClean="0"/>
              <a:t>constantly fell into judgment (“wrath”)</a:t>
            </a:r>
          </a:p>
          <a:p>
            <a:pPr marL="228600" lvl="0" indent="-228600" eaLnBrk="1" hangingPunct="1">
              <a:spcBef>
                <a:spcPct val="0"/>
              </a:spcBef>
              <a:buFont typeface="+mj-lt"/>
              <a:buAutoNum type="arabicPeriod"/>
            </a:pPr>
            <a:r>
              <a:rPr lang="en-US" b="1" baseline="0" dirty="0" smtClean="0"/>
              <a:t>Although a chosen nation –</a:t>
            </a:r>
            <a:r>
              <a:rPr lang="en-US" b="0" baseline="0" dirty="0" smtClean="0"/>
              <a:t> an individual or generation could become cast off by God</a:t>
            </a:r>
          </a:p>
          <a:p>
            <a:pPr marL="228600" lvl="0" indent="-228600" eaLnBrk="1" hangingPunct="1">
              <a:spcBef>
                <a:spcPct val="0"/>
              </a:spcBef>
              <a:buFont typeface="+mj-lt"/>
              <a:buAutoNum type="arabicPeriod"/>
            </a:pPr>
            <a:r>
              <a:rPr lang="en-US" b="1" baseline="0" dirty="0" smtClean="0"/>
              <a:t>Hos.9 –</a:t>
            </a:r>
            <a:r>
              <a:rPr lang="en-US" b="0" baseline="0" dirty="0" smtClean="0"/>
              <a:t> concerns the Northern Kingdom</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lvl="0" indent="-228600" eaLnBrk="1" hangingPunct="1">
              <a:spcBef>
                <a:spcPct val="0"/>
              </a:spcBef>
              <a:buFont typeface="+mj-lt"/>
              <a:buAutoNum type="arabicPeriod"/>
            </a:pPr>
            <a:r>
              <a:rPr lang="en-US" b="1" dirty="0" smtClean="0"/>
              <a:t>Mat.8:12 –</a:t>
            </a:r>
            <a:r>
              <a:rPr lang="en-US" b="0" dirty="0" smtClean="0"/>
              <a:t> result of no faith</a:t>
            </a:r>
          </a:p>
          <a:p>
            <a:pPr marL="228600" lvl="0" indent="-228600" eaLnBrk="1" hangingPunct="1">
              <a:spcBef>
                <a:spcPct val="0"/>
              </a:spcBef>
              <a:buFont typeface="+mj-lt"/>
              <a:buAutoNum type="arabicPeriod"/>
            </a:pPr>
            <a:r>
              <a:rPr lang="en-US" b="1" dirty="0" smtClean="0"/>
              <a:t>Mat.22:13 –</a:t>
            </a:r>
            <a:r>
              <a:rPr lang="en-US" b="0" dirty="0" smtClean="0"/>
              <a:t> unfit (ungarmented) for the Wedding Feast – result of something he should have done</a:t>
            </a:r>
          </a:p>
          <a:p>
            <a:pPr marL="228600" lvl="0" indent="-228600" eaLnBrk="1" hangingPunct="1">
              <a:spcBef>
                <a:spcPct val="0"/>
              </a:spcBef>
              <a:buFont typeface="+mj-lt"/>
              <a:buAutoNum type="arabicPeriod"/>
            </a:pPr>
            <a:r>
              <a:rPr lang="en-US" b="1" dirty="0" smtClean="0"/>
              <a:t>Mat.25:30 – </a:t>
            </a:r>
            <a:r>
              <a:rPr lang="en-US" b="0" dirty="0" smtClean="0"/>
              <a:t>result of being a useless (“unprofitable”) servant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lvl="0" indent="-228600" eaLnBrk="1" hangingPunct="1">
              <a:spcBef>
                <a:spcPct val="0"/>
              </a:spcBef>
              <a:buFont typeface="+mj-lt"/>
              <a:buAutoNum type="arabicPeriod"/>
            </a:pPr>
            <a:r>
              <a:rPr lang="en-US" b="1" dirty="0" smtClean="0"/>
              <a:t>Example of Coniah – Jer.22:24-30</a:t>
            </a:r>
          </a:p>
          <a:p>
            <a:pPr marL="228600" lvl="0" indent="-228600" eaLnBrk="1" hangingPunct="1">
              <a:spcBef>
                <a:spcPct val="0"/>
              </a:spcBef>
              <a:buFont typeface="+mj-lt"/>
              <a:buAutoNum type="arabicPeriod"/>
            </a:pPr>
            <a:r>
              <a:rPr lang="en-US" b="1" dirty="0" smtClean="0"/>
              <a:t>likewise the Covenant with Aaron – </a:t>
            </a:r>
            <a:r>
              <a:rPr lang="en-US" b="0" dirty="0" smtClean="0"/>
              <a:t>priests</a:t>
            </a:r>
            <a:r>
              <a:rPr lang="en-US" b="0" baseline="0" dirty="0" smtClean="0"/>
              <a:t> to be rejected by the threat of </a:t>
            </a:r>
            <a:r>
              <a:rPr lang="en-US" b="1" baseline="0" dirty="0" smtClean="0"/>
              <a:t>Hos.4:6</a:t>
            </a:r>
            <a:endParaRPr lang="en-US" b="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lvl="0" indent="-228600" eaLnBrk="1" hangingPunct="1">
              <a:spcBef>
                <a:spcPct val="0"/>
              </a:spcBef>
              <a:buFont typeface="+mj-lt"/>
              <a:buAutoNum type="arabicPeriod"/>
            </a:pPr>
            <a:r>
              <a:rPr lang="en-US" b="1" dirty="0" smtClean="0"/>
              <a:t>Yes –</a:t>
            </a:r>
            <a:r>
              <a:rPr lang="en-US" b="0" dirty="0" smtClean="0"/>
              <a:t> under covenants, such election can be “lost” – but, as “the gifts and calling of God are without repentance,” God does not seem</a:t>
            </a:r>
            <a:r>
              <a:rPr lang="en-US" b="0" baseline="0" dirty="0" smtClean="0"/>
              <a:t> to have withdrawn His </a:t>
            </a:r>
            <a:r>
              <a:rPr lang="en-US" b="1" baseline="0" dirty="0" smtClean="0"/>
              <a:t>choice</a:t>
            </a:r>
            <a:r>
              <a:rPr lang="en-US" b="0" baseline="0" dirty="0" smtClean="0"/>
              <a:t> of them – </a:t>
            </a:r>
            <a:r>
              <a:rPr lang="en-US" b="1" baseline="0" dirty="0" smtClean="0"/>
              <a:t>Heb.6:4-6</a:t>
            </a:r>
            <a:r>
              <a:rPr lang="en-US" b="0" baseline="0" smtClean="0"/>
              <a:t>, “impossible … to </a:t>
            </a:r>
            <a:r>
              <a:rPr lang="en-US" b="0" baseline="0" dirty="0" smtClean="0"/>
              <a:t>renew them again into repentance”</a:t>
            </a:r>
          </a:p>
          <a:p>
            <a:pPr marL="228600" lvl="0" indent="-228600" eaLnBrk="1" hangingPunct="1">
              <a:spcBef>
                <a:spcPct val="0"/>
              </a:spcBef>
              <a:buFont typeface="+mj-lt"/>
              <a:buAutoNum type="arabicPeriod"/>
            </a:pPr>
            <a:r>
              <a:rPr lang="en-US" b="1" baseline="0" dirty="0" smtClean="0"/>
              <a:t>NOTE Distinction – </a:t>
            </a:r>
            <a:r>
              <a:rPr lang="en-US" b="0" baseline="0" dirty="0" smtClean="0"/>
              <a:t>between </a:t>
            </a:r>
            <a:r>
              <a:rPr lang="en-US" b="0" u="sng" baseline="0" dirty="0" smtClean="0"/>
              <a:t>Peter’s</a:t>
            </a:r>
            <a:r>
              <a:rPr lang="en-US" b="0" baseline="0" dirty="0" smtClean="0"/>
              <a:t> “be diligent” commands here and at </a:t>
            </a:r>
            <a:r>
              <a:rPr lang="en-US" b="1" baseline="0" dirty="0" smtClean="0"/>
              <a:t>2 Pet.3:14 </a:t>
            </a:r>
            <a:r>
              <a:rPr lang="en-US" b="0" baseline="0" dirty="0" smtClean="0"/>
              <a:t>(“to be found in peace, spotless and faultless”), and </a:t>
            </a:r>
            <a:r>
              <a:rPr lang="en-US" b="0" u="sng" baseline="0" dirty="0" smtClean="0"/>
              <a:t>Paul’s</a:t>
            </a:r>
            <a:r>
              <a:rPr lang="en-US" b="0" baseline="0" dirty="0" smtClean="0"/>
              <a:t> (“to present yourself approved to God … rightly dividing the word of truth”)</a:t>
            </a:r>
          </a:p>
          <a:p>
            <a:pPr marL="228600" lvl="0" indent="-228600" eaLnBrk="1" hangingPunct="1">
              <a:spcBef>
                <a:spcPct val="0"/>
              </a:spcBef>
              <a:buFont typeface="+mj-lt"/>
              <a:buAutoNum type="arabicPeriod"/>
            </a:pPr>
            <a:r>
              <a:rPr lang="en-US" b="1" baseline="0" dirty="0" smtClean="0"/>
              <a:t>Alternate meaning of 2 Pet.1:10 – </a:t>
            </a:r>
            <a:r>
              <a:rPr lang="en-US" b="0" baseline="0" dirty="0" smtClean="0"/>
              <a:t>another sense: “make your calling and election </a:t>
            </a:r>
            <a:r>
              <a:rPr lang="en-US" b="0" u="dbl" baseline="0" dirty="0" smtClean="0"/>
              <a:t>effective</a:t>
            </a:r>
            <a:r>
              <a:rPr lang="en-US" b="0" baseline="0" dirty="0" smtClean="0"/>
              <a:t>” – </a:t>
            </a:r>
            <a:r>
              <a:rPr lang="en-US" b="1" i="1" baseline="0" dirty="0" smtClean="0"/>
              <a:t>bebaios</a:t>
            </a:r>
            <a:r>
              <a:rPr lang="en-US" b="0" baseline="0" dirty="0" smtClean="0"/>
              <a:t> as used of wills – </a:t>
            </a:r>
            <a:r>
              <a:rPr lang="en-US" b="1" baseline="0" dirty="0" smtClean="0"/>
              <a:t>v.8</a:t>
            </a:r>
            <a:r>
              <a:rPr lang="en-US" b="0" baseline="0" dirty="0" smtClean="0"/>
              <a:t> context agrees with this interpretation (being “neither barren nor unfruitful”) – this would be a universal principle with God’s families</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lvl="0" indent="-228600" eaLnBrk="1" hangingPunct="1">
              <a:spcBef>
                <a:spcPct val="0"/>
              </a:spcBef>
              <a:buFont typeface="+mj-lt"/>
              <a:buAutoNum type="arabicPeriod"/>
            </a:pPr>
            <a:r>
              <a:rPr lang="en-US" b="1" dirty="0" smtClean="0"/>
              <a:t>New Covenant hope! </a:t>
            </a:r>
            <a:r>
              <a:rPr lang="en-US" b="0" dirty="0" smtClean="0"/>
              <a:t>This is part of their corporate election.</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lvl="0" indent="-228600" eaLnBrk="1" hangingPunct="1">
              <a:spcBef>
                <a:spcPct val="0"/>
              </a:spcBef>
              <a:buFont typeface="+mj-lt"/>
              <a:buAutoNum type="arabicPeriod"/>
            </a:pPr>
            <a:r>
              <a:rPr lang="en-US" b="1" dirty="0" smtClean="0"/>
              <a:t>Rom.11:1-2 – </a:t>
            </a:r>
            <a:r>
              <a:rPr lang="en-US" b="0" dirty="0" smtClean="0"/>
              <a:t>But what DID</a:t>
            </a:r>
            <a:r>
              <a:rPr lang="en-US" b="0" baseline="0" dirty="0" smtClean="0"/>
              <a:t> God </a:t>
            </a:r>
            <a:r>
              <a:rPr lang="en-US" b="1" u="sng" baseline="0" dirty="0" smtClean="0"/>
              <a:t>foreknow</a:t>
            </a:r>
            <a:r>
              <a:rPr lang="en-US" b="0" baseline="0" dirty="0" smtClean="0"/>
              <a:t> about rebellious Israel? He </a:t>
            </a:r>
            <a:r>
              <a:rPr lang="en-US" b="1" u="sng" baseline="0" dirty="0" smtClean="0"/>
              <a:t>foreknew</a:t>
            </a:r>
            <a:r>
              <a:rPr lang="en-US" b="0" baseline="0" dirty="0" smtClean="0"/>
              <a:t> that He would save them!</a:t>
            </a:r>
            <a:endParaRPr lang="en-US" b="0" dirty="0" smtClean="0"/>
          </a:p>
          <a:p>
            <a:pPr marL="228600" lvl="0" indent="-228600" eaLnBrk="1" hangingPunct="1">
              <a:spcBef>
                <a:spcPct val="0"/>
              </a:spcBef>
              <a:buFont typeface="+mj-lt"/>
              <a:buAutoNum type="arabicPeriod"/>
            </a:pPr>
            <a:r>
              <a:rPr lang="en-US" b="1" dirty="0" smtClean="0"/>
              <a:t>Rom.11</a:t>
            </a:r>
            <a:r>
              <a:rPr lang="en-US" b="1" baseline="0" dirty="0" smtClean="0"/>
              <a:t> – v.28 </a:t>
            </a:r>
            <a:r>
              <a:rPr lang="en-US" b="0" baseline="0" dirty="0" smtClean="0"/>
              <a:t>beloved enemies – possible analogy to “Esau I hated”</a:t>
            </a:r>
          </a:p>
          <a:p>
            <a:pPr marL="228600" lvl="0" indent="-228600" eaLnBrk="1" hangingPunct="1">
              <a:spcBef>
                <a:spcPct val="0"/>
              </a:spcBef>
              <a:buFont typeface="+mj-lt"/>
              <a:buAutoNum type="arabicPeriod"/>
            </a:pPr>
            <a:r>
              <a:rPr lang="en-US" b="1" baseline="0" dirty="0" smtClean="0"/>
              <a:t>Rom.11:26 –</a:t>
            </a:r>
            <a:r>
              <a:rPr lang="en-US" b="0" baseline="0" dirty="0" smtClean="0"/>
              <a:t> reads “He will turn away ungodliness from Jacob” – after </a:t>
            </a:r>
            <a:r>
              <a:rPr lang="en-US" b="1" baseline="0" dirty="0" smtClean="0"/>
              <a:t>LXX</a:t>
            </a:r>
            <a:r>
              <a:rPr lang="en-US" b="0" baseline="0" dirty="0" smtClean="0"/>
              <a:t>, but cp. Heb. of </a:t>
            </a:r>
            <a:r>
              <a:rPr lang="en-US" b="1" baseline="0" dirty="0" smtClean="0"/>
              <a:t>Isa.59:20</a:t>
            </a:r>
            <a:r>
              <a:rPr lang="en-US" b="0" baseline="0" dirty="0" smtClean="0"/>
              <a:t>, “a Redeemer will come in to Zion and to those turning back transgression in Jacob”</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lvl="0" indent="-228600" eaLnBrk="1" hangingPunct="1">
              <a:spcBef>
                <a:spcPct val="0"/>
              </a:spcBef>
              <a:buFont typeface="+mj-lt"/>
              <a:buAutoNum type="arabicPeriod"/>
            </a:pPr>
            <a:r>
              <a:rPr lang="en-US" b="1" dirty="0" smtClean="0"/>
              <a:t>Rom.11</a:t>
            </a:r>
            <a:r>
              <a:rPr lang="en-US" b="1" baseline="0" dirty="0" smtClean="0"/>
              <a:t> – v.29 – </a:t>
            </a:r>
            <a:r>
              <a:rPr lang="en-US" b="0" baseline="0" dirty="0" smtClean="0"/>
              <a:t>Perhaps a divine principle found here too? God </a:t>
            </a:r>
            <a:r>
              <a:rPr lang="en-US" b="0" baseline="0" smtClean="0"/>
              <a:t>not relenting </a:t>
            </a:r>
            <a:r>
              <a:rPr lang="en-US" b="0" baseline="0" dirty="0" smtClean="0"/>
              <a:t>the ultimate good He intends, only the temporary evil that </a:t>
            </a:r>
            <a:r>
              <a:rPr lang="en-US" b="0" baseline="0" smtClean="0"/>
              <a:t>is threatened? </a:t>
            </a:r>
            <a:r>
              <a:rPr lang="en-US" b="0" baseline="0" dirty="0" smtClean="0"/>
              <a:t>(see </a:t>
            </a:r>
            <a:r>
              <a:rPr lang="en-US" b="1" baseline="0" dirty="0" smtClean="0"/>
              <a:t>Joe.2:13-14, Jon.3:10; 4:2; Jer.18:7-8, 9-10 – </a:t>
            </a:r>
            <a:r>
              <a:rPr lang="en-US" b="0" baseline="0" dirty="0" smtClean="0"/>
              <a:t>He may relent the good too – </a:t>
            </a:r>
            <a:r>
              <a:rPr lang="en-US" b="0" i="1" baseline="0" dirty="0" smtClean="0"/>
              <a:t>NB:</a:t>
            </a:r>
            <a:r>
              <a:rPr lang="en-US" b="0" baseline="0" dirty="0" smtClean="0"/>
              <a:t> Yahweh like the potter!)</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lvl="0" indent="-228600" eaLnBrk="1" hangingPunct="1">
              <a:spcBef>
                <a:spcPct val="0"/>
              </a:spcBef>
              <a:buFont typeface="+mj-lt"/>
              <a:buAutoNum type="arabicPeriod"/>
            </a:pPr>
            <a:r>
              <a:rPr lang="en-US" b="1" dirty="0" smtClean="0"/>
              <a:t>Rom.11</a:t>
            </a:r>
            <a:r>
              <a:rPr lang="en-US" b="1" baseline="0" dirty="0" smtClean="0"/>
              <a:t> – v.32 – </a:t>
            </a:r>
            <a:r>
              <a:rPr lang="en-US" b="0" baseline="0" dirty="0" smtClean="0"/>
              <a:t>Surely a divine principle found here. “Them all” – Jews and Greeks.</a:t>
            </a:r>
          </a:p>
          <a:p>
            <a:pPr marL="228600" lvl="0" indent="-228600" eaLnBrk="1" hangingPunct="1">
              <a:spcBef>
                <a:spcPct val="0"/>
              </a:spcBef>
              <a:buFont typeface="+mj-lt"/>
              <a:buAutoNum type="arabicPeriod"/>
            </a:pPr>
            <a:r>
              <a:rPr lang="en-US" b="1" baseline="0" dirty="0" smtClean="0"/>
              <a:t>Locked up – </a:t>
            </a:r>
            <a:r>
              <a:rPr lang="en-US" b="0" baseline="0" dirty="0" smtClean="0"/>
              <a:t>“made prisoner”; rebellion as a sort of prison</a:t>
            </a:r>
          </a:p>
          <a:p>
            <a:pPr marL="228600" lvl="0" indent="-228600" eaLnBrk="1" hangingPunct="1">
              <a:spcBef>
                <a:spcPct val="0"/>
              </a:spcBef>
              <a:buFont typeface="+mj-lt"/>
              <a:buAutoNum type="arabicPeriod"/>
            </a:pPr>
            <a:r>
              <a:rPr lang="en-US" b="1" baseline="0" dirty="0" smtClean="0"/>
              <a:t>Cp. Isa.48:10 – </a:t>
            </a:r>
            <a:r>
              <a:rPr lang="en-US" b="0" baseline="0" dirty="0" smtClean="0"/>
              <a:t>Yahweh chose Israel with a furnace of affliction. He smelted them, not with silver.</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lvl="0" indent="-228600" eaLnBrk="1" hangingPunct="1">
              <a:spcBef>
                <a:spcPct val="0"/>
              </a:spcBef>
              <a:buFont typeface="+mj-lt"/>
              <a:buAutoNum type="arabicPeriod"/>
            </a:pPr>
            <a:r>
              <a:rPr lang="en-US" b="1" dirty="0" smtClean="0"/>
              <a:t>Election out of an election.</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lvl="0" indent="-228600" eaLnBrk="1" hangingPunct="1">
              <a:spcBef>
                <a:spcPct val="0"/>
              </a:spcBef>
              <a:buFont typeface="+mj-lt"/>
              <a:buAutoNum type="arabicPeriod"/>
            </a:pPr>
            <a:r>
              <a:rPr lang="en-US" b="1" dirty="0" smtClean="0"/>
              <a:t>Inference – </a:t>
            </a:r>
            <a:r>
              <a:rPr lang="en-US" b="0" dirty="0" smtClean="0"/>
              <a:t>if He loved Mt. Zion, He must have hated Mt. Gerizim in Samaria</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b="1" dirty="0" smtClean="0"/>
              <a:t>Numbers are approximate</a:t>
            </a:r>
            <a:r>
              <a:rPr lang="en-US" b="1" baseline="0" dirty="0" smtClean="0"/>
              <a:t> – </a:t>
            </a:r>
            <a:r>
              <a:rPr lang="en-US" baseline="0" dirty="0" smtClean="0"/>
              <a:t>other modes of expressing choice may exist. E.g., Paul “separated” from his mother’s womb (Gal.1:15-16).</a:t>
            </a:r>
          </a:p>
          <a:p>
            <a:pPr marL="228600" indent="-228600">
              <a:buAutoNum type="arabicPeriod"/>
            </a:pPr>
            <a:r>
              <a:rPr lang="en-US" b="1" baseline="0" dirty="0" smtClean="0"/>
              <a:t>NT – </a:t>
            </a:r>
            <a:r>
              <a:rPr lang="en-US" baseline="0" dirty="0" smtClean="0"/>
              <a:t>of the 45 occs., only 5 post-Acts, of which 1 ea. In Eph. &amp; Col.</a:t>
            </a:r>
          </a:p>
          <a:p>
            <a:pPr marL="228600" indent="-228600">
              <a:buAutoNum type="arabicPeriod"/>
            </a:pPr>
            <a:r>
              <a:rPr lang="en-US" b="1" baseline="0" dirty="0" smtClean="0"/>
              <a:t>Review “God’s ‘Choosing’ – summary” tab – </a:t>
            </a:r>
            <a:r>
              <a:rPr lang="en-US" baseline="0" dirty="0" smtClean="0"/>
              <a:t>Choose, Call, Predestinate – analysis.xls</a:t>
            </a:r>
          </a:p>
          <a:p>
            <a:pPr marL="228600" indent="-228600">
              <a:buAutoNum type="arabicPeriod"/>
            </a:pPr>
            <a:r>
              <a:rPr lang="en-US" b="1" baseline="0" dirty="0" smtClean="0"/>
              <a:t>Review  -</a:t>
            </a:r>
            <a:r>
              <a:rPr lang="en-US" baseline="0" dirty="0" smtClean="0"/>
              <a:t> “Divine Choices in the OT Rev.1.0.docx”</a:t>
            </a:r>
            <a:endParaRPr lang="en-US" dirty="0"/>
          </a:p>
        </p:txBody>
      </p:sp>
      <p:sp>
        <p:nvSpPr>
          <p:cNvPr id="4" name="Slide Number Placeholder 3"/>
          <p:cNvSpPr>
            <a:spLocks noGrp="1"/>
          </p:cNvSpPr>
          <p:nvPr>
            <p:ph type="sldNum" sz="quarter" idx="10"/>
          </p:nvPr>
        </p:nvSpPr>
        <p:spPr/>
        <p:txBody>
          <a:bodyPr/>
          <a:lstStyle/>
          <a:p>
            <a:pPr>
              <a:defRPr/>
            </a:pPr>
            <a:fld id="{121AA483-810C-4F2D-8978-C8D52D1A5A6E}"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lvl="0" indent="-228600" eaLnBrk="1" hangingPunct="1">
              <a:spcBef>
                <a:spcPct val="0"/>
              </a:spcBef>
              <a:buFont typeface="+mj-lt"/>
              <a:buAutoNum type="arabicPeriod"/>
            </a:pPr>
            <a:r>
              <a:rPr lang="en-US" b="1" dirty="0" smtClean="0"/>
              <a:t>Example of Pharaoh – </a:t>
            </a:r>
            <a:r>
              <a:rPr lang="en-US" b="0" i="0" dirty="0" smtClean="0"/>
              <a:t>God will even raise up an adversary</a:t>
            </a:r>
            <a:r>
              <a:rPr lang="en-US" b="0" i="0" baseline="0" dirty="0" smtClean="0"/>
              <a:t> for a demonstration</a:t>
            </a:r>
          </a:p>
          <a:p>
            <a:pPr marL="228600" lvl="0" indent="-228600" eaLnBrk="1" hangingPunct="1">
              <a:spcBef>
                <a:spcPct val="0"/>
              </a:spcBef>
              <a:buFont typeface="+mj-lt"/>
              <a:buAutoNum type="arabicPeriod"/>
            </a:pPr>
            <a:r>
              <a:rPr lang="en-US" b="1" i="0" baseline="0" dirty="0" smtClean="0"/>
              <a:t>Nebuchadnezzar – Jer.27:6</a:t>
            </a:r>
          </a:p>
          <a:p>
            <a:pPr marL="228600" lvl="0" indent="-228600" eaLnBrk="1" hangingPunct="1">
              <a:spcBef>
                <a:spcPct val="0"/>
              </a:spcBef>
              <a:buFont typeface="+mj-lt"/>
              <a:buAutoNum type="arabicPeriod"/>
            </a:pPr>
            <a:r>
              <a:rPr lang="en-US" b="1" i="0" baseline="0" dirty="0" smtClean="0"/>
              <a:t>Cyrus – Isa.44:28</a:t>
            </a:r>
            <a:endParaRPr lang="en-US" b="1"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dirty="0" smtClean="0"/>
              <a:t>Foreknow, Foreknowledge -</a:t>
            </a:r>
            <a:r>
              <a:rPr lang="en-US" b="0" dirty="0" smtClean="0"/>
              <a:t> </a:t>
            </a:r>
            <a:r>
              <a:rPr lang="en-US" b="1" dirty="0" smtClean="0"/>
              <a:t>NOT</a:t>
            </a:r>
            <a:r>
              <a:rPr lang="en-US" b="0" dirty="0" smtClean="0"/>
              <a:t> mentioned directly in Paul’s post-Acts epistles.</a:t>
            </a:r>
          </a:p>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dirty="0" smtClean="0"/>
              <a:t>Foreknow –</a:t>
            </a:r>
            <a:r>
              <a:rPr lang="en-US" b="0" dirty="0" smtClean="0"/>
              <a:t> where God is concerned, this may best be understood in the Active Sense (</a:t>
            </a:r>
            <a:r>
              <a:rPr lang="en-US" b="0" i="1" dirty="0" smtClean="0"/>
              <a:t>ginōskō</a:t>
            </a:r>
            <a:r>
              <a:rPr lang="en-US" b="0" dirty="0" smtClean="0"/>
              <a:t> used in </a:t>
            </a:r>
            <a:r>
              <a:rPr lang="en-US" b="1" dirty="0" smtClean="0"/>
              <a:t>Gen.4:1</a:t>
            </a:r>
            <a:r>
              <a:rPr lang="en-US" b="0" dirty="0" smtClean="0"/>
              <a:t>) – </a:t>
            </a:r>
            <a:r>
              <a:rPr lang="en-US" b="1" dirty="0" smtClean="0"/>
              <a:t>1 Pe.1:19-20</a:t>
            </a:r>
          </a:p>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dirty="0" smtClean="0"/>
              <a:t>Example of God’s Foreknowledge – Rom.4:17</a:t>
            </a:r>
            <a:r>
              <a:rPr lang="en-US" b="1" baseline="0" dirty="0" smtClean="0"/>
              <a:t> </a:t>
            </a:r>
            <a:r>
              <a:rPr lang="en-US" b="0" baseline="0" dirty="0" smtClean="0"/>
              <a:t>– “God Who quickens the dead and calls things not existing, as existing” </a:t>
            </a:r>
            <a:endParaRPr lang="en-US" b="0" dirty="0" smtClean="0"/>
          </a:p>
          <a:p>
            <a:pPr marL="228600" indent="-228600" eaLnBrk="1" hangingPunct="1">
              <a:spcBef>
                <a:spcPct val="0"/>
              </a:spcBef>
              <a:buFontTx/>
              <a:buAutoNum type="arabicPeriod"/>
            </a:pPr>
            <a:r>
              <a:rPr lang="en-US" b="1" dirty="0" smtClean="0"/>
              <a:t>Predestinate - Setting the bounds, or “Horizon” – </a:t>
            </a:r>
            <a:r>
              <a:rPr lang="en-US" b="0" dirty="0" smtClean="0"/>
              <a:t>the nature of any “service” – in other words we do NOT serve our own desires and interests. God first defined the Service in accordance with His </a:t>
            </a:r>
            <a:r>
              <a:rPr lang="en-US" b="1" dirty="0" smtClean="0"/>
              <a:t>plan</a:t>
            </a:r>
            <a:r>
              <a:rPr lang="en-US" b="0" dirty="0" smtClean="0"/>
              <a:t> &amp; </a:t>
            </a:r>
            <a:r>
              <a:rPr lang="en-US" b="1" dirty="0" smtClean="0"/>
              <a:t>purposes</a:t>
            </a:r>
            <a:r>
              <a:rPr lang="en-US" b="0" dirty="0" smtClean="0"/>
              <a:t>, </a:t>
            </a:r>
            <a:r>
              <a:rPr lang="en-US" b="1" dirty="0" smtClean="0"/>
              <a:t>chose</a:t>
            </a:r>
            <a:r>
              <a:rPr lang="en-US" b="0" dirty="0" smtClean="0"/>
              <a:t> who would be </a:t>
            </a:r>
            <a:r>
              <a:rPr lang="en-US" b="1" dirty="0" smtClean="0"/>
              <a:t>called</a:t>
            </a:r>
            <a:r>
              <a:rPr lang="en-US" b="0" dirty="0" smtClean="0"/>
              <a:t> (“</a:t>
            </a:r>
            <a:r>
              <a:rPr lang="en-US" b="1" dirty="0" smtClean="0"/>
              <a:t>predestinated</a:t>
            </a:r>
            <a:r>
              <a:rPr lang="en-US" b="0" dirty="0" smtClean="0"/>
              <a:t>”) to service, then </a:t>
            </a:r>
            <a:r>
              <a:rPr lang="en-US" b="1" dirty="0" smtClean="0"/>
              <a:t>called</a:t>
            </a:r>
            <a:r>
              <a:rPr lang="en-US" b="0" dirty="0" smtClean="0"/>
              <a:t> individuals to service in the outworking of His </a:t>
            </a:r>
            <a:r>
              <a:rPr lang="en-US" b="1" dirty="0" smtClean="0"/>
              <a:t>plan</a:t>
            </a:r>
            <a:r>
              <a:rPr lang="en-US" b="0" dirty="0" smtClean="0"/>
              <a:t>.</a:t>
            </a:r>
          </a:p>
          <a:p>
            <a:pPr marL="228600" indent="-228600" eaLnBrk="1" hangingPunct="1">
              <a:spcBef>
                <a:spcPct val="0"/>
              </a:spcBef>
              <a:buFontTx/>
              <a:buAutoNum type="arabicPeriod"/>
            </a:pPr>
            <a:r>
              <a:rPr lang="en-US" b="1" i="1" dirty="0" smtClean="0"/>
              <a:t>Proorizō –</a:t>
            </a:r>
            <a:r>
              <a:rPr lang="en-US" b="0" dirty="0" smtClean="0"/>
              <a:t> not in LXX; but 6 occs. NT – of which 2 are in Eph.</a:t>
            </a:r>
          </a:p>
          <a:p>
            <a:pPr marL="228600" indent="-228600" eaLnBrk="1" hangingPunct="1">
              <a:spcBef>
                <a:spcPct val="0"/>
              </a:spcBef>
              <a:buFontTx/>
              <a:buAutoNum type="arabicPeriod"/>
            </a:pPr>
            <a:r>
              <a:rPr lang="en-US" b="1" dirty="0" smtClean="0"/>
              <a:t>Prescribe - Predetermine – </a:t>
            </a:r>
            <a:r>
              <a:rPr lang="en-US" b="0" dirty="0" smtClean="0"/>
              <a:t>“limit beforehand”</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dirty="0" smtClean="0"/>
              <a:t>Acts 2:23 </a:t>
            </a:r>
            <a:r>
              <a:rPr lang="en-US" b="0" dirty="0" smtClean="0"/>
              <a:t>– “He was delivered by the </a:t>
            </a:r>
            <a:r>
              <a:rPr lang="en-US" b="0" u="sng" dirty="0" smtClean="0"/>
              <a:t>determined</a:t>
            </a:r>
            <a:r>
              <a:rPr lang="en-US" b="0" dirty="0" smtClean="0"/>
              <a:t> (</a:t>
            </a:r>
            <a:r>
              <a:rPr lang="en-US" b="0" i="1" dirty="0" smtClean="0"/>
              <a:t>horizō</a:t>
            </a:r>
            <a:r>
              <a:rPr lang="en-US" b="0" dirty="0" smtClean="0"/>
              <a:t>) </a:t>
            </a:r>
            <a:r>
              <a:rPr lang="en-US" b="0" u="sng" dirty="0" smtClean="0"/>
              <a:t>counsel</a:t>
            </a:r>
            <a:r>
              <a:rPr lang="en-US" b="0" dirty="0" smtClean="0"/>
              <a:t> and </a:t>
            </a:r>
            <a:r>
              <a:rPr lang="en-US" b="0" u="sng" dirty="0" smtClean="0"/>
              <a:t>foreknowled</a:t>
            </a:r>
            <a:r>
              <a:rPr lang="en-US" b="0" dirty="0" smtClean="0"/>
              <a:t>ge of God” - coincides with </a:t>
            </a:r>
          </a:p>
          <a:p>
            <a:pPr marL="0" marR="0" indent="0" algn="l" defTabSz="914400" rtl="0" eaLnBrk="1" fontAlgn="base" latinLnBrk="0" hangingPunct="1">
              <a:lnSpc>
                <a:spcPct val="100000"/>
              </a:lnSpc>
              <a:spcBef>
                <a:spcPct val="0"/>
              </a:spcBef>
              <a:spcAft>
                <a:spcPct val="0"/>
              </a:spcAft>
              <a:buClrTx/>
              <a:buSzTx/>
              <a:buFontTx/>
              <a:buNone/>
              <a:tabLst/>
              <a:defRPr/>
            </a:pPr>
            <a:r>
              <a:rPr lang="en-US" b="0" dirty="0" smtClean="0"/>
              <a:t>	       –</a:t>
            </a:r>
            <a:r>
              <a:rPr lang="en-US" b="0" baseline="0" dirty="0" smtClean="0"/>
              <a:t> </a:t>
            </a:r>
            <a:r>
              <a:rPr lang="en-US" b="1" dirty="0" smtClean="0"/>
              <a:t>Acts 4:26-28 – </a:t>
            </a:r>
            <a:r>
              <a:rPr lang="en-US" b="0" dirty="0" smtClean="0"/>
              <a:t>“to do whatever… Your </a:t>
            </a:r>
            <a:r>
              <a:rPr lang="en-US" b="0" u="sng" dirty="0" smtClean="0"/>
              <a:t>counsel</a:t>
            </a:r>
            <a:r>
              <a:rPr lang="en-US" b="0" dirty="0" smtClean="0"/>
              <a:t> </a:t>
            </a:r>
            <a:r>
              <a:rPr lang="en-US" b="0" u="sng" dirty="0" smtClean="0"/>
              <a:t>predetermined</a:t>
            </a:r>
            <a:r>
              <a:rPr lang="en-US" b="0" dirty="0" smtClean="0"/>
              <a:t> to come to pass.”</a:t>
            </a:r>
          </a:p>
          <a:p>
            <a:pPr marL="0" marR="0" indent="0" algn="l" defTabSz="914400" rtl="0" eaLnBrk="1" fontAlgn="base" latinLnBrk="0" hangingPunct="1">
              <a:lnSpc>
                <a:spcPct val="100000"/>
              </a:lnSpc>
              <a:spcBef>
                <a:spcPct val="0"/>
              </a:spcBef>
              <a:spcAft>
                <a:spcPct val="0"/>
              </a:spcAft>
              <a:buClrTx/>
              <a:buSzTx/>
              <a:buFontTx/>
              <a:buNone/>
              <a:tabLst/>
              <a:defRPr/>
            </a:pPr>
            <a:r>
              <a:rPr lang="en-US" b="0" baseline="0" dirty="0" smtClean="0"/>
              <a:t>                          </a:t>
            </a:r>
            <a:r>
              <a:rPr lang="en-US" b="0" dirty="0" smtClean="0"/>
              <a:t>–</a:t>
            </a:r>
            <a:r>
              <a:rPr lang="en-US" b="0" baseline="0" dirty="0" smtClean="0"/>
              <a:t> and with </a:t>
            </a:r>
            <a:r>
              <a:rPr lang="en-US" b="1" baseline="0" dirty="0" smtClean="0"/>
              <a:t>1 Pet.1:19-20 </a:t>
            </a:r>
            <a:r>
              <a:rPr lang="en-US" b="0" baseline="0" dirty="0" smtClean="0"/>
              <a:t>– “precious blood of Christ…lamb without blemish…</a:t>
            </a:r>
            <a:r>
              <a:rPr lang="en-US" b="0" u="sng" baseline="0" dirty="0" smtClean="0"/>
              <a:t>foreknown</a:t>
            </a:r>
            <a:r>
              <a:rPr lang="en-US" b="0" baseline="0" dirty="0" smtClean="0"/>
              <a:t> before </a:t>
            </a:r>
          </a:p>
          <a:p>
            <a:pPr marL="0" marR="0" indent="0" algn="l" defTabSz="914400" rtl="0" eaLnBrk="1" fontAlgn="base" latinLnBrk="0" hangingPunct="1">
              <a:lnSpc>
                <a:spcPct val="100000"/>
              </a:lnSpc>
              <a:spcBef>
                <a:spcPct val="0"/>
              </a:spcBef>
              <a:spcAft>
                <a:spcPct val="0"/>
              </a:spcAft>
              <a:buClrTx/>
              <a:buSzTx/>
              <a:buFontTx/>
              <a:buNone/>
              <a:tabLst/>
              <a:defRPr/>
            </a:pPr>
            <a:r>
              <a:rPr lang="en-US" b="0" baseline="0" dirty="0" smtClean="0"/>
              <a:t>		the overthrow of the world” – and what exactly did God “</a:t>
            </a:r>
            <a:r>
              <a:rPr lang="en-US" b="0" u="heavy" baseline="0" dirty="0" smtClean="0"/>
              <a:t>foreknow</a:t>
            </a:r>
            <a:r>
              <a:rPr lang="en-US" b="0" baseline="0" dirty="0" smtClean="0"/>
              <a:t>” in this text?</a:t>
            </a:r>
          </a:p>
          <a:p>
            <a:pPr marL="0" marR="0" indent="0" algn="l" defTabSz="914400" rtl="0" eaLnBrk="1" fontAlgn="base" latinLnBrk="0" hangingPunct="1">
              <a:lnSpc>
                <a:spcPct val="100000"/>
              </a:lnSpc>
              <a:spcBef>
                <a:spcPct val="0"/>
              </a:spcBef>
              <a:spcAft>
                <a:spcPct val="0"/>
              </a:spcAft>
              <a:buClrTx/>
              <a:buSzTx/>
              <a:buFontTx/>
              <a:buNone/>
              <a:tabLst/>
              <a:defRPr/>
            </a:pPr>
            <a:r>
              <a:rPr lang="en-US" b="0" baseline="0" dirty="0" smtClean="0"/>
              <a:t>	       </a:t>
            </a:r>
            <a:r>
              <a:rPr lang="en-US" b="0" dirty="0" smtClean="0"/>
              <a:t>–</a:t>
            </a:r>
            <a:r>
              <a:rPr lang="en-US" b="0" baseline="0" dirty="0" smtClean="0"/>
              <a:t> preview in </a:t>
            </a:r>
            <a:r>
              <a:rPr lang="en-US" b="1" baseline="0" dirty="0" smtClean="0"/>
              <a:t>Gen.50:20 </a:t>
            </a:r>
            <a:r>
              <a:rPr lang="en-US" b="0" baseline="0" dirty="0" smtClean="0"/>
              <a:t>– 3 of these texts repeated on Slides 50-51</a:t>
            </a:r>
          </a:p>
          <a:p>
            <a:pPr marL="0" marR="0" indent="0" algn="l" defTabSz="914400" rtl="0" eaLnBrk="1" fontAlgn="base" latinLnBrk="0" hangingPunct="1">
              <a:lnSpc>
                <a:spcPct val="100000"/>
              </a:lnSpc>
              <a:spcBef>
                <a:spcPct val="0"/>
              </a:spcBef>
              <a:spcAft>
                <a:spcPct val="0"/>
              </a:spcAft>
              <a:buClrTx/>
              <a:buSzTx/>
              <a:buFontTx/>
              <a:buNone/>
              <a:tabLst/>
              <a:defRPr/>
            </a:pPr>
            <a:r>
              <a:rPr lang="en-US" b="1" baseline="0" dirty="0" smtClean="0"/>
              <a:t>2. ALL Positive – </a:t>
            </a:r>
            <a:r>
              <a:rPr lang="en-US" b="0" baseline="0" dirty="0" smtClean="0"/>
              <a:t>for men, but negative for Jesus.</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dirty="0" smtClean="0"/>
              <a:t>Rom.8:28-30 –</a:t>
            </a:r>
            <a:r>
              <a:rPr lang="en-US" b="0" dirty="0" smtClean="0"/>
              <a:t> point out how:</a:t>
            </a:r>
          </a:p>
          <a:p>
            <a:pPr marL="1600200" marR="0" lvl="3" indent="-2286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US" b="0" u="sng" baseline="0" dirty="0" smtClean="0"/>
              <a:t>called</a:t>
            </a:r>
            <a:r>
              <a:rPr lang="en-US" b="0" baseline="0" dirty="0" smtClean="0"/>
              <a:t> in harmony with </a:t>
            </a:r>
            <a:r>
              <a:rPr lang="en-US" b="0" u="sng" baseline="0" dirty="0" smtClean="0"/>
              <a:t>purpose</a:t>
            </a:r>
            <a:r>
              <a:rPr lang="en-US" b="0" baseline="0" dirty="0" smtClean="0"/>
              <a:t> – v.28</a:t>
            </a:r>
          </a:p>
          <a:p>
            <a:pPr marL="1600200" marR="0" lvl="3" indent="-2286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US" b="0" baseline="0" dirty="0" smtClean="0"/>
              <a:t>He </a:t>
            </a:r>
            <a:r>
              <a:rPr lang="en-US" b="0" u="sng" baseline="0" dirty="0" smtClean="0"/>
              <a:t>foreknew</a:t>
            </a:r>
            <a:r>
              <a:rPr lang="en-US" b="0" baseline="0" dirty="0" smtClean="0"/>
              <a:t> and </a:t>
            </a:r>
            <a:r>
              <a:rPr lang="en-US" b="0" u="sng" baseline="0" dirty="0" smtClean="0"/>
              <a:t>predestinated</a:t>
            </a:r>
            <a:r>
              <a:rPr lang="en-US" b="0" baseline="0" dirty="0" smtClean="0"/>
              <a:t> and </a:t>
            </a:r>
            <a:r>
              <a:rPr lang="en-US" b="0" u="sng" baseline="0" dirty="0" smtClean="0"/>
              <a:t>called</a:t>
            </a:r>
            <a:r>
              <a:rPr lang="en-US" b="0" baseline="0" dirty="0" smtClean="0"/>
              <a:t> and justified and glorified – vv.29-30 – possibly in a logical order</a:t>
            </a:r>
          </a:p>
          <a:p>
            <a:pPr marL="1600200" marR="0" lvl="3" indent="-2286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US" b="0" baseline="0" dirty="0" smtClean="0"/>
              <a:t>Why not also </a:t>
            </a:r>
            <a:r>
              <a:rPr lang="en-US" b="1" baseline="0" dirty="0" smtClean="0"/>
              <a:t>SAVED?</a:t>
            </a:r>
          </a:p>
          <a:p>
            <a:pPr marL="0" marR="0" indent="0" algn="l" defTabSz="914400" rtl="0" eaLnBrk="1" fontAlgn="base" latinLnBrk="0" hangingPunct="1">
              <a:lnSpc>
                <a:spcPct val="100000"/>
              </a:lnSpc>
              <a:spcBef>
                <a:spcPct val="0"/>
              </a:spcBef>
              <a:spcAft>
                <a:spcPct val="0"/>
              </a:spcAft>
              <a:buClrTx/>
              <a:buSzTx/>
              <a:buFontTx/>
              <a:buNone/>
              <a:tabLst/>
              <a:defRPr/>
            </a:pPr>
            <a:r>
              <a:rPr lang="en-US" b="1" baseline="0" dirty="0" smtClean="0"/>
              <a:t>2. Love – Rom.8:28, 31-39 – </a:t>
            </a:r>
            <a:r>
              <a:rPr lang="en-US" b="0" baseline="0" dirty="0" smtClean="0"/>
              <a:t>look how expansive the latter text!</a:t>
            </a:r>
          </a:p>
          <a:p>
            <a:pPr marL="228600" marR="0" indent="-228600" algn="l" defTabSz="914400" rtl="0" eaLnBrk="1" fontAlgn="base" latinLnBrk="0" hangingPunct="1">
              <a:lnSpc>
                <a:spcPct val="100000"/>
              </a:lnSpc>
              <a:spcBef>
                <a:spcPct val="0"/>
              </a:spcBef>
              <a:spcAft>
                <a:spcPct val="0"/>
              </a:spcAft>
              <a:buClrTx/>
              <a:buSzTx/>
              <a:buFont typeface="+mj-lt"/>
              <a:buAutoNum type="arabicPeriod" startAt="3"/>
              <a:tabLst/>
              <a:defRPr/>
            </a:pPr>
            <a:r>
              <a:rPr lang="en-US" b="1" baseline="0" dirty="0" smtClean="0"/>
              <a:t>No separation – how understood? – </a:t>
            </a:r>
            <a:r>
              <a:rPr lang="en-US" b="0" baseline="0" dirty="0" smtClean="0"/>
              <a:t>1) God continues to love, even when we stop loving Him</a:t>
            </a:r>
          </a:p>
          <a:p>
            <a:pPr marL="0" marR="0" indent="0" algn="l" defTabSz="914400" rtl="0" eaLnBrk="1" fontAlgn="base" latinLnBrk="0" hangingPunct="1">
              <a:lnSpc>
                <a:spcPct val="100000"/>
              </a:lnSpc>
              <a:spcBef>
                <a:spcPct val="0"/>
              </a:spcBef>
              <a:spcAft>
                <a:spcPct val="0"/>
              </a:spcAft>
              <a:buClrTx/>
              <a:buSzTx/>
              <a:buFont typeface="+mj-lt"/>
              <a:buNone/>
              <a:tabLst/>
              <a:defRPr/>
            </a:pPr>
            <a:r>
              <a:rPr lang="en-US" b="0" baseline="0" dirty="0" smtClean="0"/>
              <a:t>		                     </a:t>
            </a:r>
            <a:r>
              <a:rPr lang="en-US" b="1" baseline="0" dirty="0" smtClean="0"/>
              <a:t>– </a:t>
            </a:r>
            <a:r>
              <a:rPr lang="en-US" b="0" baseline="0" dirty="0" smtClean="0"/>
              <a:t>2) Nothing can separate us, but we can self-separate</a:t>
            </a:r>
          </a:p>
          <a:p>
            <a:pPr marL="228600" marR="0" indent="-228600" algn="l" defTabSz="914400" rtl="0" eaLnBrk="1" fontAlgn="base" latinLnBrk="0" hangingPunct="1">
              <a:lnSpc>
                <a:spcPct val="100000"/>
              </a:lnSpc>
              <a:spcBef>
                <a:spcPct val="0"/>
              </a:spcBef>
              <a:spcAft>
                <a:spcPct val="0"/>
              </a:spcAft>
              <a:buClrTx/>
              <a:buSzTx/>
              <a:buFont typeface="+mj-lt"/>
              <a:buAutoNum type="arabicPeriod" startAt="4"/>
              <a:tabLst/>
              <a:defRPr/>
            </a:pPr>
            <a:r>
              <a:rPr lang="en-US" b="1" baseline="0" dirty="0" smtClean="0"/>
              <a:t>But loss is possible – Heb.6:4-6 – </a:t>
            </a:r>
            <a:r>
              <a:rPr lang="en-US" b="0" baseline="0" dirty="0" smtClean="0"/>
              <a:t>during Acts,</a:t>
            </a:r>
            <a:r>
              <a:rPr lang="en-US" b="1" baseline="0" dirty="0" smtClean="0"/>
              <a:t> </a:t>
            </a:r>
            <a:r>
              <a:rPr lang="en-US" b="0" baseline="0" dirty="0" smtClean="0"/>
              <a:t>those fallen away impossible to renew again unto repentance</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baseline="0" dirty="0" smtClean="0"/>
              <a:t>1 Co.2:6-8 – </a:t>
            </a:r>
            <a:r>
              <a:rPr lang="en-US" b="0" baseline="0" dirty="0" smtClean="0"/>
              <a:t>positive for men</a:t>
            </a:r>
          </a:p>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baseline="0" dirty="0" smtClean="0"/>
              <a:t>Mat.13:11 –</a:t>
            </a:r>
            <a:r>
              <a:rPr lang="en-US" b="0" baseline="0" dirty="0" smtClean="0"/>
              <a:t> only the Twelve were </a:t>
            </a:r>
            <a:r>
              <a:rPr lang="en-US" b="1" baseline="0" dirty="0" smtClean="0"/>
              <a:t>elected</a:t>
            </a:r>
          </a:p>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baseline="0" dirty="0" smtClean="0"/>
              <a:t>Luk.10:17-21 – </a:t>
            </a:r>
            <a:r>
              <a:rPr lang="en-US" b="0" baseline="0" dirty="0" smtClean="0"/>
              <a:t>only the Seventy </a:t>
            </a:r>
            <a:r>
              <a:rPr lang="en-US" b="1" baseline="0" dirty="0" smtClean="0"/>
              <a:t>elected</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baseline="0" dirty="0" smtClean="0"/>
              <a:t>2:6-16 </a:t>
            </a:r>
            <a:r>
              <a:rPr lang="en-US" b="0" baseline="0" dirty="0" smtClean="0"/>
              <a:t>	– 1) God had to reveal His wisdom by the Spirit (</a:t>
            </a:r>
            <a:r>
              <a:rPr lang="en-US" b="1" baseline="0" dirty="0" smtClean="0"/>
              <a:t>v.10</a:t>
            </a:r>
            <a:r>
              <a:rPr lang="en-US" b="0" baseline="0" dirty="0" smtClean="0"/>
              <a:t>)</a:t>
            </a:r>
          </a:p>
          <a:p>
            <a:pPr marL="0" marR="0" indent="0" algn="l" defTabSz="914400" rtl="0" eaLnBrk="1" fontAlgn="base" latinLnBrk="0" hangingPunct="1">
              <a:lnSpc>
                <a:spcPct val="100000"/>
              </a:lnSpc>
              <a:spcBef>
                <a:spcPct val="0"/>
              </a:spcBef>
              <a:spcAft>
                <a:spcPct val="0"/>
              </a:spcAft>
              <a:buClrTx/>
              <a:buSzTx/>
              <a:buFontTx/>
              <a:buNone/>
              <a:tabLst/>
              <a:defRPr/>
            </a:pPr>
            <a:r>
              <a:rPr lang="en-US" b="0" baseline="0" dirty="0" smtClean="0"/>
              <a:t>	– 2) no one knows the things of God, except the Spirit of God (</a:t>
            </a:r>
            <a:r>
              <a:rPr lang="en-US" b="1" baseline="0" dirty="0" smtClean="0"/>
              <a:t>v.11</a:t>
            </a:r>
            <a:r>
              <a:rPr lang="en-US" b="0" baseline="0" dirty="0" smtClean="0"/>
              <a:t>)</a:t>
            </a:r>
          </a:p>
          <a:p>
            <a:pPr marL="0" marR="0" indent="0" algn="l" defTabSz="914400" rtl="0" eaLnBrk="1" fontAlgn="base" latinLnBrk="0" hangingPunct="1">
              <a:lnSpc>
                <a:spcPct val="100000"/>
              </a:lnSpc>
              <a:spcBef>
                <a:spcPct val="0"/>
              </a:spcBef>
              <a:spcAft>
                <a:spcPct val="0"/>
              </a:spcAft>
              <a:buClrTx/>
              <a:buSzTx/>
              <a:buFontTx/>
              <a:buNone/>
              <a:tabLst/>
              <a:defRPr/>
            </a:pPr>
            <a:r>
              <a:rPr lang="en-US" b="0" baseline="0" dirty="0" smtClean="0"/>
              <a:t>	– 3) natural man receives not the things of the Spirit of God (</a:t>
            </a:r>
            <a:r>
              <a:rPr lang="en-US" b="1" baseline="0" dirty="0" smtClean="0"/>
              <a:t>v.14</a:t>
            </a:r>
            <a:r>
              <a:rPr lang="en-US" b="0" baseline="0" dirty="0" smtClean="0"/>
              <a:t>)</a:t>
            </a:r>
          </a:p>
          <a:p>
            <a:pPr marL="0" marR="0" indent="0" algn="l" defTabSz="914400" rtl="0" eaLnBrk="1" fontAlgn="base" latinLnBrk="0" hangingPunct="1">
              <a:lnSpc>
                <a:spcPct val="100000"/>
              </a:lnSpc>
              <a:spcBef>
                <a:spcPct val="0"/>
              </a:spcBef>
              <a:spcAft>
                <a:spcPct val="0"/>
              </a:spcAft>
              <a:buClrTx/>
              <a:buSzTx/>
              <a:buFontTx/>
              <a:buNone/>
              <a:tabLst/>
              <a:defRPr/>
            </a:pPr>
            <a:r>
              <a:rPr lang="en-US" b="0" baseline="0" dirty="0" smtClean="0"/>
              <a:t>	– 4) he cannot know them because they are spiritually discerned (</a:t>
            </a:r>
            <a:r>
              <a:rPr lang="en-US" b="1" baseline="0" dirty="0" smtClean="0"/>
              <a:t>v.14</a:t>
            </a:r>
            <a:r>
              <a:rPr lang="en-US" b="0" baseline="0" dirty="0" smtClean="0"/>
              <a:t>)</a:t>
            </a:r>
          </a:p>
          <a:p>
            <a:pPr marL="0" marR="0" indent="0" algn="l" defTabSz="914400" rtl="0" eaLnBrk="1" fontAlgn="base" latinLnBrk="0" hangingPunct="1">
              <a:lnSpc>
                <a:spcPct val="100000"/>
              </a:lnSpc>
              <a:spcBef>
                <a:spcPct val="0"/>
              </a:spcBef>
              <a:spcAft>
                <a:spcPct val="0"/>
              </a:spcAft>
              <a:buClrTx/>
              <a:buSzTx/>
              <a:buFontTx/>
              <a:buNone/>
              <a:tabLst/>
              <a:defRPr/>
            </a:pPr>
            <a:r>
              <a:rPr lang="en-US" b="0" baseline="0" dirty="0" smtClean="0"/>
              <a:t>      These just reinforce what Jesus said </a:t>
            </a:r>
            <a:r>
              <a:rPr lang="en-US" b="1" baseline="0" dirty="0" smtClean="0"/>
              <a:t>– the Father must draw him!</a:t>
            </a:r>
            <a:endParaRPr lang="en-US" b="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dirty="0" smtClean="0"/>
              <a:t>Eph.1:5 –</a:t>
            </a:r>
            <a:r>
              <a:rPr lang="en-US" b="0" dirty="0" smtClean="0"/>
              <a:t> positive for men.</a:t>
            </a:r>
          </a:p>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baseline="0" dirty="0" smtClean="0"/>
              <a:t>Eph.1:11 – </a:t>
            </a:r>
            <a:r>
              <a:rPr lang="en-US" b="0" baseline="0" dirty="0" smtClean="0"/>
              <a:t>positive for the Father and men.</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dirty="0" smtClean="0"/>
              <a:t>Eph.1:5 –</a:t>
            </a:r>
            <a:r>
              <a:rPr lang="en-US" b="0" dirty="0" smtClean="0"/>
              <a:t> positive for men.</a:t>
            </a:r>
            <a:endParaRPr lang="en-US" b="0" baseline="0" dirty="0" smtClean="0"/>
          </a:p>
          <a:p>
            <a:pPr marL="228600" marR="0" indent="-228600" algn="l" defTabSz="914400" rtl="0" eaLnBrk="1" fontAlgn="base" latinLnBrk="0" hangingPunct="1">
              <a:lnSpc>
                <a:spcPct val="100000"/>
              </a:lnSpc>
              <a:spcBef>
                <a:spcPct val="0"/>
              </a:spcBef>
              <a:spcAft>
                <a:spcPct val="0"/>
              </a:spcAft>
              <a:buClrTx/>
              <a:buSzTx/>
              <a:buFontTx/>
              <a:buAutoNum type="arabicPeriod" startAt="2"/>
              <a:tabLst/>
              <a:defRPr/>
            </a:pPr>
            <a:r>
              <a:rPr lang="en-US" b="1" baseline="0" dirty="0" smtClean="0"/>
              <a:t>Eph.1:11 – </a:t>
            </a:r>
            <a:r>
              <a:rPr lang="en-US" b="0" baseline="0" dirty="0" smtClean="0"/>
              <a:t>positive for the Father and men.</a:t>
            </a:r>
          </a:p>
          <a:p>
            <a:pPr marL="228600" marR="0" indent="-228600" algn="l" defTabSz="914400" rtl="0" eaLnBrk="1" fontAlgn="base" latinLnBrk="0" hangingPunct="1">
              <a:lnSpc>
                <a:spcPct val="100000"/>
              </a:lnSpc>
              <a:spcBef>
                <a:spcPct val="0"/>
              </a:spcBef>
              <a:spcAft>
                <a:spcPct val="0"/>
              </a:spcAft>
              <a:buClrTx/>
              <a:buSzTx/>
              <a:buFontTx/>
              <a:buAutoNum type="arabicPeriod" startAt="2"/>
              <a:tabLst/>
              <a:defRPr/>
            </a:pPr>
            <a:r>
              <a:rPr lang="en-US" b="1" baseline="0" dirty="0" smtClean="0"/>
              <a:t>Positive Predestination –</a:t>
            </a:r>
            <a:r>
              <a:rPr lang="en-US" b="0" baseline="0" dirty="0" smtClean="0"/>
              <a:t> for man, the same is true of </a:t>
            </a:r>
            <a:r>
              <a:rPr lang="en-US" b="1" u="sng" baseline="0" dirty="0" smtClean="0"/>
              <a:t>election</a:t>
            </a:r>
            <a:r>
              <a:rPr lang="en-US" b="0" baseline="0" dirty="0" smtClean="0"/>
              <a:t> and </a:t>
            </a:r>
            <a:r>
              <a:rPr lang="en-US" b="1" u="sng" baseline="0" dirty="0" smtClean="0"/>
              <a:t>foreknowledge</a:t>
            </a:r>
            <a:r>
              <a:rPr lang="en-US" b="0" baseline="0" dirty="0" smtClean="0"/>
              <a:t>!</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dirty="0" smtClean="0"/>
              <a:t>There are steps – </a:t>
            </a:r>
            <a:r>
              <a:rPr lang="en-US" b="0" dirty="0" smtClean="0"/>
              <a:t>that a man takes, only after the Holy Spirit has called him.</a:t>
            </a:r>
          </a:p>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dirty="0" smtClean="0"/>
              <a:t>Rom.10:13 –</a:t>
            </a:r>
            <a:r>
              <a:rPr lang="en-US" b="0" dirty="0" smtClean="0"/>
              <a:t> read to </a:t>
            </a:r>
            <a:r>
              <a:rPr lang="en-US" b="1" dirty="0" smtClean="0"/>
              <a:t>v.15</a:t>
            </a:r>
            <a:r>
              <a:rPr lang="en-US" b="0" dirty="0" smtClean="0"/>
              <a:t> on the need for preaching. Context in </a:t>
            </a:r>
            <a:r>
              <a:rPr lang="en-US" b="1" dirty="0" smtClean="0"/>
              <a:t>v.12</a:t>
            </a:r>
            <a:r>
              <a:rPr lang="en-US" b="0" dirty="0" smtClean="0"/>
              <a:t> includes Jew and Greek.</a:t>
            </a:r>
          </a:p>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dirty="0" smtClean="0"/>
              <a:t>Keep in mind that for the Jew –</a:t>
            </a:r>
            <a:r>
              <a:rPr lang="en-US" b="0" dirty="0" smtClean="0"/>
              <a:t> he was already part of a</a:t>
            </a:r>
            <a:r>
              <a:rPr lang="en-US" b="0" baseline="0" dirty="0" smtClean="0"/>
              <a:t> chosen people.</a:t>
            </a:r>
          </a:p>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baseline="0" dirty="0" smtClean="0"/>
              <a:t>Jesus, Twelve, and others – </a:t>
            </a:r>
            <a:r>
              <a:rPr lang="en-US" b="0" baseline="0" dirty="0" smtClean="0"/>
              <a:t>came at the end of a long history of prophets whom God </a:t>
            </a:r>
            <a:r>
              <a:rPr lang="en-US" b="1" u="sng" baseline="0" dirty="0" smtClean="0"/>
              <a:t>chose</a:t>
            </a:r>
            <a:r>
              <a:rPr lang="en-US" b="0" baseline="0" dirty="0" smtClean="0"/>
              <a:t> and sent.</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pPr>
              <a:defRPr/>
            </a:pPr>
            <a:fld id="{121AA483-810C-4F2D-8978-C8D52D1A5A6E}" type="slidenum">
              <a:rPr lang="en-US" smtClean="0"/>
              <a:pPr>
                <a:defRPr/>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dirty="0" smtClean="0"/>
              <a:t>Things that can be known – </a:t>
            </a:r>
            <a:r>
              <a:rPr lang="en-US" b="0" dirty="0" smtClean="0"/>
              <a:t>a) God’s everlasting power and deity (no excuse!)</a:t>
            </a:r>
          </a:p>
          <a:p>
            <a:pPr marL="0" marR="0" indent="0" algn="l" defTabSz="914400" rtl="0" eaLnBrk="1" fontAlgn="base" latinLnBrk="0" hangingPunct="1">
              <a:lnSpc>
                <a:spcPct val="100000"/>
              </a:lnSpc>
              <a:spcBef>
                <a:spcPct val="0"/>
              </a:spcBef>
              <a:spcAft>
                <a:spcPct val="0"/>
              </a:spcAft>
              <a:buClrTx/>
              <a:buSzTx/>
              <a:buFontTx/>
              <a:buNone/>
              <a:tabLst/>
              <a:defRPr/>
            </a:pPr>
            <a:r>
              <a:rPr lang="en-US" b="0" dirty="0" smtClean="0"/>
              <a:t>		</a:t>
            </a:r>
            <a:r>
              <a:rPr lang="en-US" b="0" baseline="0" dirty="0" smtClean="0"/>
              <a:t>        </a:t>
            </a:r>
            <a:r>
              <a:rPr lang="en-US" b="1" dirty="0" smtClean="0"/>
              <a:t>– </a:t>
            </a:r>
            <a:r>
              <a:rPr lang="en-US" b="0" dirty="0" smtClean="0"/>
              <a:t>b) changed God’s incorruptible</a:t>
            </a:r>
            <a:r>
              <a:rPr lang="en-US" b="0" baseline="0" dirty="0" smtClean="0"/>
              <a:t> glory into corruption</a:t>
            </a:r>
          </a:p>
          <a:p>
            <a:pPr marL="0" marR="0" indent="0" algn="l" defTabSz="914400" rtl="0" eaLnBrk="1" fontAlgn="base" latinLnBrk="0" hangingPunct="1">
              <a:lnSpc>
                <a:spcPct val="100000"/>
              </a:lnSpc>
              <a:spcBef>
                <a:spcPct val="0"/>
              </a:spcBef>
              <a:spcAft>
                <a:spcPct val="0"/>
              </a:spcAft>
              <a:buClrTx/>
              <a:buSzTx/>
              <a:buFontTx/>
              <a:buNone/>
              <a:tabLst/>
              <a:defRPr/>
            </a:pPr>
            <a:r>
              <a:rPr lang="en-US" b="0" baseline="0" dirty="0" smtClean="0"/>
              <a:t>		        </a:t>
            </a:r>
            <a:r>
              <a:rPr lang="en-US" b="1" dirty="0" smtClean="0"/>
              <a:t>– </a:t>
            </a:r>
            <a:r>
              <a:rPr lang="en-US" b="0" dirty="0" smtClean="0"/>
              <a:t>c) changed the truth of God into the lie</a:t>
            </a:r>
          </a:p>
          <a:p>
            <a:pPr marL="0" marR="0" indent="0" algn="l" defTabSz="914400" rtl="0" eaLnBrk="1" fontAlgn="base" latinLnBrk="0" hangingPunct="1">
              <a:lnSpc>
                <a:spcPct val="100000"/>
              </a:lnSpc>
              <a:spcBef>
                <a:spcPct val="0"/>
              </a:spcBef>
              <a:spcAft>
                <a:spcPct val="0"/>
              </a:spcAft>
              <a:buClrTx/>
              <a:buSzTx/>
              <a:buFontTx/>
              <a:buNone/>
              <a:tabLst/>
              <a:defRPr/>
            </a:pPr>
            <a:r>
              <a:rPr lang="en-US" b="0" dirty="0" smtClean="0"/>
              <a:t>		        </a:t>
            </a:r>
            <a:r>
              <a:rPr lang="en-US" b="1" dirty="0" smtClean="0"/>
              <a:t>– </a:t>
            </a:r>
            <a:r>
              <a:rPr lang="en-US" b="0" dirty="0" smtClean="0"/>
              <a:t>d) worshipped the creature rather</a:t>
            </a:r>
            <a:r>
              <a:rPr lang="en-US" b="0" baseline="0" dirty="0" smtClean="0"/>
              <a:t> than the Creator</a:t>
            </a:r>
          </a:p>
          <a:p>
            <a:pPr marL="0" marR="0" indent="0" algn="l" defTabSz="914400" rtl="0" eaLnBrk="1" fontAlgn="base" latinLnBrk="0" hangingPunct="1">
              <a:lnSpc>
                <a:spcPct val="100000"/>
              </a:lnSpc>
              <a:spcBef>
                <a:spcPct val="0"/>
              </a:spcBef>
              <a:spcAft>
                <a:spcPct val="0"/>
              </a:spcAft>
              <a:buClrTx/>
              <a:buSzTx/>
              <a:buFontTx/>
              <a:buNone/>
              <a:tabLst/>
              <a:defRPr/>
            </a:pPr>
            <a:r>
              <a:rPr lang="en-US" b="0" baseline="0" dirty="0" smtClean="0"/>
              <a:t>		        </a:t>
            </a:r>
            <a:r>
              <a:rPr lang="en-US" b="1" dirty="0" smtClean="0"/>
              <a:t>– </a:t>
            </a:r>
            <a:r>
              <a:rPr lang="en-US" b="0" dirty="0" smtClean="0"/>
              <a:t>e) did not approve to have God in recognition</a:t>
            </a:r>
          </a:p>
          <a:p>
            <a:pPr marL="0" marR="0" indent="0" algn="l" defTabSz="914400" rtl="0" eaLnBrk="1" fontAlgn="base" latinLnBrk="0" hangingPunct="1">
              <a:lnSpc>
                <a:spcPct val="100000"/>
              </a:lnSpc>
              <a:spcBef>
                <a:spcPct val="0"/>
              </a:spcBef>
              <a:spcAft>
                <a:spcPct val="0"/>
              </a:spcAft>
              <a:buClrTx/>
              <a:buSzTx/>
              <a:buFontTx/>
              <a:buNone/>
              <a:tabLst/>
              <a:defRPr/>
            </a:pPr>
            <a:r>
              <a:rPr lang="en-US" b="0" dirty="0" smtClean="0"/>
              <a:t>		        </a:t>
            </a:r>
            <a:r>
              <a:rPr lang="en-US" b="1" dirty="0" smtClean="0"/>
              <a:t>– </a:t>
            </a:r>
            <a:r>
              <a:rPr lang="en-US" b="0" dirty="0" smtClean="0"/>
              <a:t>f) recognizing the righteous judgment of God</a:t>
            </a:r>
          </a:p>
          <a:p>
            <a:pPr marL="0" marR="0" indent="0" algn="l" defTabSz="914400" rtl="0" eaLnBrk="1" fontAlgn="base" latinLnBrk="0" hangingPunct="1">
              <a:lnSpc>
                <a:spcPct val="100000"/>
              </a:lnSpc>
              <a:spcBef>
                <a:spcPct val="0"/>
              </a:spcBef>
              <a:spcAft>
                <a:spcPct val="0"/>
              </a:spcAft>
              <a:buClrTx/>
              <a:buSzTx/>
              <a:buFontTx/>
              <a:buNone/>
              <a:tabLst/>
              <a:defRPr/>
            </a:pPr>
            <a:r>
              <a:rPr lang="en-US" b="1" dirty="0" smtClean="0"/>
              <a:t>2. “Lawless” –</a:t>
            </a:r>
            <a:r>
              <a:rPr lang="en-US" b="0" dirty="0" smtClean="0"/>
              <a:t> in the same sense as the “transgressors”</a:t>
            </a:r>
            <a:r>
              <a:rPr lang="en-US" b="0" baseline="0" dirty="0" smtClean="0"/>
              <a:t> (i.e., law-breakers) with whom Christ was numbered (</a:t>
            </a:r>
            <a:r>
              <a:rPr lang="en-US" b="1" baseline="0" dirty="0" smtClean="0"/>
              <a:t>Luk.22:37</a:t>
            </a:r>
            <a:r>
              <a:rPr lang="en-US" b="0" baseline="0" dirty="0" smtClean="0"/>
              <a:t>)</a:t>
            </a:r>
          </a:p>
          <a:p>
            <a:pPr marL="0" marR="0" indent="0" algn="l" defTabSz="914400" rtl="0" eaLnBrk="1" fontAlgn="base" latinLnBrk="0" hangingPunct="1">
              <a:lnSpc>
                <a:spcPct val="100000"/>
              </a:lnSpc>
              <a:spcBef>
                <a:spcPct val="0"/>
              </a:spcBef>
              <a:spcAft>
                <a:spcPct val="0"/>
              </a:spcAft>
              <a:buClrTx/>
              <a:buSzTx/>
              <a:buFontTx/>
              <a:buNone/>
              <a:tabLst/>
              <a:defRPr/>
            </a:pPr>
            <a:r>
              <a:rPr lang="en-US" b="0" baseline="0" dirty="0" smtClean="0"/>
              <a:t>	 </a:t>
            </a:r>
            <a:r>
              <a:rPr lang="en-US" b="1" dirty="0" smtClean="0"/>
              <a:t>–</a:t>
            </a:r>
            <a:r>
              <a:rPr lang="en-US" b="0" dirty="0" smtClean="0"/>
              <a:t> </a:t>
            </a:r>
            <a:r>
              <a:rPr lang="en-US" b="0" baseline="0" dirty="0" smtClean="0"/>
              <a:t>same for the “wicked” hands that crucified Christ (</a:t>
            </a:r>
            <a:r>
              <a:rPr lang="en-US" b="1" baseline="0" dirty="0" smtClean="0"/>
              <a:t>Acts 2:23</a:t>
            </a:r>
            <a:r>
              <a:rPr lang="en-US" b="0" baseline="0" dirty="0" smtClean="0"/>
              <a:t>)</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dirty="0" smtClean="0"/>
              <a:t>Rev.20:11-15 – </a:t>
            </a:r>
            <a:r>
              <a:rPr lang="en-US" b="0" dirty="0" smtClean="0"/>
              <a:t>NB, those in the book of life – no mention of faith, or obedience to the gospel</a:t>
            </a:r>
          </a:p>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dirty="0" smtClean="0"/>
              <a:t>1 Cor.3:15 – </a:t>
            </a:r>
            <a:r>
              <a:rPr lang="en-US" b="0" dirty="0" smtClean="0"/>
              <a:t>suggests a similar process for servants (“His own”) as for mankind in general</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Blessing –</a:t>
            </a:r>
            <a:r>
              <a:rPr lang="en-US" b="0" dirty="0" smtClean="0"/>
              <a:t> for “all families of the ground” seems corporate,</a:t>
            </a:r>
            <a:r>
              <a:rPr lang="en-US" b="0" baseline="0" dirty="0" smtClean="0"/>
              <a:t> because God’s curse will fall on some of them.</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Chosen – </a:t>
            </a:r>
            <a:r>
              <a:rPr lang="en-US" b="0" dirty="0" smtClean="0"/>
              <a:t>by the Father, in Christ</a:t>
            </a:r>
          </a:p>
          <a:p>
            <a:pPr marL="228600" indent="-228600" eaLnBrk="1" hangingPunct="1">
              <a:spcBef>
                <a:spcPct val="0"/>
              </a:spcBef>
              <a:buFontTx/>
              <a:buAutoNum type="arabicPeriod"/>
            </a:pPr>
            <a:r>
              <a:rPr lang="en-US" b="1" dirty="0" smtClean="0"/>
              <a:t>No conditions stated – </a:t>
            </a:r>
            <a:r>
              <a:rPr lang="en-US" b="0" dirty="0" smtClean="0"/>
              <a:t>in other words, if He chose according to foreknowledge of how we’d react,</a:t>
            </a:r>
            <a:r>
              <a:rPr lang="en-US" b="0" baseline="0" dirty="0" smtClean="0"/>
              <a:t> it is not revealed HERE!</a:t>
            </a:r>
          </a:p>
          <a:p>
            <a:pPr marL="228600" indent="-228600" eaLnBrk="1" hangingPunct="1">
              <a:spcBef>
                <a:spcPct val="0"/>
              </a:spcBef>
              <a:buFontTx/>
              <a:buAutoNum type="arabicPeriod"/>
            </a:pPr>
            <a:r>
              <a:rPr lang="en-US" b="1" baseline="0" dirty="0" smtClean="0"/>
              <a:t>God’s </a:t>
            </a:r>
            <a:r>
              <a:rPr lang="en-US" b="1" u="sng" baseline="0" dirty="0" smtClean="0"/>
              <a:t>choosing</a:t>
            </a:r>
            <a:r>
              <a:rPr lang="en-US" b="1" baseline="0" dirty="0" smtClean="0"/>
              <a:t> = </a:t>
            </a:r>
            <a:r>
              <a:rPr lang="en-US" b="0" baseline="0" dirty="0" smtClean="0"/>
              <a:t>sovereign selection</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“Sonship” – </a:t>
            </a:r>
            <a:r>
              <a:rPr lang="en-US" b="0" dirty="0" smtClean="0"/>
              <a:t>the literal rendering of</a:t>
            </a:r>
            <a:r>
              <a:rPr lang="en-US" b="0" baseline="0" dirty="0" smtClean="0"/>
              <a:t> “adoption”; loose connection also with “firstborn” and “inheritance”</a:t>
            </a:r>
          </a:p>
          <a:p>
            <a:pPr marL="228600" indent="-228600" eaLnBrk="1" hangingPunct="1">
              <a:spcBef>
                <a:spcPct val="0"/>
              </a:spcBef>
              <a:buFontTx/>
              <a:buAutoNum type="arabicPeriod"/>
            </a:pPr>
            <a:r>
              <a:rPr lang="en-US" b="1" baseline="0" dirty="0" smtClean="0"/>
              <a:t>“Good-Pleasure” – </a:t>
            </a:r>
            <a:r>
              <a:rPr lang="en-US" b="0" baseline="0" dirty="0" smtClean="0"/>
              <a:t>an expression of His sovereignty</a:t>
            </a:r>
            <a:endParaRPr lang="en-US" b="0" dirty="0" smtClean="0"/>
          </a:p>
          <a:p>
            <a:pPr marL="228600" indent="-228600" eaLnBrk="1" hangingPunct="1">
              <a:spcBef>
                <a:spcPct val="0"/>
              </a:spcBef>
              <a:buFontTx/>
              <a:buAutoNum type="arabicPeriod"/>
            </a:pPr>
            <a:r>
              <a:rPr lang="en-US" b="1" dirty="0" smtClean="0"/>
              <a:t>“His desire” </a:t>
            </a:r>
            <a:r>
              <a:rPr lang="en-US" b="0" dirty="0" smtClean="0"/>
              <a:t>– no less sovereign than His counsels and purposes.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“purposed by Himself” – </a:t>
            </a:r>
            <a:r>
              <a:rPr lang="en-US" b="0" dirty="0" smtClean="0"/>
              <a:t>He needed no input from </a:t>
            </a:r>
            <a:r>
              <a:rPr lang="en-US" b="0" u="sng" dirty="0" smtClean="0"/>
              <a:t>men</a:t>
            </a:r>
            <a:r>
              <a:rPr lang="en-US" b="0" dirty="0" smtClean="0"/>
              <a:t> or </a:t>
            </a:r>
            <a:r>
              <a:rPr lang="en-US" b="0" u="sng" dirty="0" smtClean="0"/>
              <a:t>angels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“fullness” – </a:t>
            </a:r>
            <a:r>
              <a:rPr lang="en-US" b="0" dirty="0" smtClean="0"/>
              <a:t>Men often</a:t>
            </a:r>
            <a:r>
              <a:rPr lang="en-US" b="0" baseline="0" dirty="0" smtClean="0"/>
              <a:t> cannot get enough of a thing; not so God. His “fullness” not to be understood in terms of a very large number – rather a number of His choosing.</a:t>
            </a:r>
            <a:endParaRPr lang="en-US" b="0" dirty="0" smtClean="0"/>
          </a:p>
          <a:p>
            <a:pPr marL="228600" indent="-228600" eaLnBrk="1" hangingPunct="1">
              <a:spcBef>
                <a:spcPct val="0"/>
              </a:spcBef>
              <a:buFontTx/>
              <a:buAutoNum type="arabicPeriod"/>
            </a:pPr>
            <a:r>
              <a:rPr lang="en-US" b="1" dirty="0" smtClean="0"/>
              <a:t>“seasons” – </a:t>
            </a:r>
            <a:r>
              <a:rPr lang="en-US" b="0" dirty="0" smtClean="0"/>
              <a:t>appointed times – opportune times</a:t>
            </a:r>
          </a:p>
          <a:p>
            <a:pPr marL="228600" indent="-228600" eaLnBrk="1" hangingPunct="1">
              <a:spcBef>
                <a:spcPct val="0"/>
              </a:spcBef>
              <a:buFontTx/>
              <a:buAutoNum type="arabicPeriod"/>
            </a:pPr>
            <a:r>
              <a:rPr lang="en-US" b="1" dirty="0" smtClean="0"/>
              <a:t>“dispensation of the fullness of the seasons” –</a:t>
            </a:r>
            <a:r>
              <a:rPr lang="en-US" b="0" dirty="0" smtClean="0"/>
              <a:t> although many take this as futuristic, I see it as the 1</a:t>
            </a:r>
            <a:r>
              <a:rPr lang="en-US" b="0" baseline="30000" dirty="0" smtClean="0"/>
              <a:t>st</a:t>
            </a:r>
            <a:r>
              <a:rPr lang="en-US" b="0" dirty="0" smtClean="0"/>
              <a:t> description of the new dispensation in Ephesians.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Taken for Inheritance </a:t>
            </a:r>
            <a:r>
              <a:rPr lang="en-US" b="0" dirty="0" smtClean="0"/>
              <a:t>– more literally “</a:t>
            </a:r>
            <a:r>
              <a:rPr lang="en-US" b="1" dirty="0" smtClean="0"/>
              <a:t>taken by lot</a:t>
            </a:r>
            <a:r>
              <a:rPr lang="en-US" b="0" dirty="0" smtClean="0"/>
              <a:t>”. We the church have been “</a:t>
            </a:r>
            <a:r>
              <a:rPr lang="en-US" b="1" dirty="0" smtClean="0"/>
              <a:t>taken by lot</a:t>
            </a:r>
            <a:r>
              <a:rPr lang="en-US" b="0" dirty="0" smtClean="0"/>
              <a:t>” by God. </a:t>
            </a:r>
            <a:r>
              <a:rPr lang="en-US" b="1" dirty="0" smtClean="0"/>
              <a:t>Cp. Psa.16:6 </a:t>
            </a:r>
            <a:r>
              <a:rPr lang="en-US" b="0" dirty="0" smtClean="0"/>
              <a:t>concerning inheritances – “lines fell”, as in </a:t>
            </a:r>
            <a:r>
              <a:rPr lang="en-US" b="1" dirty="0" smtClean="0"/>
              <a:t>Jos.17:5</a:t>
            </a:r>
            <a:r>
              <a:rPr lang="en-US" b="0" dirty="0" smtClean="0"/>
              <a:t>.</a:t>
            </a:r>
          </a:p>
          <a:p>
            <a:pPr marL="228600" indent="-228600" eaLnBrk="1" hangingPunct="1">
              <a:spcBef>
                <a:spcPct val="0"/>
              </a:spcBef>
              <a:buFontTx/>
              <a:buAutoNum type="arabicPeriod"/>
            </a:pPr>
            <a:r>
              <a:rPr lang="en-US" b="1" dirty="0" smtClean="0"/>
              <a:t>As if the Superior Team Captain said</a:t>
            </a:r>
            <a:r>
              <a:rPr lang="en-US" b="0" dirty="0" smtClean="0"/>
              <a:t>,</a:t>
            </a:r>
            <a:r>
              <a:rPr lang="en-US" b="0" baseline="0" dirty="0" smtClean="0"/>
              <a:t> “I’ll take any bunch of men, and show My glory through them.”</a:t>
            </a:r>
          </a:p>
          <a:p>
            <a:pPr marL="228600" indent="-228600" eaLnBrk="1" hangingPunct="1">
              <a:spcBef>
                <a:spcPct val="0"/>
              </a:spcBef>
              <a:buFontTx/>
              <a:buAutoNum type="arabicPeriod"/>
            </a:pPr>
            <a:r>
              <a:rPr lang="en-US" b="1" baseline="0" dirty="0" smtClean="0"/>
              <a:t>Counsel = “Plan” – </a:t>
            </a:r>
            <a:r>
              <a:rPr lang="en-US" b="0" i="1" baseline="0" dirty="0" smtClean="0"/>
              <a:t>boulē</a:t>
            </a:r>
            <a:r>
              <a:rPr lang="en-US" b="0" baseline="0" dirty="0" smtClean="0"/>
              <a:t>, its only occ. Post-Acts</a:t>
            </a:r>
            <a:endParaRPr lang="en-US" b="0" dirty="0" smtClean="0"/>
          </a:p>
          <a:p>
            <a:pPr marL="228600" indent="-228600" eaLnBrk="1" hangingPunct="1">
              <a:spcBef>
                <a:spcPct val="0"/>
              </a:spcBef>
              <a:buFontTx/>
              <a:buAutoNum type="arabicPeriod"/>
            </a:pPr>
            <a:r>
              <a:rPr lang="en-US" b="1" dirty="0" smtClean="0"/>
              <a:t>His desire </a:t>
            </a:r>
            <a:r>
              <a:rPr lang="en-US" b="0" dirty="0" smtClean="0"/>
              <a:t>– no less sovereign than His counsels and purposes.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Prelude to 1:18 – </a:t>
            </a:r>
            <a:r>
              <a:rPr lang="en-US" b="0" dirty="0" smtClean="0"/>
              <a:t>Paul’s prayer that God</a:t>
            </a:r>
            <a:r>
              <a:rPr lang="en-US" b="0" baseline="0" dirty="0" smtClean="0"/>
              <a:t> would give them a spirit of wisdom &amp; revelation in the knowledge of Him (</a:t>
            </a:r>
            <a:r>
              <a:rPr lang="en-US" b="1" baseline="0" dirty="0" smtClean="0"/>
              <a:t>vv.16-17</a:t>
            </a:r>
            <a:r>
              <a:rPr lang="en-US" b="0" baseline="0" dirty="0" smtClean="0"/>
              <a:t>)</a:t>
            </a:r>
            <a:endParaRPr lang="en-US" b="0" dirty="0" smtClean="0"/>
          </a:p>
          <a:p>
            <a:pPr marL="228600" indent="-228600" eaLnBrk="1" hangingPunct="1">
              <a:spcBef>
                <a:spcPct val="0"/>
              </a:spcBef>
              <a:buFontTx/>
              <a:buAutoNum type="arabicPeriod"/>
            </a:pPr>
            <a:r>
              <a:rPr lang="en-US" b="1" dirty="0" smtClean="0"/>
              <a:t>NOTE –</a:t>
            </a:r>
            <a:r>
              <a:rPr lang="en-US" b="0" dirty="0" smtClean="0"/>
              <a:t> “Holies”, vice “saints”, fits the context</a:t>
            </a:r>
            <a:r>
              <a:rPr lang="en-US" b="0" baseline="0" dirty="0" smtClean="0"/>
              <a:t> better. “in the Holies” = “in the heavenlies (places)”</a:t>
            </a:r>
          </a:p>
          <a:p>
            <a:pPr marL="228600" indent="-228600" eaLnBrk="1" hangingPunct="1">
              <a:spcBef>
                <a:spcPct val="0"/>
              </a:spcBef>
              <a:buFontTx/>
              <a:buAutoNum type="arabicPeriod"/>
            </a:pPr>
            <a:r>
              <a:rPr lang="en-US" b="1" baseline="0" dirty="0" smtClean="0"/>
              <a:t>“the hope” – </a:t>
            </a:r>
            <a:r>
              <a:rPr lang="en-US" b="0" baseline="0" dirty="0" smtClean="0"/>
              <a:t>is</a:t>
            </a:r>
            <a:r>
              <a:rPr lang="en-US" b="1" baseline="0" dirty="0" smtClean="0"/>
              <a:t> </a:t>
            </a:r>
            <a:r>
              <a:rPr lang="en-US" b="0" baseline="0" dirty="0" smtClean="0"/>
              <a:t>“in the Holies”</a:t>
            </a:r>
          </a:p>
          <a:p>
            <a:pPr marL="228600" indent="-228600" eaLnBrk="1" hangingPunct="1">
              <a:spcBef>
                <a:spcPct val="0"/>
              </a:spcBef>
              <a:buFontTx/>
              <a:buAutoNum type="arabicPeriod"/>
            </a:pPr>
            <a:r>
              <a:rPr lang="en-US" b="1" baseline="0" dirty="0" smtClean="0"/>
              <a:t>“His inheritance” – </a:t>
            </a:r>
            <a:r>
              <a:rPr lang="en-US" b="0" baseline="0" dirty="0" smtClean="0"/>
              <a:t>is</a:t>
            </a:r>
            <a:r>
              <a:rPr lang="en-US" b="1" baseline="0" dirty="0" smtClean="0"/>
              <a:t> </a:t>
            </a:r>
            <a:r>
              <a:rPr lang="en-US" b="0" baseline="0" dirty="0" smtClean="0"/>
              <a:t>“in the Holies” too</a:t>
            </a:r>
          </a:p>
          <a:p>
            <a:pPr marL="228600" indent="-228600" eaLnBrk="1" hangingPunct="1">
              <a:spcBef>
                <a:spcPct val="0"/>
              </a:spcBef>
              <a:buFontTx/>
              <a:buNone/>
            </a:pPr>
            <a:r>
              <a:rPr lang="en-US" b="0" baseline="0" dirty="0" smtClean="0"/>
              <a:t>			- is it His inheritance </a:t>
            </a:r>
            <a:r>
              <a:rPr lang="en-US" b="1" baseline="0" dirty="0" smtClean="0"/>
              <a:t>in</a:t>
            </a:r>
            <a:r>
              <a:rPr lang="en-US" b="0" baseline="0" dirty="0" smtClean="0"/>
              <a:t> us, or </a:t>
            </a:r>
            <a:r>
              <a:rPr lang="en-US" b="1" baseline="0" dirty="0" smtClean="0"/>
              <a:t>for</a:t>
            </a:r>
            <a:r>
              <a:rPr lang="en-US" b="0" baseline="0" dirty="0" smtClean="0"/>
              <a:t> us? Possibly Both!</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God’s manifold wisdom – </a:t>
            </a:r>
            <a:r>
              <a:rPr lang="en-US" b="0" dirty="0" smtClean="0"/>
              <a:t>made known to P &amp; A in the heavenlies</a:t>
            </a:r>
          </a:p>
          <a:p>
            <a:pPr marL="228600" indent="-228600" eaLnBrk="1" hangingPunct="1">
              <a:spcBef>
                <a:spcPct val="0"/>
              </a:spcBef>
              <a:buFontTx/>
              <a:buAutoNum type="arabicPeriod"/>
            </a:pPr>
            <a:r>
              <a:rPr lang="en-US" b="1" baseline="0" dirty="0" smtClean="0"/>
              <a:t>“the purpose of the ages” – </a:t>
            </a:r>
            <a:r>
              <a:rPr lang="en-US" b="0" baseline="0" dirty="0" smtClean="0"/>
              <a:t>unique expression (</a:t>
            </a:r>
            <a:r>
              <a:rPr lang="en-US" b="0" i="1" baseline="0" dirty="0" smtClean="0"/>
              <a:t>hapax</a:t>
            </a:r>
            <a:r>
              <a:rPr lang="en-US" b="0" baseline="0" dirty="0" smtClean="0"/>
              <a:t>) - this purpose having reached its apex – “fullness (completeness) of the seasons” in </a:t>
            </a:r>
            <a:r>
              <a:rPr lang="en-US" b="1" baseline="0" dirty="0" smtClean="0"/>
              <a:t>1:10</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“election” or choosing</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baseline="0" dirty="0" smtClean="0"/>
              <a:t>NOTE –</a:t>
            </a:r>
            <a:r>
              <a:rPr lang="en-US" b="0" baseline="0" dirty="0" smtClean="0"/>
              <a:t> the works follow and should be “equal to” the calling, which is </a:t>
            </a:r>
            <a:r>
              <a:rPr lang="en-US" b="1" baseline="0" dirty="0" smtClean="0"/>
              <a:t>of grace</a:t>
            </a:r>
            <a:r>
              <a:rPr lang="en-US" b="0" baseline="0" dirty="0" smtClean="0"/>
              <a:t>.</a:t>
            </a:r>
          </a:p>
          <a:p>
            <a:pPr marL="228600" indent="-228600" eaLnBrk="1" hangingPunct="1">
              <a:spcBef>
                <a:spcPct val="0"/>
              </a:spcBef>
              <a:buFontTx/>
              <a:buAutoNum type="arabicPeriod"/>
            </a:pPr>
            <a:r>
              <a:rPr lang="en-US" b="1" baseline="0" dirty="0" smtClean="0"/>
              <a:t>Hope of Your Calling – </a:t>
            </a:r>
            <a:r>
              <a:rPr lang="en-US" b="0" baseline="0" dirty="0" smtClean="0"/>
              <a:t>“the hope” in </a:t>
            </a:r>
            <a:r>
              <a:rPr lang="en-US" b="1" baseline="0" dirty="0" smtClean="0"/>
              <a:t>1:18</a:t>
            </a:r>
            <a:r>
              <a:rPr lang="en-US" b="0" baseline="0" dirty="0" smtClean="0"/>
              <a:t> – here it’s “one hope”. Part of “the unity of the Spirit” – we are to commanded to keep (or watch over) it, NOT to create this unity. It’s a gift already given.</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50</a:t>
            </a:fld>
            <a:endParaRPr lang="en-US">
              <a:solidFill>
                <a:prstClr val="black"/>
              </a:solidFill>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u="sng" strike="noStrike" baseline="0" dirty="0" smtClean="0"/>
              <a:t>Adj</a:t>
            </a:r>
            <a:r>
              <a:rPr lang="en-US" b="1" strike="noStrike" baseline="0" dirty="0" smtClean="0"/>
              <a:t>. form</a:t>
            </a:r>
          </a:p>
          <a:p>
            <a:pPr marL="228600" indent="-228600" eaLnBrk="1" hangingPunct="1">
              <a:spcBef>
                <a:spcPct val="0"/>
              </a:spcBef>
              <a:buFontTx/>
              <a:buAutoNum type="arabicPeriod"/>
            </a:pPr>
            <a:r>
              <a:rPr lang="en-US" b="1" strike="noStrike" baseline="0" dirty="0" smtClean="0"/>
              <a:t>As a result of being chosen, set apart and loved </a:t>
            </a:r>
            <a:r>
              <a:rPr lang="en-US" b="0" strike="noStrike" baseline="0" dirty="0" smtClean="0"/>
              <a:t>– behave this way, etc.</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51</a:t>
            </a:fld>
            <a:endParaRPr lang="en-US">
              <a:solidFill>
                <a:prstClr val="black"/>
              </a:solidFill>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strike="noStrike" baseline="0" dirty="0" smtClean="0"/>
              <a:t>One Body – </a:t>
            </a:r>
            <a:r>
              <a:rPr lang="en-US" b="0" strike="noStrike" baseline="0" dirty="0" smtClean="0"/>
              <a:t>again</a:t>
            </a:r>
          </a:p>
          <a:p>
            <a:pPr marL="228600" indent="-228600" eaLnBrk="1" hangingPunct="1">
              <a:spcBef>
                <a:spcPct val="0"/>
              </a:spcBef>
              <a:buFontTx/>
              <a:buAutoNum type="arabicPeriod"/>
            </a:pPr>
            <a:r>
              <a:rPr lang="en-US" b="1" strike="noStrike" baseline="0" dirty="0" smtClean="0"/>
              <a:t>is it a Corporate Calling? –</a:t>
            </a:r>
            <a:r>
              <a:rPr lang="en-US" b="0" strike="noStrike" baseline="0" dirty="0" smtClean="0"/>
              <a:t> sort of. It never says in NT that a synagogue, </a:t>
            </a:r>
            <a:r>
              <a:rPr lang="en-US" b="0" i="1" strike="noStrike" baseline="0" dirty="0" smtClean="0"/>
              <a:t>ekklēsia</a:t>
            </a:r>
            <a:r>
              <a:rPr lang="en-US" b="0" strike="noStrike" baseline="0" dirty="0" smtClean="0"/>
              <a:t>, or body is </a:t>
            </a:r>
            <a:r>
              <a:rPr lang="en-US" b="1" u="sng" strike="noStrike" baseline="0" dirty="0" smtClean="0"/>
              <a:t>called</a:t>
            </a:r>
            <a:r>
              <a:rPr lang="en-US" b="0" strike="noStrike" baseline="0" dirty="0" smtClean="0"/>
              <a:t>. We are </a:t>
            </a:r>
            <a:r>
              <a:rPr lang="en-US" b="1" u="sng" strike="noStrike" baseline="0" dirty="0" smtClean="0"/>
              <a:t>called</a:t>
            </a:r>
            <a:r>
              <a:rPr lang="en-US" b="0" strike="noStrike" baseline="0" dirty="0" smtClean="0"/>
              <a:t> individually – into a </a:t>
            </a:r>
          </a:p>
          <a:p>
            <a:pPr marL="0" indent="0" eaLnBrk="1" hangingPunct="1">
              <a:spcBef>
                <a:spcPct val="0"/>
              </a:spcBef>
              <a:buFontTx/>
              <a:buNone/>
            </a:pPr>
            <a:r>
              <a:rPr lang="en-US" b="0" strike="noStrike" baseline="0" dirty="0" smtClean="0"/>
              <a:t>			body environment.</a:t>
            </a:r>
          </a:p>
          <a:p>
            <a:pPr marL="914400" lvl="2" indent="0" eaLnBrk="1" hangingPunct="1">
              <a:spcBef>
                <a:spcPct val="0"/>
              </a:spcBef>
              <a:buFontTx/>
              <a:buNone/>
            </a:pPr>
            <a:r>
              <a:rPr lang="en-US" b="0" strike="noStrike" baseline="0" dirty="0" smtClean="0"/>
              <a:t>                – but cp. OT at </a:t>
            </a:r>
            <a:r>
              <a:rPr lang="en-US" b="1" strike="noStrike" baseline="0" dirty="0" smtClean="0"/>
              <a:t>1 Sam.3:4, 6 </a:t>
            </a:r>
            <a:r>
              <a:rPr lang="en-US" b="0" strike="noStrike" baseline="0" dirty="0" smtClean="0"/>
              <a:t>where Y. </a:t>
            </a:r>
            <a:r>
              <a:rPr lang="en-US" b="1" u="sng" strike="noStrike" baseline="0" dirty="0" smtClean="0"/>
              <a:t>called</a:t>
            </a:r>
            <a:r>
              <a:rPr lang="en-US" b="0" strike="noStrike" baseline="0" dirty="0" smtClean="0"/>
              <a:t> Samuel by name; then </a:t>
            </a:r>
            <a:r>
              <a:rPr lang="en-US" b="1" strike="noStrike" baseline="0" dirty="0" smtClean="0"/>
              <a:t>Isa.43:1</a:t>
            </a:r>
            <a:r>
              <a:rPr lang="en-US" b="0" strike="noStrike" baseline="0" dirty="0" smtClean="0"/>
              <a:t> where He </a:t>
            </a:r>
            <a:r>
              <a:rPr lang="en-US" b="1" u="sng" strike="noStrike" baseline="0" dirty="0" smtClean="0"/>
              <a:t>called</a:t>
            </a:r>
            <a:r>
              <a:rPr lang="en-US" b="0" strike="noStrike" baseline="0" dirty="0" smtClean="0"/>
              <a:t> Israel “by your name” </a:t>
            </a:r>
          </a:p>
          <a:p>
            <a:pPr marL="914400" lvl="2" indent="0" eaLnBrk="1" hangingPunct="1">
              <a:spcBef>
                <a:spcPct val="0"/>
              </a:spcBef>
              <a:buFontTx/>
              <a:buNone/>
            </a:pPr>
            <a:r>
              <a:rPr lang="en-US" b="0" strike="noStrike" baseline="0" dirty="0" smtClean="0"/>
              <a:t>                – in OT all pronouns for Israel are sing. – the nation treated as one man.</a:t>
            </a:r>
          </a:p>
          <a:p>
            <a:pPr marL="0" lvl="0" indent="0" eaLnBrk="1" hangingPunct="1">
              <a:spcBef>
                <a:spcPct val="0"/>
              </a:spcBef>
              <a:buFontTx/>
              <a:buNone/>
            </a:pPr>
            <a:r>
              <a:rPr lang="en-US" b="1" strike="noStrike" baseline="0" dirty="0" smtClean="0"/>
              <a:t>3. Personal Calling – </a:t>
            </a:r>
            <a:r>
              <a:rPr lang="en-US" b="0" strike="noStrike" baseline="0" dirty="0" smtClean="0"/>
              <a:t>it comes on God’s initiative – nowhere is anyone told to seek or desire His calling.</a:t>
            </a:r>
          </a:p>
          <a:p>
            <a:pPr marL="0" lvl="0" indent="0" eaLnBrk="1" hangingPunct="1">
              <a:spcBef>
                <a:spcPct val="0"/>
              </a:spcBef>
              <a:buFontTx/>
              <a:buNone/>
            </a:pPr>
            <a:r>
              <a:rPr lang="en-US" b="1" strike="noStrike" baseline="0" dirty="0" smtClean="0"/>
              <a:t>4. Personal Note – </a:t>
            </a:r>
            <a:r>
              <a:rPr lang="en-US" b="0" strike="noStrike" baseline="0" dirty="0" smtClean="0"/>
              <a:t>I recall the time of my calling quite vividly, although this is hardly a Biblical proof.</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52</a:t>
            </a:fld>
            <a:endParaRPr lang="en-US">
              <a:solidFill>
                <a:prstClr val="black"/>
              </a:solidFill>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strike="noStrike" baseline="0" dirty="0" smtClean="0"/>
              <a:t>Other post-Acts citations begin.</a:t>
            </a:r>
          </a:p>
          <a:p>
            <a:pPr marL="228600" indent="-228600" eaLnBrk="1" hangingPunct="1">
              <a:spcBef>
                <a:spcPct val="0"/>
              </a:spcBef>
              <a:buFontTx/>
              <a:buAutoNum type="arabicPeriod"/>
            </a:pPr>
            <a:r>
              <a:rPr lang="en-US" b="1" strike="noStrike" baseline="0" dirty="0" smtClean="0"/>
              <a:t>Above-Calling –</a:t>
            </a:r>
            <a:r>
              <a:rPr lang="en-US" b="0" strike="noStrike" baseline="0" dirty="0" smtClean="0"/>
              <a:t> unique expression for a unique dispensation.</a:t>
            </a:r>
          </a:p>
          <a:p>
            <a:pPr marL="228600" indent="-228600" eaLnBrk="1" hangingPunct="1">
              <a:spcBef>
                <a:spcPct val="0"/>
              </a:spcBef>
              <a:buFontTx/>
              <a:buAutoNum type="arabicPeriod"/>
            </a:pPr>
            <a:r>
              <a:rPr lang="en-US" b="1" strike="noStrike" baseline="0" dirty="0" smtClean="0"/>
              <a:t>The prize – </a:t>
            </a:r>
            <a:r>
              <a:rPr lang="en-US" b="0" i="1" strike="noStrike" baseline="0" dirty="0" smtClean="0"/>
              <a:t>brabeion</a:t>
            </a:r>
            <a:r>
              <a:rPr lang="en-US" b="0" strike="noStrike" baseline="0" dirty="0" smtClean="0"/>
              <a:t> – sim. to </a:t>
            </a:r>
            <a:r>
              <a:rPr lang="en-US" b="0" i="1" strike="noStrike" baseline="0" dirty="0" smtClean="0"/>
              <a:t>brabeuō</a:t>
            </a:r>
            <a:r>
              <a:rPr lang="en-US" b="0" strike="noStrike" baseline="0" dirty="0" smtClean="0"/>
              <a:t>, “umpire” in </a:t>
            </a:r>
            <a:r>
              <a:rPr lang="en-US" b="1" strike="noStrike" baseline="0" dirty="0" smtClean="0"/>
              <a:t>Col.3:15</a:t>
            </a:r>
            <a:r>
              <a:rPr lang="en-US" b="0" strike="noStrike" baseline="0" dirty="0" smtClean="0"/>
              <a:t> above. Here it’s a genitive of relation, not apposition. “The Prize” related to the </a:t>
            </a:r>
          </a:p>
          <a:p>
            <a:pPr marL="0" indent="0" eaLnBrk="1" hangingPunct="1">
              <a:spcBef>
                <a:spcPct val="0"/>
              </a:spcBef>
              <a:buFontTx/>
              <a:buNone/>
            </a:pPr>
            <a:r>
              <a:rPr lang="en-US" b="0" strike="noStrike" baseline="0" dirty="0" smtClean="0"/>
              <a:t>		above-calling.</a:t>
            </a:r>
          </a:p>
          <a:p>
            <a:pPr marL="685800" lvl="1" indent="-228600" eaLnBrk="1" hangingPunct="1">
              <a:spcBef>
                <a:spcPct val="0"/>
              </a:spcBef>
              <a:buFontTx/>
              <a:buNone/>
            </a:pPr>
            <a:r>
              <a:rPr lang="en-US" b="0" strike="noStrike" baseline="0" dirty="0" smtClean="0"/>
              <a:t>		- What else? – in </a:t>
            </a:r>
            <a:r>
              <a:rPr lang="en-US" b="1" strike="noStrike" baseline="0" dirty="0" smtClean="0"/>
              <a:t>Col.2:18</a:t>
            </a:r>
            <a:r>
              <a:rPr lang="en-US" b="0" strike="noStrike" baseline="0" dirty="0" smtClean="0"/>
              <a:t> – “let no one umpire against you (</a:t>
            </a:r>
            <a:r>
              <a:rPr lang="en-US" b="0" i="1" strike="noStrike" baseline="0" dirty="0" smtClean="0"/>
              <a:t>katabrabeuō</a:t>
            </a:r>
            <a:r>
              <a:rPr lang="en-US" b="0" strike="noStrike" baseline="0" dirty="0" smtClean="0"/>
              <a: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53</a:t>
            </a:fld>
            <a:endParaRPr lang="en-US">
              <a:solidFill>
                <a:prstClr val="black"/>
              </a:solidFill>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Using the “chosen angels” (hapax) as witnesses – </a:t>
            </a:r>
            <a:r>
              <a:rPr lang="en-US" b="0" dirty="0" smtClean="0"/>
              <a:t>may coincide</a:t>
            </a:r>
            <a:r>
              <a:rPr lang="en-US" b="0" baseline="0" dirty="0" smtClean="0"/>
              <a:t> with our demonstrating “to the principalities and authorities in the heavenlies the manifold wisdom of God” – </a:t>
            </a:r>
            <a:r>
              <a:rPr lang="en-US" b="1" baseline="0" dirty="0" smtClean="0"/>
              <a:t>Eph.3:10</a:t>
            </a:r>
          </a:p>
          <a:p>
            <a:pPr marL="228600" indent="-228600" eaLnBrk="1" hangingPunct="1">
              <a:spcBef>
                <a:spcPct val="0"/>
              </a:spcBef>
              <a:buFontTx/>
              <a:buAutoNum type="arabicPeriod"/>
            </a:pPr>
            <a:r>
              <a:rPr lang="en-US" b="1" baseline="0" dirty="0" smtClean="0"/>
              <a:t>“before the angels of God” – </a:t>
            </a:r>
            <a:r>
              <a:rPr lang="en-US" b="0" baseline="0" dirty="0" smtClean="0"/>
              <a:t>denial of those who deny Jesus – </a:t>
            </a:r>
            <a:r>
              <a:rPr lang="en-US" b="1" baseline="0" dirty="0" smtClean="0"/>
              <a:t>Luk.12:9 </a:t>
            </a:r>
            <a:r>
              <a:rPr lang="en-US" b="0" baseline="0" dirty="0" smtClean="0"/>
              <a:t>– cp. </a:t>
            </a:r>
            <a:r>
              <a:rPr lang="en-US" b="1" baseline="0" dirty="0" smtClean="0"/>
              <a:t>2 Ti.2:11-13 </a:t>
            </a:r>
            <a:r>
              <a:rPr lang="en-US" b="0" baseline="0" dirty="0" smtClean="0"/>
              <a:t>below.</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54</a:t>
            </a:fld>
            <a:endParaRPr lang="en-US">
              <a:solidFill>
                <a:prstClr val="black"/>
              </a:solidFill>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NOTE – </a:t>
            </a:r>
            <a:r>
              <a:rPr lang="en-US" b="0" dirty="0" smtClean="0"/>
              <a:t>Timothy was “</a:t>
            </a:r>
            <a:r>
              <a:rPr lang="en-US" b="1" dirty="0" smtClean="0"/>
              <a:t>called”</a:t>
            </a:r>
            <a:r>
              <a:rPr lang="en-US" b="0" dirty="0" smtClean="0"/>
              <a:t> into eonian life, but was instructed to “</a:t>
            </a:r>
            <a:r>
              <a:rPr lang="en-US" b="1" dirty="0" smtClean="0"/>
              <a:t>take hold</a:t>
            </a:r>
            <a:r>
              <a:rPr lang="en-US" b="0" dirty="0" smtClean="0"/>
              <a:t>” of it also.  Sim. to </a:t>
            </a:r>
            <a:r>
              <a:rPr lang="en-US" b="1" dirty="0" smtClean="0"/>
              <a:t>Phi.2:12</a:t>
            </a:r>
            <a:r>
              <a:rPr lang="en-US" b="0" dirty="0" smtClean="0"/>
              <a:t> – “work out your own salvation with fear and trembling”.</a:t>
            </a:r>
          </a:p>
          <a:p>
            <a:pPr marL="228600" indent="-228600" eaLnBrk="1" hangingPunct="1">
              <a:spcBef>
                <a:spcPct val="0"/>
              </a:spcBef>
              <a:buFontTx/>
              <a:buAutoNum type="arabicPeriod"/>
            </a:pPr>
            <a:r>
              <a:rPr lang="en-US" b="1" dirty="0" smtClean="0"/>
              <a:t>Ours is a Call to Action!</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55</a:t>
            </a:fld>
            <a:endParaRPr lang="en-US">
              <a:solidFill>
                <a:prstClr val="black"/>
              </a:solidFill>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Holy Calling </a:t>
            </a:r>
            <a:r>
              <a:rPr lang="en-US" b="0" baseline="0" dirty="0" smtClean="0"/>
              <a:t>– unique expression (hapax)</a:t>
            </a:r>
          </a:p>
          <a:p>
            <a:pPr marL="914400" lvl="2" indent="0" eaLnBrk="1" hangingPunct="1">
              <a:spcBef>
                <a:spcPct val="0"/>
              </a:spcBef>
              <a:buFontTx/>
              <a:buNone/>
            </a:pPr>
            <a:r>
              <a:rPr lang="en-US" b="0" baseline="0" dirty="0" smtClean="0"/>
              <a:t>	- sim. </a:t>
            </a:r>
            <a:r>
              <a:rPr lang="en-US" b="1" baseline="0" dirty="0" smtClean="0"/>
              <a:t>Eph.1:18 –</a:t>
            </a:r>
            <a:r>
              <a:rPr lang="en-US" b="0" baseline="0" dirty="0" smtClean="0"/>
              <a:t> hope of your </a:t>
            </a:r>
            <a:r>
              <a:rPr lang="en-US" b="0" u="sng" baseline="0" dirty="0" smtClean="0"/>
              <a:t>calling</a:t>
            </a:r>
            <a:r>
              <a:rPr lang="en-US" b="0" baseline="0" dirty="0" smtClean="0"/>
              <a:t>…His inheritance in the </a:t>
            </a:r>
            <a:r>
              <a:rPr lang="en-US" b="0" u="sng" baseline="0" dirty="0" smtClean="0"/>
              <a:t>Holies</a:t>
            </a:r>
          </a:p>
          <a:p>
            <a:pPr marL="914400" lvl="2" indent="0" eaLnBrk="1" hangingPunct="1">
              <a:spcBef>
                <a:spcPct val="0"/>
              </a:spcBef>
              <a:buFontTx/>
              <a:buNone/>
            </a:pPr>
            <a:r>
              <a:rPr lang="en-US" b="0" u="none" baseline="0" dirty="0" smtClean="0"/>
              <a:t>	- sim. </a:t>
            </a:r>
            <a:r>
              <a:rPr lang="en-US" b="1" u="none" baseline="0" dirty="0" smtClean="0"/>
              <a:t>Heb.3:1 –</a:t>
            </a:r>
            <a:r>
              <a:rPr lang="en-US" b="0" u="none" baseline="0" dirty="0" smtClean="0"/>
              <a:t> </a:t>
            </a:r>
            <a:r>
              <a:rPr lang="en-US" b="0" u="sng" baseline="0" dirty="0" smtClean="0"/>
              <a:t>holy</a:t>
            </a:r>
            <a:r>
              <a:rPr lang="en-US" b="0" u="none" baseline="0" dirty="0" smtClean="0"/>
              <a:t> brothers, sharers of a heavenly </a:t>
            </a:r>
            <a:r>
              <a:rPr lang="en-US" b="0" u="sng" baseline="0" dirty="0" smtClean="0"/>
              <a:t>calling</a:t>
            </a:r>
            <a:r>
              <a:rPr lang="en-US" b="0" u="none" baseline="0" dirty="0" smtClean="0"/>
              <a:t> – </a:t>
            </a:r>
            <a:r>
              <a:rPr lang="en-US" b="0" i="1" u="none" baseline="0" dirty="0" smtClean="0"/>
              <a:t>epouranios</a:t>
            </a:r>
          </a:p>
          <a:p>
            <a:pPr marL="0" lvl="0" indent="0" eaLnBrk="1" hangingPunct="1">
              <a:spcBef>
                <a:spcPct val="0"/>
              </a:spcBef>
              <a:buFontTx/>
              <a:buNone/>
            </a:pPr>
            <a:r>
              <a:rPr lang="en-US" b="1" i="0" u="none" baseline="0" dirty="0" smtClean="0"/>
              <a:t>2. “His own purpose and grace” </a:t>
            </a:r>
            <a:r>
              <a:rPr lang="en-US" b="0" i="0" u="none" baseline="0" dirty="0" smtClean="0"/>
              <a:t>– as a </a:t>
            </a:r>
            <a:r>
              <a:rPr lang="en-US" b="0" i="1" u="none" baseline="0" dirty="0" smtClean="0"/>
              <a:t>Hendiadys</a:t>
            </a:r>
            <a:r>
              <a:rPr lang="en-US" b="0" i="0" u="none" baseline="0" dirty="0" smtClean="0"/>
              <a:t> = “His own purpose, yes a gracious purpose”</a:t>
            </a:r>
          </a:p>
          <a:p>
            <a:pPr marL="0" lvl="0" indent="0" eaLnBrk="1" hangingPunct="1">
              <a:spcBef>
                <a:spcPct val="0"/>
              </a:spcBef>
              <a:buFontTx/>
              <a:buNone/>
            </a:pPr>
            <a:r>
              <a:rPr lang="en-US" b="1" i="0" u="none" baseline="0" dirty="0" smtClean="0"/>
              <a:t>3. NOTE –</a:t>
            </a:r>
            <a:r>
              <a:rPr lang="en-US" b="0" i="0" u="none" baseline="0" dirty="0" smtClean="0"/>
              <a:t> purpose (f.), grace (f.), which (f. sing.)</a:t>
            </a:r>
          </a:p>
          <a:p>
            <a:pPr marL="0" lvl="0" indent="0" eaLnBrk="1" hangingPunct="1">
              <a:spcBef>
                <a:spcPct val="0"/>
              </a:spcBef>
              <a:buFontTx/>
              <a:buNone/>
            </a:pPr>
            <a:r>
              <a:rPr lang="en-US" b="1" i="0" u="none" dirty="0" smtClean="0"/>
              <a:t>4. Paraphrasing –</a:t>
            </a:r>
            <a:r>
              <a:rPr lang="en-US" b="0" i="0" u="none" dirty="0" smtClean="0"/>
              <a:t> God gave us His gracious purpose before age-times – i.e., “</a:t>
            </a:r>
            <a:r>
              <a:rPr lang="en-US" b="1" i="0" u="none" dirty="0" smtClean="0"/>
              <a:t>before the overthrow of the world</a:t>
            </a:r>
            <a:r>
              <a:rPr lang="en-US" b="0" i="0" u="none" dirty="0" smtClean="0"/>
              <a:t>” per </a:t>
            </a:r>
            <a:r>
              <a:rPr lang="en-US" b="1" i="0" u="none" dirty="0" smtClean="0"/>
              <a:t>Eph.1:4</a:t>
            </a:r>
          </a:p>
          <a:p>
            <a:pPr marL="0" lvl="0" indent="0" eaLnBrk="1" hangingPunct="1">
              <a:spcBef>
                <a:spcPct val="0"/>
              </a:spcBef>
              <a:buFontTx/>
              <a:buNone/>
            </a:pPr>
            <a:r>
              <a:rPr lang="en-US" b="1" i="0" u="none" dirty="0" smtClean="0"/>
              <a:t>5. “not according to our works” –</a:t>
            </a:r>
            <a:r>
              <a:rPr lang="en-US" b="0" i="0" u="none" dirty="0" smtClean="0"/>
              <a:t> neither salvation, nor calling, nor gracious purpose were</a:t>
            </a:r>
            <a:r>
              <a:rPr lang="en-US" b="0" i="0" u="none" baseline="0" dirty="0" smtClean="0"/>
              <a:t> in any way influenced by the works we would later perform.</a:t>
            </a:r>
          </a:p>
          <a:p>
            <a:pPr marL="0" lvl="0" indent="0" eaLnBrk="1" hangingPunct="1">
              <a:spcBef>
                <a:spcPct val="0"/>
              </a:spcBef>
              <a:buFontTx/>
              <a:buNone/>
            </a:pPr>
            <a:r>
              <a:rPr lang="en-US" b="1" i="0" u="none" baseline="0" dirty="0" smtClean="0"/>
              <a:t>6. “He gave us”</a:t>
            </a:r>
            <a:r>
              <a:rPr lang="en-US" b="0" i="0" u="none" baseline="0" dirty="0" smtClean="0"/>
              <a:t> – </a:t>
            </a:r>
            <a:r>
              <a:rPr lang="en-US" b="0" i="1" u="none" baseline="0" dirty="0" smtClean="0"/>
              <a:t>didōmi</a:t>
            </a:r>
            <a:r>
              <a:rPr lang="en-US" b="0" i="0" u="none" baseline="0" dirty="0" smtClean="0"/>
              <a:t> – one of its meanings is “appoint”, a meaning more frequently apparent in OT texts using </a:t>
            </a:r>
            <a:r>
              <a:rPr lang="en-US" b="0" i="1" u="none" baseline="0" dirty="0" smtClean="0"/>
              <a:t>n</a:t>
            </a:r>
            <a:r>
              <a:rPr lang="en-US" b="0" i="1" u="none" baseline="0" dirty="0" smtClean="0">
                <a:latin typeface="Tahoma"/>
                <a:ea typeface="Tahoma"/>
                <a:cs typeface="Tahoma"/>
              </a:rPr>
              <a:t>â</a:t>
            </a:r>
            <a:r>
              <a:rPr lang="en-US" b="0" i="1" u="none" baseline="0" dirty="0" smtClean="0"/>
              <a:t>than</a:t>
            </a:r>
            <a:r>
              <a:rPr lang="en-US" b="0" i="0" u="none" baseline="0" dirty="0" smtClean="0"/>
              <a:t>.</a:t>
            </a:r>
            <a:endParaRPr lang="en-US" b="0" i="0" u="none"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56</a:t>
            </a:fld>
            <a:endParaRPr lang="en-US">
              <a:solidFill>
                <a:prstClr val="black"/>
              </a:solidFill>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Therefore?</a:t>
            </a:r>
            <a:r>
              <a:rPr lang="en-US" b="1" baseline="0" dirty="0" smtClean="0"/>
              <a:t> – v.9</a:t>
            </a:r>
            <a:r>
              <a:rPr lang="en-US" b="0" baseline="0" dirty="0" smtClean="0"/>
              <a:t> Paul bound as an evildoer, but word of God not bound.</a:t>
            </a:r>
          </a:p>
          <a:p>
            <a:pPr marL="228600" indent="-228600" eaLnBrk="1" hangingPunct="1">
              <a:spcBef>
                <a:spcPct val="0"/>
              </a:spcBef>
              <a:buFontTx/>
              <a:buAutoNum type="arabicPeriod"/>
            </a:pPr>
            <a:r>
              <a:rPr lang="en-US" b="1" baseline="0" dirty="0" smtClean="0"/>
              <a:t>Chosen to receive salvation – </a:t>
            </a:r>
            <a:r>
              <a:rPr lang="en-US" b="0" baseline="0" dirty="0" smtClean="0"/>
              <a:t>this too is a positive statement – no implication of the rest being chosen to receive damnation!</a:t>
            </a:r>
          </a:p>
          <a:p>
            <a:pPr marL="228600" indent="-228600" eaLnBrk="1" hangingPunct="1">
              <a:spcBef>
                <a:spcPct val="0"/>
              </a:spcBef>
              <a:buFontTx/>
              <a:buAutoNum type="arabicPeriod"/>
            </a:pPr>
            <a:r>
              <a:rPr lang="en-US" b="1" baseline="0" dirty="0" smtClean="0"/>
              <a:t>Rom.10:14</a:t>
            </a:r>
            <a:r>
              <a:rPr lang="en-US" b="0" baseline="0" dirty="0" smtClean="0"/>
              <a:t> explains how.</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57</a:t>
            </a:fld>
            <a:endParaRPr lang="en-US">
              <a:solidFill>
                <a:prstClr val="black"/>
              </a:solidFill>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Lit. “Chosens” </a:t>
            </a:r>
            <a:r>
              <a:rPr lang="en-US" b="0" dirty="0" smtClean="0"/>
              <a:t>– pl., i.e. “chosen ones”, indicating individual </a:t>
            </a:r>
            <a:r>
              <a:rPr lang="en-US" b="1" u="sng" dirty="0" smtClean="0"/>
              <a:t>choices</a:t>
            </a:r>
            <a:r>
              <a:rPr lang="en-US" b="0" dirty="0" smtClean="0"/>
              <a:t> on God’s part.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58</a:t>
            </a:fld>
            <a:endParaRPr lang="en-US">
              <a:solidFill>
                <a:prstClr val="black"/>
              </a:solidFill>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God’s “firm foundation” stands – </a:t>
            </a:r>
            <a:r>
              <a:rPr lang="en-US" b="0" dirty="0" smtClean="0"/>
              <a:t>unique expression – </a:t>
            </a:r>
            <a:r>
              <a:rPr lang="en-US" b="0" i="1" dirty="0" smtClean="0"/>
              <a:t>context:</a:t>
            </a:r>
            <a:r>
              <a:rPr lang="en-US" b="0" dirty="0" smtClean="0"/>
              <a:t> Hymenaeus &amp; Philetus were overthrowing the faith of some, so “God’s firm foundation” appears to be a foundation of faith. Cp. </a:t>
            </a:r>
            <a:r>
              <a:rPr lang="en-US" b="1" dirty="0" smtClean="0"/>
              <a:t>Col.1:23 –</a:t>
            </a:r>
            <a:r>
              <a:rPr lang="en-US" b="0" dirty="0" smtClean="0"/>
              <a:t> “in the </a:t>
            </a:r>
            <a:r>
              <a:rPr lang="en-US" b="0" u="sng" dirty="0" smtClean="0"/>
              <a:t>faith</a:t>
            </a:r>
            <a:r>
              <a:rPr lang="en-US" b="0" dirty="0" smtClean="0"/>
              <a:t>, </a:t>
            </a:r>
            <a:r>
              <a:rPr lang="en-US" b="0" u="sng" dirty="0" smtClean="0"/>
              <a:t>founded</a:t>
            </a:r>
            <a:r>
              <a:rPr lang="en-US" b="0" dirty="0" smtClean="0"/>
              <a:t> and based”. </a:t>
            </a:r>
            <a:r>
              <a:rPr lang="en-US" b="1" dirty="0" smtClean="0"/>
              <a:t>Isa.46:10</a:t>
            </a:r>
            <a:r>
              <a:rPr lang="en-US" b="0" dirty="0" smtClean="0"/>
              <a:t>, “My counsel </a:t>
            </a:r>
            <a:r>
              <a:rPr lang="en-US" b="0" u="sng" dirty="0" smtClean="0"/>
              <a:t>will stand</a:t>
            </a:r>
            <a:r>
              <a:rPr lang="en-US" b="0" dirty="0" smtClean="0"/>
              <a:t>” – </a:t>
            </a:r>
            <a:r>
              <a:rPr lang="en-US" b="1" dirty="0" smtClean="0"/>
              <a:t>LXX</a:t>
            </a:r>
            <a:r>
              <a:rPr lang="en-US" b="0" dirty="0" smtClean="0"/>
              <a:t>, </a:t>
            </a:r>
            <a:r>
              <a:rPr lang="en-US" b="0" i="1" dirty="0" smtClean="0"/>
              <a:t>boulē</a:t>
            </a:r>
            <a:r>
              <a:rPr lang="en-US" b="0" dirty="0" smtClean="0"/>
              <a:t>, “plan”</a:t>
            </a:r>
          </a:p>
          <a:p>
            <a:pPr marL="228600" indent="-228600" eaLnBrk="1" hangingPunct="1">
              <a:spcBef>
                <a:spcPct val="0"/>
              </a:spcBef>
              <a:buFontTx/>
              <a:buAutoNum type="arabicPeriod"/>
            </a:pPr>
            <a:r>
              <a:rPr lang="en-US" b="1" dirty="0" smtClean="0"/>
              <a:t>2-sided seal – </a:t>
            </a:r>
            <a:r>
              <a:rPr lang="en-US" b="0" dirty="0" smtClean="0"/>
              <a:t>1) His sovereign knowledge of His own, 2) exhorting to good works</a:t>
            </a:r>
          </a:p>
          <a:p>
            <a:pPr marL="228600" indent="-228600" eaLnBrk="1" hangingPunct="1">
              <a:spcBef>
                <a:spcPct val="0"/>
              </a:spcBef>
              <a:buFontTx/>
              <a:buAutoNum type="arabicPeriod"/>
            </a:pPr>
            <a:r>
              <a:rPr lang="en-US" b="1" dirty="0" smtClean="0"/>
              <a:t>Our sealing by God’s Holy Spirit –</a:t>
            </a:r>
            <a:r>
              <a:rPr lang="en-US" b="0" dirty="0" smtClean="0"/>
              <a:t> focuses on side 1) of the seal - </a:t>
            </a:r>
            <a:r>
              <a:rPr lang="en-US" b="1" dirty="0" smtClean="0"/>
              <a:t>Eph.1:13</a:t>
            </a:r>
            <a:r>
              <a:rPr lang="en-US" b="0" baseline="0" dirty="0" smtClean="0"/>
              <a:t>; </a:t>
            </a:r>
            <a:r>
              <a:rPr lang="en-US" b="1" baseline="0" dirty="0" smtClean="0"/>
              <a:t>4:30</a:t>
            </a:r>
            <a:r>
              <a:rPr lang="en-US" b="0" baseline="0" dirty="0" smtClean="0"/>
              <a:t>. </a:t>
            </a:r>
          </a:p>
          <a:p>
            <a:pPr marL="228600" indent="-228600" eaLnBrk="1" hangingPunct="1">
              <a:spcBef>
                <a:spcPct val="0"/>
              </a:spcBef>
              <a:buFontTx/>
              <a:buAutoNum type="arabicPeriod"/>
            </a:pPr>
            <a:r>
              <a:rPr lang="en-US" b="1" baseline="0" dirty="0" smtClean="0"/>
              <a:t>“who are His” – pl.</a:t>
            </a:r>
            <a:r>
              <a:rPr lang="en-US" b="0" baseline="0" dirty="0" smtClean="0"/>
              <a:t>, indicating an individual sealing</a:t>
            </a:r>
          </a:p>
          <a:p>
            <a:pPr marL="228600" indent="-228600" eaLnBrk="1" hangingPunct="1">
              <a:spcBef>
                <a:spcPct val="0"/>
              </a:spcBef>
              <a:buFontTx/>
              <a:buAutoNum type="arabicPeriod"/>
            </a:pPr>
            <a:r>
              <a:rPr lang="en-US" b="1" baseline="0" dirty="0" smtClean="0"/>
              <a:t>Some who name His name</a:t>
            </a:r>
            <a:r>
              <a:rPr lang="en-US" b="0" baseline="0" dirty="0" smtClean="0"/>
              <a:t> – </a:t>
            </a:r>
            <a:r>
              <a:rPr lang="en-US" b="1" baseline="0" dirty="0" smtClean="0"/>
              <a:t>Mat.7:22-23</a:t>
            </a:r>
          </a:p>
          <a:p>
            <a:pPr marL="228600" indent="-228600" eaLnBrk="1" hangingPunct="1">
              <a:spcBef>
                <a:spcPct val="0"/>
              </a:spcBef>
              <a:buFontTx/>
              <a:buAutoNum type="arabicPeriod"/>
            </a:pPr>
            <a:r>
              <a:rPr lang="en-US" b="1" baseline="0" dirty="0" smtClean="0"/>
              <a:t>Meaning of a “Seal” – </a:t>
            </a:r>
            <a:r>
              <a:rPr lang="en-US" b="0" baseline="0" dirty="0" smtClean="0"/>
              <a:t>to </a:t>
            </a:r>
            <a:r>
              <a:rPr lang="en-US" b="0" u="sng" baseline="0" dirty="0" smtClean="0"/>
              <a:t>identify</a:t>
            </a:r>
            <a:r>
              <a:rPr lang="en-US" b="0" baseline="0" dirty="0" smtClean="0"/>
              <a:t>, particularly to </a:t>
            </a:r>
            <a:r>
              <a:rPr lang="en-US" b="0" u="sng" baseline="0" dirty="0" smtClean="0"/>
              <a:t>identify</a:t>
            </a:r>
            <a:r>
              <a:rPr lang="en-US" b="0" baseline="0" dirty="0" smtClean="0"/>
              <a:t> the </a:t>
            </a:r>
            <a:r>
              <a:rPr lang="en-US" b="0" u="sng" baseline="0" dirty="0" smtClean="0"/>
              <a:t>possessor</a:t>
            </a:r>
            <a:r>
              <a:rPr lang="en-US" b="0" baseline="0" dirty="0" smtClean="0"/>
              <a:t>/</a:t>
            </a:r>
            <a:r>
              <a:rPr lang="en-US" b="0" u="sng" baseline="0" dirty="0" smtClean="0"/>
              <a:t>guarantor</a:t>
            </a:r>
            <a:r>
              <a:rPr lang="en-US" b="0" baseline="0" dirty="0" smtClean="0"/>
              <a:t> of something</a:t>
            </a:r>
          </a:p>
          <a:p>
            <a:pPr marL="228600" indent="-228600" eaLnBrk="1" hangingPunct="1">
              <a:spcBef>
                <a:spcPct val="0"/>
              </a:spcBef>
              <a:buFontTx/>
              <a:buAutoNum type="arabicPeriod"/>
            </a:pPr>
            <a:r>
              <a:rPr lang="en-US" b="1" baseline="0" dirty="0" smtClean="0"/>
              <a:t>“Lord knows” –</a:t>
            </a:r>
            <a:r>
              <a:rPr lang="en-US" b="0" baseline="0" dirty="0" smtClean="0"/>
              <a:t> prob. a Gnomic Aorist with </a:t>
            </a:r>
            <a:r>
              <a:rPr lang="en-US" b="0" i="1" baseline="0" dirty="0" smtClean="0"/>
              <a:t>ginōskō</a:t>
            </a:r>
            <a:r>
              <a:rPr lang="en-US" b="0" baseline="0" dirty="0" smtClean="0"/>
              <a:t> in </a:t>
            </a:r>
            <a:r>
              <a:rPr lang="en-US" b="0" i="1" baseline="0" dirty="0" smtClean="0"/>
              <a:t>Moulton’s Grammar</a:t>
            </a:r>
            <a:r>
              <a:rPr lang="en-US" b="0" i="0" baseline="0" dirty="0" smtClean="0"/>
              <a:t>, vol.III, p.73 – “expressing axioms which avail for all time”</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1 Cor.2:13 – </a:t>
            </a:r>
            <a:r>
              <a:rPr lang="en-US" b="0" dirty="0" smtClean="0"/>
              <a:t>“comparing spiritual things with spiritual”</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i="0" dirty="0" smtClean="0"/>
              <a:t>Text </a:t>
            </a:r>
            <a:r>
              <a:rPr lang="en-US" b="0" i="0" dirty="0" smtClean="0"/>
              <a:t>– is about service and reward</a:t>
            </a:r>
          </a:p>
          <a:p>
            <a:pPr marL="228600" indent="-228600" eaLnBrk="1" hangingPunct="1">
              <a:spcBef>
                <a:spcPct val="0"/>
              </a:spcBef>
              <a:buFontTx/>
              <a:buAutoNum type="arabicPeriod"/>
            </a:pPr>
            <a:r>
              <a:rPr lang="en-US" b="1" i="0" dirty="0" smtClean="0"/>
              <a:t>Note – </a:t>
            </a:r>
            <a:r>
              <a:rPr lang="en-US" b="0" i="0" dirty="0" smtClean="0"/>
              <a:t>vessels for dishonor are not thrown out – security for the dishonorable servant seems implied</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60</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Chosen – </a:t>
            </a:r>
            <a:r>
              <a:rPr lang="en-US" b="0" dirty="0" smtClean="0"/>
              <a:t>time element</a:t>
            </a:r>
            <a:r>
              <a:rPr lang="en-US" b="1" dirty="0" smtClean="0"/>
              <a:t> - </a:t>
            </a:r>
            <a:r>
              <a:rPr lang="en-US" b="0" dirty="0" smtClean="0"/>
              <a:t>before the overthrow of the world</a:t>
            </a:r>
          </a:p>
          <a:p>
            <a:pPr marL="228600" indent="-228600" eaLnBrk="1" hangingPunct="1">
              <a:spcBef>
                <a:spcPct val="0"/>
              </a:spcBef>
              <a:buFontTx/>
              <a:buAutoNum type="arabicPeriod"/>
            </a:pPr>
            <a:r>
              <a:rPr lang="en-US" b="1" dirty="0" smtClean="0"/>
              <a:t>Hope – </a:t>
            </a:r>
            <a:r>
              <a:rPr lang="en-US" b="0" dirty="0" smtClean="0"/>
              <a:t>Gk. </a:t>
            </a:r>
            <a:r>
              <a:rPr lang="en-US" b="0" i="1" dirty="0" smtClean="0"/>
              <a:t>elpis</a:t>
            </a:r>
            <a:r>
              <a:rPr lang="en-US" b="0" dirty="0" smtClean="0"/>
              <a:t> means “expectation” – no doubt about it</a:t>
            </a:r>
          </a:p>
          <a:p>
            <a:pPr marL="228600" indent="-228600" eaLnBrk="1" hangingPunct="1">
              <a:spcBef>
                <a:spcPct val="0"/>
              </a:spcBef>
              <a:buFontTx/>
              <a:buAutoNum type="arabicPeriod"/>
            </a:pPr>
            <a:r>
              <a:rPr lang="en-US" b="1" dirty="0" smtClean="0"/>
              <a:t>3</a:t>
            </a:r>
            <a:r>
              <a:rPr lang="en-US" b="1" baseline="30000" dirty="0" smtClean="0"/>
              <a:t>rd</a:t>
            </a:r>
            <a:r>
              <a:rPr lang="en-US" b="1" dirty="0" smtClean="0"/>
              <a:t> bullet – NB</a:t>
            </a:r>
            <a:r>
              <a:rPr lang="en-US" b="0" dirty="0" smtClean="0"/>
              <a:t> “</a:t>
            </a:r>
            <a:r>
              <a:rPr lang="en-US" b="0" u="sng" dirty="0" smtClean="0"/>
              <a:t>not according to our works</a:t>
            </a:r>
            <a:r>
              <a:rPr lang="en-US" b="0" dirty="0" smtClean="0"/>
              <a:t>”, but grace given – time element:</a:t>
            </a:r>
            <a:r>
              <a:rPr lang="en-US" b="0" baseline="0" dirty="0" smtClean="0"/>
              <a:t> “</a:t>
            </a:r>
            <a:r>
              <a:rPr lang="en-US" b="0" u="sng" baseline="0" dirty="0" smtClean="0"/>
              <a:t>before eonian-times</a:t>
            </a:r>
            <a:r>
              <a:rPr lang="en-US" b="0" baseline="0" dirty="0" smtClean="0"/>
              <a:t>” (</a:t>
            </a:r>
            <a:r>
              <a:rPr lang="en-US" b="1" baseline="0" dirty="0" smtClean="0"/>
              <a:t>2 Ti.1:9</a:t>
            </a:r>
            <a:r>
              <a:rPr lang="en-US" b="0" baseline="0" dirty="0" smtClean="0"/>
              <a:t>)</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61</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A Foreknowledge of Purpose –</a:t>
            </a:r>
            <a:r>
              <a:rPr lang="en-US" b="0" dirty="0" smtClean="0"/>
              <a:t> i.e., not foreknowing our actions and choices</a:t>
            </a:r>
          </a:p>
          <a:p>
            <a:pPr marL="228600" indent="-228600" eaLnBrk="1" hangingPunct="1">
              <a:spcBef>
                <a:spcPct val="0"/>
              </a:spcBef>
              <a:buFontTx/>
              <a:buAutoNum type="arabicPeriod"/>
            </a:pPr>
            <a:r>
              <a:rPr lang="en-US" b="1" dirty="0" smtClean="0"/>
              <a:t>Bounds of sonship, or “adoption” – </a:t>
            </a:r>
            <a:r>
              <a:rPr lang="en-US" b="0" dirty="0" smtClean="0"/>
              <a:t>our service as a kind of “firstborn”</a:t>
            </a:r>
          </a:p>
          <a:p>
            <a:pPr marL="0" indent="0" eaLnBrk="1" hangingPunct="1">
              <a:spcBef>
                <a:spcPct val="0"/>
              </a:spcBef>
              <a:buFontTx/>
              <a:buNone/>
            </a:pPr>
            <a:r>
              <a:rPr lang="en-US" b="0" dirty="0" smtClean="0"/>
              <a:t>			</a:t>
            </a:r>
            <a:r>
              <a:rPr lang="en-US" b="1" dirty="0" smtClean="0"/>
              <a:t>– </a:t>
            </a:r>
            <a:r>
              <a:rPr lang="en-US" b="0" dirty="0" smtClean="0"/>
              <a:t>but </a:t>
            </a:r>
            <a:r>
              <a:rPr lang="en-US" b="1" dirty="0" smtClean="0"/>
              <a:t>adoption</a:t>
            </a:r>
            <a:r>
              <a:rPr lang="en-US" b="0" dirty="0" smtClean="0"/>
              <a:t> was a great </a:t>
            </a:r>
            <a:r>
              <a:rPr lang="en-US" b="0" i="1" dirty="0" smtClean="0"/>
              <a:t>freedom</a:t>
            </a:r>
            <a:r>
              <a:rPr lang="en-US" b="0" dirty="0" smtClean="0"/>
              <a:t>, freeing from slavery into a larger world, as it were</a:t>
            </a:r>
          </a:p>
          <a:p>
            <a:pPr marL="0" indent="0" eaLnBrk="1" hangingPunct="1">
              <a:spcBef>
                <a:spcPct val="0"/>
              </a:spcBef>
              <a:buFontTx/>
              <a:buNone/>
            </a:pPr>
            <a:r>
              <a:rPr lang="en-US" b="0" dirty="0" smtClean="0"/>
              <a:t>			</a:t>
            </a:r>
            <a:r>
              <a:rPr lang="en-US" b="1" dirty="0" smtClean="0"/>
              <a:t>–</a:t>
            </a:r>
            <a:r>
              <a:rPr lang="en-US" b="0" dirty="0" smtClean="0"/>
              <a:t> note </a:t>
            </a:r>
            <a:r>
              <a:rPr lang="en-US" b="1" dirty="0" smtClean="0"/>
              <a:t>Rom.8:21 –</a:t>
            </a:r>
            <a:r>
              <a:rPr lang="en-US" b="0" dirty="0" smtClean="0"/>
              <a:t> “the freedom of the glory of the children of God”</a:t>
            </a:r>
          </a:p>
          <a:p>
            <a:pPr marL="0" indent="0" eaLnBrk="1" hangingPunct="1">
              <a:spcBef>
                <a:spcPct val="0"/>
              </a:spcBef>
              <a:buFontTx/>
              <a:buNone/>
            </a:pPr>
            <a:r>
              <a:rPr lang="en-US" b="0" dirty="0" smtClean="0"/>
              <a:t>			</a:t>
            </a:r>
            <a:r>
              <a:rPr lang="en-US" b="1" dirty="0" smtClean="0"/>
              <a:t>–</a:t>
            </a:r>
            <a:r>
              <a:rPr lang="en-US" b="0" dirty="0" smtClean="0"/>
              <a:t> and </a:t>
            </a:r>
            <a:r>
              <a:rPr lang="en-US" b="1" dirty="0" smtClean="0"/>
              <a:t>Gal.5:13 –</a:t>
            </a:r>
            <a:r>
              <a:rPr lang="en-US" b="0" dirty="0" smtClean="0"/>
              <a:t> “you have been called to liberty … but through love serve (</a:t>
            </a:r>
            <a:r>
              <a:rPr lang="en-US" b="0" i="1" dirty="0" smtClean="0"/>
              <a:t>douleuō</a:t>
            </a:r>
            <a:r>
              <a:rPr lang="en-US" b="0" dirty="0" smtClean="0"/>
              <a:t>) one another.”</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62</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Us Sealed –</a:t>
            </a:r>
            <a:r>
              <a:rPr lang="en-US" b="0" dirty="0" smtClean="0"/>
              <a:t> </a:t>
            </a:r>
            <a:r>
              <a:rPr lang="en-US" b="1" dirty="0" smtClean="0"/>
              <a:t>Eph.1:13</a:t>
            </a:r>
            <a:r>
              <a:rPr lang="en-US" b="0" dirty="0" smtClean="0"/>
              <a:t>; </a:t>
            </a:r>
            <a:r>
              <a:rPr lang="en-US" b="1" dirty="0" smtClean="0"/>
              <a:t>4:30</a:t>
            </a:r>
          </a:p>
          <a:p>
            <a:pPr marL="228600" indent="-228600" eaLnBrk="1" hangingPunct="1">
              <a:spcBef>
                <a:spcPct val="0"/>
              </a:spcBef>
              <a:buFontTx/>
              <a:buAutoNum type="arabicPeriod"/>
            </a:pPr>
            <a:r>
              <a:rPr lang="en-US" b="1" dirty="0" smtClean="0"/>
              <a:t>“His own” –</a:t>
            </a:r>
            <a:r>
              <a:rPr lang="en-US" b="0" dirty="0" smtClean="0"/>
              <a:t> drawing from </a:t>
            </a:r>
            <a:r>
              <a:rPr lang="en-US" b="1" dirty="0" smtClean="0"/>
              <a:t>Isa.43:1</a:t>
            </a:r>
            <a:r>
              <a:rPr lang="en-US" b="0" dirty="0" smtClean="0"/>
              <a:t>, calling by name = making His own</a:t>
            </a:r>
          </a:p>
          <a:p>
            <a:pPr marL="228600" indent="-228600" eaLnBrk="1" hangingPunct="1">
              <a:spcBef>
                <a:spcPct val="0"/>
              </a:spcBef>
              <a:buFontTx/>
              <a:buAutoNum type="arabicPeriod"/>
            </a:pPr>
            <a:r>
              <a:rPr lang="en-US" b="1" dirty="0" smtClean="0"/>
              <a:t>God’s Seal – </a:t>
            </a:r>
            <a:r>
              <a:rPr lang="en-US" b="0" dirty="0" smtClean="0"/>
              <a:t>He knows, always has and always will know His own. The external evidence of His ownership will be </a:t>
            </a:r>
            <a:r>
              <a:rPr lang="en-US" b="0" u="sng" dirty="0" smtClean="0"/>
              <a:t>NOT naming His name</a:t>
            </a:r>
            <a:r>
              <a:rPr lang="en-US" b="0" dirty="0" smtClean="0"/>
              <a:t>, but </a:t>
            </a:r>
            <a:r>
              <a:rPr lang="en-US" b="0" u="sng" dirty="0" smtClean="0"/>
              <a:t>walking</a:t>
            </a:r>
            <a:r>
              <a:rPr lang="en-US" b="0" u="sng" baseline="0" dirty="0" smtClean="0"/>
              <a:t> the walk</a:t>
            </a:r>
            <a:r>
              <a:rPr lang="en-US" b="0" baseline="0" dirty="0" smtClean="0"/>
              <a:t>.</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63</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NB –</a:t>
            </a:r>
            <a:r>
              <a:rPr lang="en-US" b="0" dirty="0" smtClean="0"/>
              <a:t> it has all been revealed</a:t>
            </a:r>
            <a:r>
              <a:rPr lang="en-US" b="0" baseline="0" dirty="0" smtClean="0"/>
              <a:t> now, although not always in detail – there are still aspects of the ages to be worked out.</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64</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2</a:t>
            </a:r>
            <a:r>
              <a:rPr lang="en-US" b="1" baseline="30000" dirty="0" smtClean="0"/>
              <a:t>nd</a:t>
            </a:r>
            <a:r>
              <a:rPr lang="en-US" b="1" dirty="0" smtClean="0"/>
              <a:t> bullet – </a:t>
            </a:r>
            <a:r>
              <a:rPr lang="en-US" b="0" dirty="0" smtClean="0"/>
              <a:t>God bounded Himself beforehand – no basis in us!</a:t>
            </a:r>
          </a:p>
          <a:p>
            <a:pPr marL="228600" indent="-228600" eaLnBrk="1" hangingPunct="1">
              <a:spcBef>
                <a:spcPct val="0"/>
              </a:spcBef>
              <a:buFontTx/>
              <a:buAutoNum type="arabicPeriod"/>
            </a:pPr>
            <a:r>
              <a:rPr lang="en-US" b="1" dirty="0" smtClean="0"/>
              <a:t>His Plan – </a:t>
            </a:r>
            <a:r>
              <a:rPr lang="en-US" b="0" dirty="0" smtClean="0"/>
              <a:t>perfect, not contingent or successive</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65</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66</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Eonian Life, Salvation – </a:t>
            </a:r>
            <a:r>
              <a:rPr lang="en-US" b="0" dirty="0" smtClean="0"/>
              <a:t>“work out your own salvation” - </a:t>
            </a:r>
            <a:r>
              <a:rPr lang="en-US" b="1" dirty="0" smtClean="0"/>
              <a:t>Phi.2:12</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67</a:t>
            </a:fld>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endParaRPr lang="en-US" b="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68</a:t>
            </a:fld>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OT Israel – </a:t>
            </a:r>
            <a:r>
              <a:rPr lang="en-US" b="0" dirty="0" smtClean="0"/>
              <a:t>described as “</a:t>
            </a:r>
            <a:r>
              <a:rPr lang="en-US" b="1" dirty="0" smtClean="0">
                <a:solidFill>
                  <a:srgbClr val="C00000"/>
                </a:solidFill>
              </a:rPr>
              <a:t>chosen</a:t>
            </a:r>
            <a:r>
              <a:rPr lang="en-US" b="0" dirty="0" smtClean="0"/>
              <a:t>” 27 times – also David</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69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Choice of Israel – </a:t>
            </a:r>
            <a:r>
              <a:rPr lang="en-US" b="0" dirty="0" smtClean="0"/>
              <a:t>coincidently,</a:t>
            </a:r>
            <a:r>
              <a:rPr lang="en-US" b="0" baseline="0" dirty="0" smtClean="0"/>
              <a:t> </a:t>
            </a:r>
            <a:r>
              <a:rPr lang="en-US" b="0" dirty="0" smtClean="0"/>
              <a:t>God gave up the nations to “impurity” (</a:t>
            </a:r>
            <a:r>
              <a:rPr lang="en-US" b="1" dirty="0" smtClean="0"/>
              <a:t>Rom.1:24</a:t>
            </a:r>
            <a:r>
              <a:rPr lang="en-US" b="0" dirty="0" smtClean="0"/>
              <a:t>), to “passions of dishonor” (</a:t>
            </a:r>
            <a:r>
              <a:rPr lang="en-US" b="1" dirty="0" smtClean="0"/>
              <a:t>1:26</a:t>
            </a:r>
            <a:r>
              <a:rPr lang="en-US" b="0" dirty="0" smtClean="0"/>
              <a:t>), and to “a disapproved mind” (</a:t>
            </a:r>
            <a:r>
              <a:rPr lang="en-US" b="1" dirty="0" smtClean="0"/>
              <a:t>1:28</a:t>
            </a:r>
            <a:r>
              <a:rPr lang="en-US" b="0" dirty="0" smtClean="0"/>
              <a:t>)</a:t>
            </a:r>
          </a:p>
          <a:p>
            <a:pPr marL="228600" indent="-228600" eaLnBrk="1" hangingPunct="1">
              <a:spcBef>
                <a:spcPct val="0"/>
              </a:spcBef>
              <a:buFontTx/>
              <a:buAutoNum type="arabicPeriod"/>
            </a:pPr>
            <a:r>
              <a:rPr lang="en-US" b="1" dirty="0" smtClean="0"/>
              <a:t>But we also know –</a:t>
            </a:r>
            <a:r>
              <a:rPr lang="en-US" b="0" dirty="0" smtClean="0"/>
              <a:t> the call of Abraham was meant to bring blessings to the nations (</a:t>
            </a:r>
            <a:r>
              <a:rPr lang="en-US" b="1" dirty="0" smtClean="0"/>
              <a:t>Gen.12:1-3</a:t>
            </a:r>
            <a:r>
              <a:rPr lang="en-US" b="0" dirty="0" smtClean="0"/>
              <a:t>) – so the “giving up” of the nations was a temporary strategy</a:t>
            </a:r>
          </a:p>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dirty="0" smtClean="0"/>
              <a:t>Choice of Levi –  </a:t>
            </a:r>
            <a:r>
              <a:rPr lang="en-US" b="0" dirty="0" smtClean="0"/>
              <a:t>an </a:t>
            </a:r>
            <a:r>
              <a:rPr lang="en-US" b="1" dirty="0" smtClean="0"/>
              <a:t>election</a:t>
            </a:r>
            <a:r>
              <a:rPr lang="en-US" b="0" dirty="0" smtClean="0"/>
              <a:t> out of an </a:t>
            </a:r>
            <a:r>
              <a:rPr lang="en-US" b="1" dirty="0" smtClean="0"/>
              <a:t>election</a:t>
            </a:r>
          </a:p>
          <a:p>
            <a:pPr marL="0" indent="0" eaLnBrk="1" hangingPunct="1">
              <a:spcBef>
                <a:spcPct val="0"/>
              </a:spcBef>
              <a:buFontTx/>
              <a:buNone/>
            </a:pPr>
            <a:r>
              <a:rPr lang="en-US" b="1" dirty="0" smtClean="0"/>
              <a:t>	         – </a:t>
            </a:r>
            <a:r>
              <a:rPr lang="en-US" b="0" baseline="0" dirty="0" smtClean="0"/>
              <a:t>chosen for divine service</a:t>
            </a:r>
            <a:endParaRPr lang="en-US" b="0" dirty="0" smtClean="0"/>
          </a:p>
          <a:p>
            <a:pPr marL="228600" indent="-228600" eaLnBrk="1" hangingPunct="1">
              <a:spcBef>
                <a:spcPct val="0"/>
              </a:spcBef>
              <a:buFont typeface="+mj-lt"/>
              <a:buAutoNum type="arabicPeriod" startAt="4"/>
            </a:pPr>
            <a:r>
              <a:rPr lang="en-US" b="1" dirty="0" smtClean="0"/>
              <a:t>Choice of Aaron for priesthood   –  </a:t>
            </a:r>
            <a:r>
              <a:rPr lang="en-US" b="0" dirty="0" smtClean="0"/>
              <a:t>an </a:t>
            </a:r>
            <a:r>
              <a:rPr lang="en-US" b="1" dirty="0" smtClean="0"/>
              <a:t>election</a:t>
            </a:r>
            <a:r>
              <a:rPr lang="en-US" b="0" dirty="0" smtClean="0"/>
              <a:t> out of an </a:t>
            </a:r>
            <a:r>
              <a:rPr lang="en-US" b="1" dirty="0" smtClean="0"/>
              <a:t>election</a:t>
            </a:r>
          </a:p>
          <a:p>
            <a:pPr marL="0" indent="0" eaLnBrk="1" hangingPunct="1">
              <a:spcBef>
                <a:spcPct val="0"/>
              </a:spcBef>
              <a:buFontTx/>
              <a:buNone/>
            </a:pPr>
            <a:r>
              <a:rPr lang="en-US" b="1" dirty="0" smtClean="0"/>
              <a:t>			– </a:t>
            </a:r>
            <a:r>
              <a:rPr lang="en-US" b="0" dirty="0" smtClean="0"/>
              <a:t>yet ultimately the whole </a:t>
            </a:r>
            <a:r>
              <a:rPr lang="en-US" b="1" dirty="0" smtClean="0"/>
              <a:t>Nation</a:t>
            </a:r>
            <a:r>
              <a:rPr lang="en-US" b="0" dirty="0" smtClean="0"/>
              <a:t> was intended </a:t>
            </a:r>
            <a:r>
              <a:rPr lang="en-US" b="1" dirty="0" smtClean="0"/>
              <a:t>for priesthood </a:t>
            </a:r>
            <a:r>
              <a:rPr lang="en-US" b="0" dirty="0" smtClean="0"/>
              <a:t>– </a:t>
            </a:r>
            <a:r>
              <a:rPr lang="en-US" b="1" dirty="0" smtClean="0"/>
              <a:t>Exo.19:6</a:t>
            </a:r>
          </a:p>
          <a:p>
            <a:pPr marL="228600" indent="-228600" eaLnBrk="1" hangingPunct="1">
              <a:spcBef>
                <a:spcPct val="0"/>
              </a:spcBef>
              <a:buFont typeface="+mj-lt"/>
              <a:buAutoNum type="arabicPeriod" startAt="5"/>
            </a:pPr>
            <a:r>
              <a:rPr lang="en-US" b="1" dirty="0" smtClean="0"/>
              <a:t>A king – </a:t>
            </a:r>
            <a:r>
              <a:rPr lang="en-US" b="0" dirty="0" smtClean="0"/>
              <a:t>the choice narrowed later, 1</a:t>
            </a:r>
            <a:r>
              <a:rPr lang="en-US" b="0" baseline="30000" dirty="0" smtClean="0"/>
              <a:t>st</a:t>
            </a:r>
            <a:r>
              <a:rPr lang="en-US" b="0" baseline="0" dirty="0" smtClean="0"/>
              <a:t> Saul, then David and his posterity – yet ultimately they were to be a </a:t>
            </a:r>
            <a:r>
              <a:rPr lang="en-US" b="1" baseline="0" dirty="0" smtClean="0"/>
              <a:t>royal nation</a:t>
            </a:r>
            <a:r>
              <a:rPr lang="en-US" b="0" baseline="0" dirty="0" smtClean="0"/>
              <a:t> </a:t>
            </a:r>
            <a:r>
              <a:rPr lang="en-US" b="1" baseline="0" dirty="0" smtClean="0"/>
              <a:t>– 1 Pet.2:9</a:t>
            </a:r>
          </a:p>
          <a:p>
            <a:pPr marL="228600" indent="-228600" eaLnBrk="1" hangingPunct="1">
              <a:spcBef>
                <a:spcPct val="0"/>
              </a:spcBef>
              <a:buFont typeface="+mj-lt"/>
              <a:buAutoNum type="arabicPeriod" startAt="5"/>
            </a:pPr>
            <a:r>
              <a:rPr lang="en-US" b="1" baseline="0" dirty="0" smtClean="0"/>
              <a:t>The Few Chosen – </a:t>
            </a:r>
            <a:r>
              <a:rPr lang="en-US" b="0" baseline="0" dirty="0" smtClean="0"/>
              <a:t>at 1</a:t>
            </a:r>
            <a:r>
              <a:rPr lang="en-US" b="0" baseline="30000" dirty="0" smtClean="0"/>
              <a:t>st</a:t>
            </a:r>
            <a:r>
              <a:rPr lang="en-US" b="0" baseline="0" dirty="0" smtClean="0"/>
              <a:t>, with a view to an enlarged blessing afterward</a:t>
            </a:r>
          </a:p>
          <a:p>
            <a:pPr marL="228600" indent="-228600" eaLnBrk="1" hangingPunct="1">
              <a:spcBef>
                <a:spcPct val="0"/>
              </a:spcBef>
              <a:buFont typeface="+mj-lt"/>
              <a:buAutoNum type="arabicPeriod" startAt="5"/>
            </a:pPr>
            <a:r>
              <a:rPr lang="en-US" b="1" baseline="0" dirty="0" smtClean="0"/>
              <a:t>Exampleship – </a:t>
            </a:r>
            <a:r>
              <a:rPr lang="en-US" b="0" baseline="0" dirty="0" smtClean="0"/>
              <a:t>God’s teaching method – He’s not an elitist in choosing the few</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7</a:t>
            </a:fld>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“the grace” – </a:t>
            </a:r>
            <a:r>
              <a:rPr lang="en-US" b="0" dirty="0" smtClean="0"/>
              <a:t>indicates a specific grace here – there are many DIFFERENT graces expressed in Scripture.</a:t>
            </a:r>
          </a:p>
          <a:p>
            <a:pPr marL="228600" indent="-228600" eaLnBrk="1" hangingPunct="1">
              <a:spcBef>
                <a:spcPct val="0"/>
              </a:spcBef>
              <a:buFontTx/>
              <a:buAutoNum type="arabicPeriod"/>
            </a:pPr>
            <a:r>
              <a:rPr lang="en-US" b="1" dirty="0" smtClean="0"/>
              <a:t>NOTE – </a:t>
            </a:r>
            <a:r>
              <a:rPr lang="en-US" b="0" dirty="0" smtClean="0"/>
              <a:t>although our salvation is “through faith”, it is “not from ourselves”, “not from works”</a:t>
            </a:r>
            <a:r>
              <a:rPr lang="en-US" b="0" baseline="0" dirty="0" smtClean="0"/>
              <a:t> – it is “God’s gift”.</a:t>
            </a:r>
            <a:endParaRPr lang="en-US" b="0" dirty="0" smtClean="0"/>
          </a:p>
          <a:p>
            <a:pPr marL="228600" indent="-228600" eaLnBrk="1" hangingPunct="1">
              <a:spcBef>
                <a:spcPct val="0"/>
              </a:spcBef>
              <a:buFontTx/>
              <a:buAutoNum type="arabicPeriod"/>
            </a:pPr>
            <a:r>
              <a:rPr lang="en-US" b="1" dirty="0" smtClean="0"/>
              <a:t>“that” (n.) – </a:t>
            </a:r>
            <a:r>
              <a:rPr lang="en-US" b="0" dirty="0" smtClean="0"/>
              <a:t>the whole plan of salvation by grace through faith</a:t>
            </a:r>
          </a:p>
          <a:p>
            <a:pPr marL="228600" indent="-228600" eaLnBrk="1" hangingPunct="1">
              <a:spcBef>
                <a:spcPct val="0"/>
              </a:spcBef>
              <a:buFontTx/>
              <a:buAutoNum type="arabicPeriod"/>
            </a:pPr>
            <a:r>
              <a:rPr lang="en-US" b="1" dirty="0" smtClean="0"/>
              <a:t>Faith is a work –</a:t>
            </a:r>
            <a:r>
              <a:rPr lang="en-US" b="0" dirty="0" smtClean="0"/>
              <a:t> </a:t>
            </a:r>
            <a:r>
              <a:rPr lang="en-US" b="1" dirty="0" smtClean="0"/>
              <a:t>Joh.6:29</a:t>
            </a:r>
            <a:r>
              <a:rPr lang="en-US" b="0" dirty="0" smtClean="0"/>
              <a:t> - “this is the </a:t>
            </a:r>
            <a:r>
              <a:rPr lang="en-US" b="0" u="sng" dirty="0" smtClean="0"/>
              <a:t>work</a:t>
            </a:r>
            <a:r>
              <a:rPr lang="en-US" b="0" dirty="0" smtClean="0"/>
              <a:t> of God, that you should </a:t>
            </a:r>
            <a:r>
              <a:rPr lang="en-US" b="0" u="sng" dirty="0" smtClean="0"/>
              <a:t>believe</a:t>
            </a:r>
            <a:r>
              <a:rPr lang="en-US" b="0" dirty="0" smtClean="0"/>
              <a:t> upon Him Whom He sent”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70</a:t>
            </a:fld>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Our ability “for good works” – </a:t>
            </a:r>
            <a:r>
              <a:rPr lang="en-US" b="0" dirty="0" smtClean="0"/>
              <a:t>entirely dependent on “His workmanship”,</a:t>
            </a:r>
            <a:r>
              <a:rPr lang="en-US" b="0" baseline="0" dirty="0" smtClean="0"/>
              <a:t> our being “created in Christ Jesus”.</a:t>
            </a:r>
            <a:endParaRPr lang="en-US" b="0" dirty="0" smtClean="0"/>
          </a:p>
          <a:p>
            <a:pPr marL="228600" indent="-228600" eaLnBrk="1" hangingPunct="1">
              <a:spcBef>
                <a:spcPct val="0"/>
              </a:spcBef>
              <a:buFontTx/>
              <a:buAutoNum type="arabicPeriod"/>
            </a:pPr>
            <a:r>
              <a:rPr lang="en-US" b="1" dirty="0" smtClean="0"/>
              <a:t>“prepared beforehand” – </a:t>
            </a:r>
            <a:r>
              <a:rPr lang="en-US" b="0" dirty="0" smtClean="0"/>
              <a:t>not the same word as </a:t>
            </a:r>
            <a:r>
              <a:rPr lang="en-US" b="0" i="1" dirty="0" smtClean="0"/>
              <a:t>proorizō</a:t>
            </a:r>
            <a:r>
              <a:rPr lang="en-US" b="0" dirty="0" smtClean="0"/>
              <a:t>, but pointing to that “predestination”. </a:t>
            </a:r>
            <a:r>
              <a:rPr lang="en-US" b="1" dirty="0" smtClean="0"/>
              <a:t>The Service.</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71</a:t>
            </a:fld>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“Died” in the one baptism – Col.2:12 </a:t>
            </a:r>
            <a:r>
              <a:rPr lang="en-US" b="0" dirty="0" smtClean="0"/>
              <a:t>– “buried with Him in the baptism</a:t>
            </a:r>
            <a:r>
              <a:rPr lang="en-US" b="0" baseline="0" dirty="0" smtClean="0"/>
              <a:t> in which you were also raised with Him” – our works nowhere in sight</a:t>
            </a:r>
            <a:endParaRPr lang="en-US" b="0" dirty="0" smtClean="0"/>
          </a:p>
          <a:p>
            <a:pPr marL="228600" indent="-228600" eaLnBrk="1" hangingPunct="1">
              <a:spcBef>
                <a:spcPct val="0"/>
              </a:spcBef>
              <a:buFontTx/>
              <a:buAutoNum type="arabicPeriod"/>
            </a:pPr>
            <a:r>
              <a:rPr lang="en-US" b="1" dirty="0" smtClean="0"/>
              <a:t>“endure” – </a:t>
            </a:r>
            <a:r>
              <a:rPr lang="en-US" b="0" dirty="0" smtClean="0"/>
              <a:t>walk for “the prize” of reigning – all based on our works</a:t>
            </a:r>
          </a:p>
          <a:p>
            <a:pPr marL="228600" indent="-228600" eaLnBrk="1" hangingPunct="1">
              <a:spcBef>
                <a:spcPct val="0"/>
              </a:spcBef>
              <a:buFontTx/>
              <a:buAutoNum type="arabicPeriod"/>
            </a:pPr>
            <a:r>
              <a:rPr lang="en-US" b="1" dirty="0" smtClean="0"/>
              <a:t>Not to “endure” – </a:t>
            </a:r>
            <a:r>
              <a:rPr lang="en-US" b="0" dirty="0" smtClean="0"/>
              <a:t>results in His denying us “the prize” at the judgment</a:t>
            </a:r>
          </a:p>
          <a:p>
            <a:pPr marL="228600" indent="-228600" eaLnBrk="1" hangingPunct="1">
              <a:spcBef>
                <a:spcPct val="0"/>
              </a:spcBef>
              <a:buFontTx/>
              <a:buAutoNum type="arabicPeriod"/>
            </a:pPr>
            <a:r>
              <a:rPr lang="en-US" b="1" dirty="0" smtClean="0"/>
              <a:t>Verb tenses: </a:t>
            </a:r>
            <a:r>
              <a:rPr lang="en-US" b="0" dirty="0" smtClean="0"/>
              <a:t>a) died (Aor.)</a:t>
            </a:r>
          </a:p>
          <a:p>
            <a:pPr marL="914400" lvl="2" indent="0" eaLnBrk="1" hangingPunct="1">
              <a:spcBef>
                <a:spcPct val="0"/>
              </a:spcBef>
              <a:buFontTx/>
              <a:buNone/>
            </a:pPr>
            <a:r>
              <a:rPr lang="en-US" b="0" dirty="0" smtClean="0"/>
              <a:t>        b) endure (Pres.)</a:t>
            </a:r>
          </a:p>
          <a:p>
            <a:pPr marL="1371600" lvl="3" indent="0" eaLnBrk="1" hangingPunct="1">
              <a:spcBef>
                <a:spcPct val="0"/>
              </a:spcBef>
              <a:buFontTx/>
              <a:buNone/>
            </a:pPr>
            <a:r>
              <a:rPr lang="en-US" b="0" dirty="0" smtClean="0"/>
              <a:t>c)</a:t>
            </a:r>
            <a:r>
              <a:rPr lang="en-US" b="0" baseline="0" dirty="0" smtClean="0"/>
              <a:t> deny (Fut.)</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72</a:t>
            </a:fld>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73</a:t>
            </a:fld>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“Draw” =</a:t>
            </a:r>
            <a:r>
              <a:rPr lang="en-US" b="0" dirty="0" smtClean="0"/>
              <a:t> drag (</a:t>
            </a:r>
            <a:r>
              <a:rPr lang="en-US" b="0" i="1" dirty="0" smtClean="0"/>
              <a:t>elkō</a:t>
            </a:r>
            <a:r>
              <a:rPr lang="en-US" b="0" dirty="0" smtClean="0"/>
              <a:t>)</a:t>
            </a:r>
          </a:p>
          <a:p>
            <a:pPr marL="228600" indent="-228600" eaLnBrk="1" hangingPunct="1">
              <a:spcBef>
                <a:spcPct val="0"/>
              </a:spcBef>
              <a:buFontTx/>
              <a:buAutoNum type="arabicPeriod"/>
            </a:pPr>
            <a:r>
              <a:rPr lang="en-US" b="1" dirty="0" smtClean="0"/>
              <a:t>Joh.6:44 – </a:t>
            </a:r>
            <a:r>
              <a:rPr lang="en-US" b="0" dirty="0" smtClean="0"/>
              <a:t>also </a:t>
            </a:r>
            <a:r>
              <a:rPr lang="en-US" b="1" dirty="0" smtClean="0"/>
              <a:t>6:65</a:t>
            </a:r>
            <a:r>
              <a:rPr lang="en-US" b="0" dirty="0" smtClean="0"/>
              <a:t>, where </a:t>
            </a:r>
            <a:r>
              <a:rPr lang="en-US" b="0" dirty="0" smtClean="0">
                <a:solidFill>
                  <a:srgbClr val="FF0000"/>
                </a:solidFill>
              </a:rPr>
              <a:t>coming to Chris</a:t>
            </a:r>
            <a:r>
              <a:rPr lang="en-US" b="0" dirty="0" smtClean="0"/>
              <a:t>t is </a:t>
            </a:r>
            <a:r>
              <a:rPr lang="en-US" b="0" dirty="0" smtClean="0">
                <a:solidFill>
                  <a:srgbClr val="FF0000"/>
                </a:solidFill>
              </a:rPr>
              <a:t>a gift </a:t>
            </a:r>
            <a:r>
              <a:rPr lang="en-US" b="0" dirty="0" smtClean="0"/>
              <a:t>(</a:t>
            </a:r>
            <a:r>
              <a:rPr lang="en-US" b="0" i="1" dirty="0" smtClean="0"/>
              <a:t>didōmi</a:t>
            </a:r>
            <a:r>
              <a:rPr lang="en-US" b="0" dirty="0" smtClean="0"/>
              <a:t>) from the Father</a:t>
            </a:r>
          </a:p>
          <a:p>
            <a:pPr marL="228600" indent="-228600" eaLnBrk="1" hangingPunct="1">
              <a:spcBef>
                <a:spcPct val="0"/>
              </a:spcBef>
              <a:buFontTx/>
              <a:buAutoNum type="arabicPeriod"/>
            </a:pPr>
            <a:r>
              <a:rPr lang="en-US" b="1" dirty="0" smtClean="0"/>
              <a:t>Joh.12:23 –</a:t>
            </a:r>
            <a:r>
              <a:rPr lang="en-US" b="0" dirty="0" smtClean="0"/>
              <a:t> in the context of John’s Gospel, “all” = all</a:t>
            </a:r>
            <a:r>
              <a:rPr lang="en-US" b="0" baseline="0" dirty="0" smtClean="0"/>
              <a:t> Israel, both folds – “the world” in John applies to Israel (as in </a:t>
            </a:r>
            <a:r>
              <a:rPr lang="en-US" b="1" baseline="0" dirty="0" smtClean="0"/>
              <a:t>Joh.3:16</a:t>
            </a:r>
            <a:r>
              <a:rPr lang="en-US" b="0" baseline="0" dirty="0" smtClean="0"/>
              <a:t>). Also, note the context of </a:t>
            </a:r>
            <a:r>
              <a:rPr lang="en-US" b="1" baseline="0" dirty="0" smtClean="0"/>
              <a:t>11:48</a:t>
            </a:r>
            <a:r>
              <a:rPr lang="en-US" b="0" baseline="0" dirty="0" smtClean="0"/>
              <a:t>.</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74</a:t>
            </a:fld>
            <a:endParaRPr lang="en-US">
              <a:solidFill>
                <a:prstClr val="black"/>
              </a:solidFill>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The New Creation – </a:t>
            </a:r>
            <a:r>
              <a:rPr lang="en-US" b="0" dirty="0" smtClean="0"/>
              <a:t>must precede spiritual perception. Seems to be another case of Him choosing us, before we </a:t>
            </a:r>
            <a:r>
              <a:rPr lang="en-US" b="1" dirty="0" smtClean="0"/>
              <a:t>could</a:t>
            </a:r>
            <a:r>
              <a:rPr lang="en-US" b="0" dirty="0" smtClean="0"/>
              <a:t> choose Him.</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75</a:t>
            </a:fld>
            <a:endParaRPr lang="en-US">
              <a:solidFill>
                <a:prstClr val="black"/>
              </a:solidFill>
            </a:endParaRPr>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Parable of the Great Supper – </a:t>
            </a:r>
            <a:r>
              <a:rPr lang="en-US" b="0" dirty="0" smtClean="0"/>
              <a:t>the chosen invitees were excluded – cp. </a:t>
            </a:r>
            <a:r>
              <a:rPr lang="en-US" b="1" dirty="0" smtClean="0"/>
              <a:t>Mat.8:11-12</a:t>
            </a:r>
            <a:r>
              <a:rPr lang="en-US" b="0" dirty="0" smtClean="0"/>
              <a:t> - “many will come from east and west and recline at table with Abraham, Isaac and Jacob in the kingdom of the heavens, but the sons of the kingdom will be thrown out…”</a:t>
            </a:r>
          </a:p>
          <a:p>
            <a:pPr marL="228600" indent="-228600" eaLnBrk="1" hangingPunct="1">
              <a:spcBef>
                <a:spcPct val="0"/>
              </a:spcBef>
              <a:buFontTx/>
              <a:buAutoNum type="arabicPeriod"/>
            </a:pPr>
            <a:r>
              <a:rPr lang="en-US" b="1" dirty="0" smtClean="0"/>
              <a:t>Parallel – Parable of the Wedding Feast – </a:t>
            </a:r>
            <a:r>
              <a:rPr lang="en-US" b="0" dirty="0" smtClean="0"/>
              <a:t>the unworthy attendee called in from the highways was cast out – principle stated: “many </a:t>
            </a:r>
            <a:r>
              <a:rPr lang="en-US" b="1" dirty="0" smtClean="0"/>
              <a:t>called</a:t>
            </a:r>
            <a:r>
              <a:rPr lang="en-US" b="0" dirty="0" smtClean="0"/>
              <a:t>, few </a:t>
            </a:r>
            <a:r>
              <a:rPr lang="en-US" b="1" dirty="0" smtClean="0"/>
              <a:t>chosen</a:t>
            </a:r>
            <a:r>
              <a:rPr lang="en-US" b="0" dirty="0" smtClean="0"/>
              <a:t>”. This is the “winnowing” that John the Baptist forewarned about in </a:t>
            </a:r>
            <a:r>
              <a:rPr lang="en-US" b="1" dirty="0" smtClean="0"/>
              <a:t>Mat.3:12</a:t>
            </a:r>
            <a:r>
              <a:rPr lang="en-US" b="0" dirty="0" smtClean="0"/>
              <a:t>. This choosing, like the entry of the 5 wise virgins to the Wedding Feast, appears to be based on </a:t>
            </a:r>
            <a:r>
              <a:rPr lang="en-US" b="1" dirty="0" smtClean="0">
                <a:solidFill>
                  <a:srgbClr val="FF0000"/>
                </a:solidFill>
              </a:rPr>
              <a:t>works</a:t>
            </a:r>
            <a:r>
              <a:rPr lang="en-US" b="0" dirty="0" smtClean="0"/>
              <a:t>. Perhaps a better understanding would be that the entire nation of Israel were chosen, then called individually. This national call to repentance seems to operate differently – an election out from an election.</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76</a:t>
            </a:fld>
            <a:endParaRPr lang="en-US">
              <a:solidFill>
                <a:prstClr val="black"/>
              </a:solidFill>
            </a:endParaRPr>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Joh.6:39 –</a:t>
            </a:r>
            <a:r>
              <a:rPr lang="en-US" b="0" dirty="0" smtClean="0"/>
              <a:t> “all” is neut. sing.  - context in </a:t>
            </a:r>
            <a:r>
              <a:rPr lang="en-US" b="1" dirty="0" smtClean="0"/>
              <a:t>v.40</a:t>
            </a:r>
            <a:r>
              <a:rPr lang="en-US" b="0" dirty="0" smtClean="0"/>
              <a:t> clarifies:</a:t>
            </a:r>
            <a:r>
              <a:rPr lang="en-US" b="0" baseline="0" dirty="0" smtClean="0"/>
              <a:t> those who </a:t>
            </a:r>
            <a:r>
              <a:rPr lang="en-US" b="0" u="sng" baseline="0" dirty="0" smtClean="0"/>
              <a:t>see &amp; believe</a:t>
            </a:r>
            <a:r>
              <a:rPr lang="en-US" b="0" baseline="0" dirty="0" smtClean="0"/>
              <a:t> Jesus</a:t>
            </a:r>
            <a:r>
              <a:rPr lang="en-US" b="0" dirty="0" smtClean="0"/>
              <a:t> </a:t>
            </a:r>
          </a:p>
          <a:p>
            <a:pPr marL="0" indent="0" eaLnBrk="1" hangingPunct="1">
              <a:spcBef>
                <a:spcPct val="0"/>
              </a:spcBef>
              <a:buFontTx/>
              <a:buNone/>
            </a:pPr>
            <a:r>
              <a:rPr lang="en-US" b="0" dirty="0" smtClean="0"/>
              <a:t>	- “not lose” is equivalent to “raise it up at the last day” in </a:t>
            </a:r>
            <a:r>
              <a:rPr lang="en-US" b="1" dirty="0" smtClean="0"/>
              <a:t>v.40</a:t>
            </a:r>
          </a:p>
          <a:p>
            <a:pPr marL="0" indent="0" eaLnBrk="1" hangingPunct="1">
              <a:spcBef>
                <a:spcPct val="0"/>
              </a:spcBef>
              <a:buFontTx/>
              <a:buNone/>
            </a:pPr>
            <a:r>
              <a:rPr lang="en-US" b="1" dirty="0" smtClean="0"/>
              <a:t>2. Conclusion – </a:t>
            </a:r>
            <a:r>
              <a:rPr lang="en-US" b="0" dirty="0" smtClean="0"/>
              <a:t>the Father has given those who see and believe the Son</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77</a:t>
            </a:fld>
            <a:endParaRPr lang="en-US">
              <a:solidFill>
                <a:prstClr val="black"/>
              </a:solidFill>
            </a:endParaRPr>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Them –</a:t>
            </a:r>
            <a:r>
              <a:rPr lang="en-US" b="0" dirty="0" smtClean="0"/>
              <a:t> i.e., His sheep from </a:t>
            </a:r>
            <a:r>
              <a:rPr lang="en-US" b="1" dirty="0" smtClean="0"/>
              <a:t>v.27</a:t>
            </a:r>
            <a:r>
              <a:rPr lang="en-US" b="0" dirty="0" smtClean="0"/>
              <a:t> – remember</a:t>
            </a:r>
            <a:r>
              <a:rPr lang="en-US" b="0" baseline="0" dirty="0" smtClean="0"/>
              <a:t> that He came “for the lost sheep of the house of Israel” (</a:t>
            </a:r>
            <a:r>
              <a:rPr lang="en-US" b="1" baseline="0" dirty="0" smtClean="0"/>
              <a:t>Mat.15:24</a:t>
            </a:r>
            <a:r>
              <a:rPr lang="en-US" b="0" baseline="0" dirty="0" smtClean="0"/>
              <a:t>)</a:t>
            </a:r>
            <a:endParaRPr lang="en-US" b="0" dirty="0" smtClean="0"/>
          </a:p>
          <a:p>
            <a:pPr marL="228600" indent="-228600" eaLnBrk="1" hangingPunct="1">
              <a:spcBef>
                <a:spcPct val="0"/>
              </a:spcBef>
              <a:buFontTx/>
              <a:buAutoNum type="arabicPeriod"/>
            </a:pPr>
            <a:r>
              <a:rPr lang="en-US" b="1" dirty="0" smtClean="0"/>
              <a:t>V.29 –</a:t>
            </a:r>
            <a:r>
              <a:rPr lang="en-US" b="0" dirty="0" smtClean="0"/>
              <a:t> continues “and no one is able to seize them from the Father’s hand” – this is Their </a:t>
            </a:r>
            <a:r>
              <a:rPr lang="en-US" b="0" i="1" dirty="0" smtClean="0"/>
              <a:t>kratos</a:t>
            </a:r>
            <a:r>
              <a:rPr lang="en-US" b="0" dirty="0" smtClean="0"/>
              <a:t> grip.</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78</a:t>
            </a:fld>
            <a:endParaRPr lang="en-US">
              <a:solidFill>
                <a:prstClr val="black"/>
              </a:solidFill>
            </a:endParaRPr>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Joh.12:40 –</a:t>
            </a:r>
            <a:r>
              <a:rPr lang="en-US" b="0" dirty="0" smtClean="0"/>
              <a:t> cites Isa.6:9-10</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79</a:t>
            </a:fld>
            <a:endParaRPr lang="en-US">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Israel of God – </a:t>
            </a:r>
            <a:r>
              <a:rPr lang="en-US" b="0" dirty="0" smtClean="0"/>
              <a:t>NOT</a:t>
            </a:r>
            <a:r>
              <a:rPr lang="en-US" b="0" baseline="0" dirty="0" smtClean="0"/>
              <a:t> a choosing out here, but descendency from an ancestor</a:t>
            </a:r>
            <a:endParaRPr lang="en-US" b="0" dirty="0" smtClean="0"/>
          </a:p>
          <a:p>
            <a:pPr marL="228600" indent="-228600" eaLnBrk="1" hangingPunct="1">
              <a:spcBef>
                <a:spcPct val="0"/>
              </a:spcBef>
              <a:buFont typeface="Arial" pitchFamily="34" charset="0"/>
              <a:buNone/>
            </a:pPr>
            <a:r>
              <a:rPr lang="en-US" b="1" dirty="0" smtClean="0"/>
              <a:t>		       –  </a:t>
            </a:r>
            <a:r>
              <a:rPr lang="en-US" b="0" dirty="0" smtClean="0"/>
              <a:t>“the</a:t>
            </a:r>
            <a:r>
              <a:rPr lang="en-US" b="0" baseline="0" dirty="0" smtClean="0"/>
              <a:t> children of the flesh” vs. “children of God” – “Israel of God” title taken from </a:t>
            </a:r>
            <a:r>
              <a:rPr lang="en-US" b="1" baseline="0" dirty="0" smtClean="0"/>
              <a:t>Gal.6:16</a:t>
            </a:r>
          </a:p>
          <a:p>
            <a:pPr marL="228600" indent="-228600" eaLnBrk="1" hangingPunct="1">
              <a:spcBef>
                <a:spcPct val="0"/>
              </a:spcBef>
              <a:buFont typeface="Arial" pitchFamily="34" charset="0"/>
              <a:buNone/>
            </a:pPr>
            <a:r>
              <a:rPr lang="en-US" b="1" baseline="0" dirty="0" smtClean="0"/>
              <a:t>		       </a:t>
            </a:r>
            <a:r>
              <a:rPr lang="en-US" b="0" dirty="0" smtClean="0"/>
              <a:t>–  so God made</a:t>
            </a:r>
            <a:r>
              <a:rPr lang="en-US" b="0" baseline="0" dirty="0" smtClean="0"/>
              <a:t> a distinction here too</a:t>
            </a:r>
          </a:p>
          <a:p>
            <a:pPr marL="228600" indent="-228600" eaLnBrk="1" hangingPunct="1">
              <a:spcBef>
                <a:spcPct val="0"/>
              </a:spcBef>
              <a:buFont typeface="+mj-lt"/>
              <a:buAutoNum type="arabicPeriod" startAt="2"/>
            </a:pPr>
            <a:r>
              <a:rPr lang="en-US" b="1" baseline="0" dirty="0" smtClean="0"/>
              <a:t>One Point of View – </a:t>
            </a:r>
            <a:r>
              <a:rPr lang="en-US" b="0" baseline="0" dirty="0" smtClean="0"/>
              <a:t>the church of the Acts period was an </a:t>
            </a:r>
            <a:r>
              <a:rPr lang="en-US" b="1" baseline="0" dirty="0" smtClean="0"/>
              <a:t>election</a:t>
            </a:r>
            <a:r>
              <a:rPr lang="en-US" b="0" baseline="0" dirty="0" smtClean="0"/>
              <a:t> out from an </a:t>
            </a:r>
            <a:r>
              <a:rPr lang="en-US" b="1" baseline="0" dirty="0" smtClean="0"/>
              <a:t>election</a:t>
            </a:r>
            <a:r>
              <a:rPr lang="en-US" b="0" baseline="0" dirty="0" smtClean="0"/>
              <a:t>, where Jews were concerned</a:t>
            </a:r>
          </a:p>
          <a:p>
            <a:pPr marL="228600" indent="-228600" eaLnBrk="1" hangingPunct="1">
              <a:spcBef>
                <a:spcPct val="0"/>
              </a:spcBef>
              <a:buFont typeface="+mj-lt"/>
              <a:buAutoNum type="arabicPeriod" startAt="2"/>
            </a:pPr>
            <a:r>
              <a:rPr lang="en-US" b="1" baseline="0" dirty="0" smtClean="0"/>
              <a:t>Jacob –</a:t>
            </a:r>
            <a:r>
              <a:rPr lang="en-US" b="0" baseline="0" dirty="0" smtClean="0"/>
              <a:t> chosen out from Esau – Esau rejected, thus “hated”. Not “hated without a cause (cost)”, just rejected.</a:t>
            </a:r>
          </a:p>
          <a:p>
            <a:pPr marL="228600" indent="-228600" eaLnBrk="1" hangingPunct="1">
              <a:spcBef>
                <a:spcPct val="0"/>
              </a:spcBef>
              <a:buFont typeface="+mj-lt"/>
              <a:buAutoNum type="arabicPeriod" startAt="2"/>
            </a:pPr>
            <a:r>
              <a:rPr lang="en-US" b="1" baseline="0" dirty="0" smtClean="0"/>
              <a:t>Lovability –</a:t>
            </a:r>
            <a:r>
              <a:rPr lang="en-US" b="0" baseline="0" dirty="0" smtClean="0"/>
              <a:t> Was Jacob in some way more lovable or more worthy of love than Esau? Not according to </a:t>
            </a:r>
            <a:r>
              <a:rPr lang="en-US" b="1" baseline="0" dirty="0" smtClean="0"/>
              <a:t>v.11</a:t>
            </a:r>
            <a:r>
              <a:rPr lang="en-US" b="0" baseline="0" dirty="0" smtClean="0"/>
              <a:t>!</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8</a:t>
            </a:fld>
            <a:endParaRPr 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Chosen – look at these attributes of “election”!!!</a:t>
            </a:r>
          </a:p>
          <a:p>
            <a:pPr marL="628650" lvl="1" indent="-171450" eaLnBrk="1" hangingPunct="1">
              <a:spcBef>
                <a:spcPct val="0"/>
              </a:spcBef>
              <a:buFont typeface="Arial" panose="020B0604020202020204" pitchFamily="34" charset="0"/>
              <a:buChar char="•"/>
            </a:pPr>
            <a:r>
              <a:rPr lang="en-US" b="1" dirty="0" smtClean="0"/>
              <a:t>according to foreknowledge – </a:t>
            </a:r>
            <a:r>
              <a:rPr lang="en-US" b="0" dirty="0" smtClean="0"/>
              <a:t>i.e., in harmony with it – this is God’s </a:t>
            </a:r>
            <a:r>
              <a:rPr lang="en-US" b="1" dirty="0" smtClean="0"/>
              <a:t>active foreknowledge – premeditation!!!</a:t>
            </a:r>
            <a:endParaRPr lang="en-US" b="0" dirty="0" smtClean="0"/>
          </a:p>
          <a:p>
            <a:pPr marL="628650" lvl="1" indent="-171450" eaLnBrk="1" hangingPunct="1">
              <a:spcBef>
                <a:spcPct val="0"/>
              </a:spcBef>
              <a:buFont typeface="Arial" panose="020B0604020202020204" pitchFamily="34" charset="0"/>
              <a:buChar char="•"/>
            </a:pPr>
            <a:r>
              <a:rPr lang="en-US" b="1" dirty="0" smtClean="0"/>
              <a:t>in or by holiness of spirit – </a:t>
            </a:r>
            <a:r>
              <a:rPr lang="en-US" b="0" dirty="0" smtClean="0"/>
              <a:t>the means: spiritual separation</a:t>
            </a:r>
          </a:p>
          <a:p>
            <a:pPr marL="628650" lvl="1" indent="-171450" eaLnBrk="1" hangingPunct="1">
              <a:spcBef>
                <a:spcPct val="0"/>
              </a:spcBef>
              <a:buFont typeface="Arial" panose="020B0604020202020204" pitchFamily="34" charset="0"/>
              <a:buChar char="•"/>
            </a:pPr>
            <a:r>
              <a:rPr lang="en-US" b="1" dirty="0" smtClean="0"/>
              <a:t>for obedience – NOT by </a:t>
            </a:r>
            <a:r>
              <a:rPr lang="en-US" b="0" dirty="0" smtClean="0"/>
              <a:t>obedience or hearing</a:t>
            </a:r>
          </a:p>
          <a:p>
            <a:pPr marL="628650" lvl="1" indent="-171450" eaLnBrk="1" hangingPunct="1">
              <a:spcBef>
                <a:spcPct val="0"/>
              </a:spcBef>
              <a:buFont typeface="Arial" panose="020B0604020202020204" pitchFamily="34" charset="0"/>
              <a:buChar char="•"/>
            </a:pPr>
            <a:r>
              <a:rPr lang="en-US" b="1" dirty="0" smtClean="0"/>
              <a:t>for sprinkling of Christ’s blood – </a:t>
            </a:r>
            <a:r>
              <a:rPr lang="en-US" b="0" dirty="0" smtClean="0"/>
              <a:t>chosen to be covered by the Blood</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80</a:t>
            </a:fld>
            <a:endParaRPr lang="en-US">
              <a:solidFill>
                <a:prstClr val="black"/>
              </a:solidFill>
            </a:endParaRPr>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You (pl.) – </a:t>
            </a:r>
            <a:r>
              <a:rPr lang="en-US" b="0" dirty="0" smtClean="0"/>
              <a:t>but “chosen generation” singular – God’s choice appears both individual</a:t>
            </a:r>
            <a:r>
              <a:rPr lang="en-US" b="0" baseline="0" dirty="0" smtClean="0"/>
              <a:t> and corporate</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81</a:t>
            </a:fld>
            <a:endParaRPr lang="en-US">
              <a:solidFill>
                <a:prstClr val="black"/>
              </a:solidFill>
            </a:endParaRPr>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God’s Plan &amp; Purpose – </a:t>
            </a:r>
            <a:r>
              <a:rPr lang="en-US" b="0" dirty="0" smtClean="0"/>
              <a:t>does not include destruction, does include making room for repentance.</a:t>
            </a:r>
          </a:p>
          <a:p>
            <a:pPr marL="228600" indent="-228600" eaLnBrk="1" hangingPunct="1">
              <a:spcBef>
                <a:spcPct val="0"/>
              </a:spcBef>
              <a:buFontTx/>
              <a:buAutoNum type="arabicPeriod"/>
            </a:pPr>
            <a:r>
              <a:rPr lang="en-US" b="1" dirty="0" smtClean="0"/>
              <a:t>“not…any to be lost” – </a:t>
            </a:r>
            <a:r>
              <a:rPr lang="en-US" b="0" dirty="0" smtClean="0"/>
              <a:t>echoes Jesus at </a:t>
            </a:r>
            <a:r>
              <a:rPr lang="en-US" b="1" dirty="0" smtClean="0"/>
              <a:t>Joh.6:12</a:t>
            </a:r>
            <a:r>
              <a:rPr lang="en-US" b="0" dirty="0" smtClean="0"/>
              <a:t> and the twelve baskets</a:t>
            </a:r>
            <a:r>
              <a:rPr lang="en-US" b="0" baseline="0" dirty="0" smtClean="0"/>
              <a:t> of leftovers “lest any might be lost”. These twelve baskets were the believing remnant of Israel, and it was especially important that they not be lost.</a:t>
            </a:r>
          </a:p>
          <a:p>
            <a:pPr marL="228600" indent="-228600" eaLnBrk="1" hangingPunct="1">
              <a:spcBef>
                <a:spcPct val="0"/>
              </a:spcBef>
              <a:buFontTx/>
              <a:buAutoNum type="arabicPeriod"/>
            </a:pPr>
            <a:r>
              <a:rPr lang="en-US" b="1" baseline="0" dirty="0" smtClean="0"/>
              <a:t>Cp. Mat.18:14 – </a:t>
            </a:r>
            <a:r>
              <a:rPr lang="en-US" b="0" baseline="0" dirty="0" smtClean="0"/>
              <a:t>“not the </a:t>
            </a:r>
            <a:r>
              <a:rPr lang="en-US" b="0" i="1" baseline="0" dirty="0" smtClean="0"/>
              <a:t>thelēma</a:t>
            </a:r>
            <a:r>
              <a:rPr lang="en-US" b="0" baseline="0" dirty="0" smtClean="0"/>
              <a:t> before your Father that one of these little ones might </a:t>
            </a:r>
            <a:r>
              <a:rPr lang="en-US" b="1" u="sng" baseline="0" dirty="0" smtClean="0"/>
              <a:t>be lost</a:t>
            </a:r>
            <a:r>
              <a:rPr lang="en-US" b="0" baseline="0" dirty="0" smtClean="0"/>
              <a:t>”</a:t>
            </a:r>
          </a:p>
          <a:p>
            <a:pPr marL="228600" indent="-228600" eaLnBrk="1" hangingPunct="1">
              <a:spcBef>
                <a:spcPct val="0"/>
              </a:spcBef>
              <a:buFontTx/>
              <a:buAutoNum type="arabicPeriod"/>
            </a:pPr>
            <a:r>
              <a:rPr lang="en-US" b="1" baseline="0" dirty="0" smtClean="0"/>
              <a:t>Cp. Luk.13:2-3 – </a:t>
            </a:r>
            <a:r>
              <a:rPr lang="en-US" b="0" baseline="0" dirty="0" smtClean="0"/>
              <a:t>those not repenting will </a:t>
            </a:r>
            <a:r>
              <a:rPr lang="en-US" b="1" u="sng" baseline="0" dirty="0" smtClean="0"/>
              <a:t>be lost</a:t>
            </a:r>
            <a:r>
              <a:rPr lang="en-US" b="0" baseline="0" dirty="0" smtClean="0"/>
              <a:t> (i.e., killed).</a:t>
            </a:r>
          </a:p>
          <a:p>
            <a:pPr marL="228600" indent="-228600" eaLnBrk="1" hangingPunct="1">
              <a:spcBef>
                <a:spcPct val="0"/>
              </a:spcBef>
              <a:buFontTx/>
              <a:buAutoNum type="arabicPeriod"/>
            </a:pPr>
            <a:r>
              <a:rPr lang="en-US" b="1" baseline="0" dirty="0" smtClean="0"/>
              <a:t>Cp. Joh.3:16 – </a:t>
            </a:r>
            <a:r>
              <a:rPr lang="en-US" b="0" baseline="0" dirty="0" smtClean="0"/>
              <a:t>whosoever believes in Jesus – </a:t>
            </a:r>
            <a:r>
              <a:rPr lang="en-US" b="0" i="1" u="sng" baseline="0" dirty="0" smtClean="0"/>
              <a:t>not</a:t>
            </a:r>
            <a:r>
              <a:rPr lang="en-US" b="0" baseline="0" dirty="0" smtClean="0"/>
              <a:t> </a:t>
            </a:r>
            <a:r>
              <a:rPr lang="en-US" b="1" u="sng" baseline="0" dirty="0" smtClean="0"/>
              <a:t>be lost</a:t>
            </a:r>
            <a:r>
              <a:rPr lang="en-US" b="0" baseline="0" dirty="0" smtClean="0"/>
              <a:t> – have eonian life</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82</a:t>
            </a:fld>
            <a:endParaRPr lang="en-US">
              <a:solidFill>
                <a:prstClr val="black"/>
              </a:solidFill>
            </a:endParaRPr>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2 Joh.1:8 – </a:t>
            </a:r>
            <a:r>
              <a:rPr lang="en-US" b="0" dirty="0" smtClean="0"/>
              <a:t>loss of reward in extremis could be loss of kingdom</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83</a:t>
            </a:fld>
            <a:endParaRPr lang="en-US">
              <a:solidFill>
                <a:prstClr val="black"/>
              </a:solidFill>
            </a:endParaRPr>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Joh.15:16 – </a:t>
            </a:r>
            <a:r>
              <a:rPr lang="en-US" b="0" dirty="0" smtClean="0"/>
              <a:t>considering how full of themselves the Twelve often were, Jesus found it necessary to state an extreme. Perhaps we might say, “They chose Him, because He first chose them!”</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84</a:t>
            </a:fld>
            <a:endParaRPr lang="en-US">
              <a:solidFill>
                <a:prstClr val="black"/>
              </a:solidFill>
            </a:endParaRPr>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God’s perfect plan – </a:t>
            </a:r>
            <a:r>
              <a:rPr lang="en-US" b="0" dirty="0" smtClean="0"/>
              <a:t>uses even the evil of His creatures – cp. </a:t>
            </a:r>
            <a:r>
              <a:rPr lang="en-US" b="1" dirty="0" smtClean="0"/>
              <a:t>Isa.66:3-4</a:t>
            </a:r>
            <a:r>
              <a:rPr lang="en-US" b="0" dirty="0" smtClean="0"/>
              <a:t>, as Israel </a:t>
            </a:r>
            <a:r>
              <a:rPr lang="en-US" b="1" u="sng" dirty="0" smtClean="0"/>
              <a:t>chose</a:t>
            </a:r>
            <a:r>
              <a:rPr lang="en-US" b="0" dirty="0" smtClean="0"/>
              <a:t> their own ways,</a:t>
            </a:r>
            <a:r>
              <a:rPr lang="en-US" b="0" baseline="0" dirty="0" smtClean="0"/>
              <a:t> delighting in their </a:t>
            </a:r>
            <a:r>
              <a:rPr lang="en-US" b="0" dirty="0" smtClean="0"/>
              <a:t>abominations, so Y. also </a:t>
            </a:r>
            <a:r>
              <a:rPr lang="en-US" b="1" u="sng" dirty="0" smtClean="0"/>
              <a:t>chose</a:t>
            </a:r>
            <a:r>
              <a:rPr lang="en-US" b="0" dirty="0" smtClean="0"/>
              <a:t> their caprices.</a:t>
            </a:r>
          </a:p>
          <a:p>
            <a:pPr marL="228600" indent="-228600" eaLnBrk="1" hangingPunct="1">
              <a:spcBef>
                <a:spcPct val="0"/>
              </a:spcBef>
              <a:buFontTx/>
              <a:buAutoNum type="arabicPeriod"/>
            </a:pPr>
            <a:r>
              <a:rPr lang="en-US" b="1" dirty="0" smtClean="0"/>
              <a:t>Active Foreknowledge – </a:t>
            </a:r>
            <a:r>
              <a:rPr lang="en-US" b="0" dirty="0" smtClean="0"/>
              <a:t>this statement rather shows its ACTIVE force, for how could God not </a:t>
            </a:r>
            <a:r>
              <a:rPr lang="en-US" b="0" u="sng" dirty="0" smtClean="0"/>
              <a:t>foreknow</a:t>
            </a:r>
            <a:r>
              <a:rPr lang="en-US" b="0" dirty="0" smtClean="0"/>
              <a:t> what He had “</a:t>
            </a:r>
            <a:r>
              <a:rPr lang="en-US" b="0" u="sng" dirty="0" smtClean="0"/>
              <a:t>destined</a:t>
            </a:r>
            <a:r>
              <a:rPr lang="en-US" b="0" dirty="0" smtClean="0"/>
              <a:t>” in the 1</a:t>
            </a:r>
            <a:r>
              <a:rPr lang="en-US" b="0" baseline="30000" dirty="0" smtClean="0"/>
              <a:t>st</a:t>
            </a:r>
            <a:r>
              <a:rPr lang="en-US" b="0" dirty="0" smtClean="0"/>
              <a:t> place?</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85</a:t>
            </a:fld>
            <a:endParaRPr lang="en-US">
              <a:solidFill>
                <a:prstClr val="black"/>
              </a:solidFill>
            </a:endParaRPr>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Gen.50:20 – </a:t>
            </a:r>
            <a:r>
              <a:rPr lang="en-US" b="0" dirty="0" smtClean="0"/>
              <a:t>Joseph’s “judgment” of his brothers – type of the “suffering Messiah”</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86</a:t>
            </a:fld>
            <a:endParaRPr lang="en-US">
              <a:solidFill>
                <a:prstClr val="black"/>
              </a:solidFill>
            </a:endParaRPr>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God’s perfect purpose – </a:t>
            </a:r>
            <a:r>
              <a:rPr lang="en-US" b="0" dirty="0" smtClean="0"/>
              <a:t>His providential control of all things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87</a:t>
            </a:fld>
            <a:endParaRPr lang="en-US">
              <a:solidFill>
                <a:prstClr val="black"/>
              </a:solidFill>
            </a:endParaRPr>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88</a:t>
            </a:fld>
            <a:endParaRPr lang="en-US">
              <a:solidFill>
                <a:prstClr val="black"/>
              </a:solidFill>
            </a:endParaRPr>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89</a:t>
            </a:fld>
            <a:endParaRPr lang="en-US">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God’s choice</a:t>
            </a:r>
            <a:r>
              <a:rPr lang="en-US" b="1" baseline="0" dirty="0" smtClean="0"/>
              <a:t> of Jacob over Esau – </a:t>
            </a:r>
            <a:r>
              <a:rPr lang="en-US" b="0" baseline="0" dirty="0" smtClean="0"/>
              <a:t>made before their birth – “not based on their works”</a:t>
            </a:r>
          </a:p>
          <a:p>
            <a:pPr marL="228600" indent="-228600" eaLnBrk="1" hangingPunct="1">
              <a:spcBef>
                <a:spcPct val="0"/>
              </a:spcBef>
              <a:buFontTx/>
              <a:buAutoNum type="arabicPeriod"/>
            </a:pPr>
            <a:r>
              <a:rPr lang="en-US" b="1" baseline="0" dirty="0" smtClean="0"/>
              <a:t>God’s calling depends on His choosing.</a:t>
            </a:r>
            <a:endParaRPr lang="en-US" b="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2E669-EA6D-4004-8CD1-15725B1F3995}" type="slidenum">
              <a:rPr lang="en-US"/>
              <a:pPr fontAlgn="base">
                <a:spcBef>
                  <a:spcPct val="0"/>
                </a:spcBef>
                <a:spcAft>
                  <a:spcPct val="0"/>
                </a:spcAft>
                <a:defRPr/>
              </a:pPr>
              <a:t>9</a:t>
            </a:fld>
            <a:endParaRPr lang="en-US"/>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Good &amp; Bad – </a:t>
            </a:r>
            <a:r>
              <a:rPr lang="en-US" b="0" dirty="0" smtClean="0"/>
              <a:t>He works all things for our good – </a:t>
            </a:r>
            <a:r>
              <a:rPr lang="en-US" b="1" dirty="0" smtClean="0"/>
              <a:t>Rom.8:28</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90</a:t>
            </a:fld>
            <a:endParaRPr lang="en-US">
              <a:solidFill>
                <a:prstClr val="black"/>
              </a:solidFill>
            </a:endParaRPr>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Sin – </a:t>
            </a:r>
            <a:r>
              <a:rPr lang="en-US" b="0" dirty="0" smtClean="0"/>
              <a:t>as an object lesson.</a:t>
            </a:r>
          </a:p>
          <a:p>
            <a:pPr marL="228600" indent="-228600" eaLnBrk="1" hangingPunct="1">
              <a:spcBef>
                <a:spcPct val="0"/>
              </a:spcBef>
              <a:buFontTx/>
              <a:buAutoNum type="arabicPeriod"/>
            </a:pPr>
            <a:r>
              <a:rPr lang="en-US" b="1" dirty="0" smtClean="0"/>
              <a:t>Examples – Exo.9:16 </a:t>
            </a:r>
            <a:r>
              <a:rPr lang="en-US" b="0" dirty="0" smtClean="0"/>
              <a:t>– pharaoh “was stood up” to show God’s power</a:t>
            </a:r>
          </a:p>
          <a:p>
            <a:pPr marL="0" indent="0" eaLnBrk="1" hangingPunct="1">
              <a:spcBef>
                <a:spcPct val="0"/>
              </a:spcBef>
              <a:buFontTx/>
              <a:buNone/>
            </a:pPr>
            <a:r>
              <a:rPr lang="en-US" b="0" dirty="0" smtClean="0"/>
              <a:t>	</a:t>
            </a:r>
            <a:r>
              <a:rPr lang="en-US" b="0" baseline="0" dirty="0" smtClean="0"/>
              <a:t>  </a:t>
            </a:r>
            <a:r>
              <a:rPr lang="en-US" b="1" dirty="0" smtClean="0"/>
              <a:t>–</a:t>
            </a:r>
            <a:r>
              <a:rPr lang="en-US" b="0" baseline="0" dirty="0" smtClean="0"/>
              <a:t> </a:t>
            </a:r>
            <a:r>
              <a:rPr lang="en-US" b="1" baseline="0" dirty="0" smtClean="0"/>
              <a:t>Gen.50:20 –</a:t>
            </a:r>
            <a:r>
              <a:rPr lang="en-US" b="0" baseline="0" dirty="0" smtClean="0"/>
              <a:t> “you planned evil against me, God planned it for good … to preserve many people.”</a:t>
            </a:r>
          </a:p>
          <a:p>
            <a:pPr marL="0" indent="0" eaLnBrk="1" hangingPunct="1">
              <a:spcBef>
                <a:spcPct val="0"/>
              </a:spcBef>
              <a:buFontTx/>
              <a:buNone/>
            </a:pPr>
            <a:r>
              <a:rPr lang="en-US" b="0" baseline="0" dirty="0" smtClean="0"/>
              <a:t>	  </a:t>
            </a:r>
            <a:r>
              <a:rPr lang="en-US" b="1" dirty="0" smtClean="0"/>
              <a:t>–</a:t>
            </a:r>
            <a:r>
              <a:rPr lang="en-US" b="0" baseline="0" dirty="0" smtClean="0"/>
              <a:t> </a:t>
            </a:r>
            <a:r>
              <a:rPr lang="en-US" b="1" baseline="0" dirty="0" smtClean="0"/>
              <a:t>Pro.16:4 –</a:t>
            </a:r>
            <a:r>
              <a:rPr lang="en-US" b="0" baseline="0" dirty="0" smtClean="0"/>
              <a:t> “Yahweh has made the whole for His own sake, and also the wicked for an evil day.”</a:t>
            </a:r>
          </a:p>
          <a:p>
            <a:pPr marL="0" indent="0" eaLnBrk="1" hangingPunct="1">
              <a:spcBef>
                <a:spcPct val="0"/>
              </a:spcBef>
              <a:buFontTx/>
              <a:buNone/>
            </a:pPr>
            <a:r>
              <a:rPr lang="en-US" b="0" baseline="0" dirty="0" smtClean="0"/>
              <a:t>	  </a:t>
            </a:r>
            <a:r>
              <a:rPr lang="en-US" b="1" dirty="0" smtClean="0"/>
              <a:t>–</a:t>
            </a:r>
            <a:r>
              <a:rPr lang="en-US" b="1" baseline="0" dirty="0" smtClean="0"/>
              <a:t> Isa.66:4 – </a:t>
            </a:r>
            <a:r>
              <a:rPr lang="en-US" b="0" baseline="0" dirty="0" smtClean="0"/>
              <a:t>Yahweh even chose Israel’s abominations</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91</a:t>
            </a:fld>
            <a:endParaRPr lang="en-US">
              <a:solidFill>
                <a:prstClr val="black"/>
              </a:solidFill>
            </a:endParaRPr>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Gen.50:20 –</a:t>
            </a:r>
            <a:r>
              <a:rPr lang="en-US" b="0" dirty="0" smtClean="0"/>
              <a:t> what Joseph’s brothers intended vs. what God intended.</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B2E669-EA6D-4004-8CD1-15725B1F3995}" type="slidenum">
              <a:rPr lang="en-US">
                <a:solidFill>
                  <a:prstClr val="black"/>
                </a:solidFill>
              </a:rPr>
              <a:pPr>
                <a:defRPr/>
              </a:pPr>
              <a:t>92</a:t>
            </a:fld>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D70F55B-468C-43C7-A27E-43B1820B87D7}" type="datetime1">
              <a:rPr lang="en-US" smtClean="0"/>
              <a:pPr>
                <a:defRPr/>
              </a:pPr>
              <a:t>3/8/2015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Part 5, ver.1.31</a:t>
            </a:r>
            <a:endParaRPr lang="en-US"/>
          </a:p>
        </p:txBody>
      </p:sp>
      <p:sp>
        <p:nvSpPr>
          <p:cNvPr id="6" name="Slide Number Placeholder 5"/>
          <p:cNvSpPr>
            <a:spLocks noGrp="1"/>
          </p:cNvSpPr>
          <p:nvPr>
            <p:ph type="sldNum" sz="quarter" idx="12"/>
          </p:nvPr>
        </p:nvSpPr>
        <p:spPr/>
        <p:txBody>
          <a:bodyPr/>
          <a:lstStyle>
            <a:lvl1pPr>
              <a:defRPr/>
            </a:lvl1pPr>
          </a:lstStyle>
          <a:p>
            <a:pPr>
              <a:defRPr/>
            </a:pPr>
            <a:fld id="{BA683230-7C4F-4A22-BE8F-ECECD4855BC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CFF753E-3E52-41AD-A912-6D7D39805301}" type="datetime1">
              <a:rPr lang="en-US" smtClean="0"/>
              <a:pPr>
                <a:defRPr/>
              </a:pPr>
              <a:t>3/8/2015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Part 5, ver.1.31</a:t>
            </a:r>
            <a:endParaRPr lang="en-US"/>
          </a:p>
        </p:txBody>
      </p:sp>
      <p:sp>
        <p:nvSpPr>
          <p:cNvPr id="6" name="Slide Number Placeholder 5"/>
          <p:cNvSpPr>
            <a:spLocks noGrp="1"/>
          </p:cNvSpPr>
          <p:nvPr>
            <p:ph type="sldNum" sz="quarter" idx="12"/>
          </p:nvPr>
        </p:nvSpPr>
        <p:spPr/>
        <p:txBody>
          <a:bodyPr/>
          <a:lstStyle>
            <a:lvl1pPr>
              <a:defRPr/>
            </a:lvl1pPr>
          </a:lstStyle>
          <a:p>
            <a:pPr>
              <a:defRPr/>
            </a:pPr>
            <a:fld id="{B22EC369-65B2-4F82-890B-D6B750A6FA8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402359B-D798-4ED1-AA04-FAA9BFEBBB8C}" type="datetime1">
              <a:rPr lang="en-US" smtClean="0"/>
              <a:pPr>
                <a:defRPr/>
              </a:pPr>
              <a:t>3/8/2015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Part 5, ver.1.31</a:t>
            </a:r>
            <a:endParaRPr lang="en-US"/>
          </a:p>
        </p:txBody>
      </p:sp>
      <p:sp>
        <p:nvSpPr>
          <p:cNvPr id="6" name="Slide Number Placeholder 5"/>
          <p:cNvSpPr>
            <a:spLocks noGrp="1"/>
          </p:cNvSpPr>
          <p:nvPr>
            <p:ph type="sldNum" sz="quarter" idx="12"/>
          </p:nvPr>
        </p:nvSpPr>
        <p:spPr/>
        <p:txBody>
          <a:bodyPr/>
          <a:lstStyle>
            <a:lvl1pPr>
              <a:defRPr/>
            </a:lvl1pPr>
          </a:lstStyle>
          <a:p>
            <a:pPr>
              <a:defRPr/>
            </a:pPr>
            <a:fld id="{D70B4960-A368-464E-8C31-A0F87BB091F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30C8165-08A2-4EAC-8184-AAD9A91EF76D}" type="datetime1">
              <a:rPr lang="en-US" smtClean="0"/>
              <a:pPr>
                <a:defRPr/>
              </a:pPr>
              <a:t>3/8/2015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Part 5, ver.1.31</a:t>
            </a:r>
            <a:endParaRPr lang="en-US"/>
          </a:p>
        </p:txBody>
      </p:sp>
      <p:sp>
        <p:nvSpPr>
          <p:cNvPr id="6" name="Slide Number Placeholder 5"/>
          <p:cNvSpPr>
            <a:spLocks noGrp="1"/>
          </p:cNvSpPr>
          <p:nvPr>
            <p:ph type="sldNum" sz="quarter" idx="12"/>
          </p:nvPr>
        </p:nvSpPr>
        <p:spPr/>
        <p:txBody>
          <a:bodyPr/>
          <a:lstStyle>
            <a:lvl1pPr>
              <a:defRPr/>
            </a:lvl1pPr>
          </a:lstStyle>
          <a:p>
            <a:pPr>
              <a:defRPr/>
            </a:pPr>
            <a:fld id="{A9399F34-E933-4C54-A5D1-3DA31D56BA9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DEA9059-30DC-4A73-924C-AABCF15787A0}" type="datetime1">
              <a:rPr lang="en-US" smtClean="0"/>
              <a:pPr>
                <a:defRPr/>
              </a:pPr>
              <a:t>3/8/2015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Part 5, ver.1.31</a:t>
            </a:r>
            <a:endParaRPr lang="en-US"/>
          </a:p>
        </p:txBody>
      </p:sp>
      <p:sp>
        <p:nvSpPr>
          <p:cNvPr id="6" name="Slide Number Placeholder 5"/>
          <p:cNvSpPr>
            <a:spLocks noGrp="1"/>
          </p:cNvSpPr>
          <p:nvPr>
            <p:ph type="sldNum" sz="quarter" idx="12"/>
          </p:nvPr>
        </p:nvSpPr>
        <p:spPr/>
        <p:txBody>
          <a:bodyPr/>
          <a:lstStyle>
            <a:lvl1pPr>
              <a:defRPr/>
            </a:lvl1pPr>
          </a:lstStyle>
          <a:p>
            <a:pPr>
              <a:defRPr/>
            </a:pPr>
            <a:fld id="{34D1207F-16F6-493C-AC3A-7A09CDB1A00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1133122-95C6-4B3A-B846-E17022F85B28}" type="datetime1">
              <a:rPr lang="en-US" smtClean="0"/>
              <a:pPr>
                <a:defRPr/>
              </a:pPr>
              <a:t>3/8/2015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Part 5, ver.1.31</a:t>
            </a:r>
            <a:endParaRPr lang="en-US"/>
          </a:p>
        </p:txBody>
      </p:sp>
      <p:sp>
        <p:nvSpPr>
          <p:cNvPr id="7" name="Slide Number Placeholder 5"/>
          <p:cNvSpPr>
            <a:spLocks noGrp="1"/>
          </p:cNvSpPr>
          <p:nvPr>
            <p:ph type="sldNum" sz="quarter" idx="12"/>
          </p:nvPr>
        </p:nvSpPr>
        <p:spPr/>
        <p:txBody>
          <a:bodyPr/>
          <a:lstStyle>
            <a:lvl1pPr>
              <a:defRPr/>
            </a:lvl1pPr>
          </a:lstStyle>
          <a:p>
            <a:pPr>
              <a:defRPr/>
            </a:pPr>
            <a:fld id="{3EF48255-F7F0-499F-B637-C41B1A007E2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B09439D-8615-45F3-ADA6-EA969C75AB4B}" type="datetime1">
              <a:rPr lang="en-US" smtClean="0"/>
              <a:pPr>
                <a:defRPr/>
              </a:pPr>
              <a:t>3/8/2015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Part 5, ver.1.31</a:t>
            </a:r>
            <a:endParaRPr lang="en-US"/>
          </a:p>
        </p:txBody>
      </p:sp>
      <p:sp>
        <p:nvSpPr>
          <p:cNvPr id="9" name="Slide Number Placeholder 5"/>
          <p:cNvSpPr>
            <a:spLocks noGrp="1"/>
          </p:cNvSpPr>
          <p:nvPr>
            <p:ph type="sldNum" sz="quarter" idx="12"/>
          </p:nvPr>
        </p:nvSpPr>
        <p:spPr/>
        <p:txBody>
          <a:bodyPr/>
          <a:lstStyle>
            <a:lvl1pPr>
              <a:defRPr/>
            </a:lvl1pPr>
          </a:lstStyle>
          <a:p>
            <a:pPr>
              <a:defRPr/>
            </a:pPr>
            <a:fld id="{8D003E1C-7616-4FB9-B0B5-81BD2F96C53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E726D40-0DF8-44B2-9854-37B7BDC771C5}" type="datetime1">
              <a:rPr lang="en-US" smtClean="0"/>
              <a:pPr>
                <a:defRPr/>
              </a:pPr>
              <a:t>3/8/2015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Part 5, ver.1.31</a:t>
            </a:r>
            <a:endParaRPr lang="en-US"/>
          </a:p>
        </p:txBody>
      </p:sp>
      <p:sp>
        <p:nvSpPr>
          <p:cNvPr id="5" name="Slide Number Placeholder 5"/>
          <p:cNvSpPr>
            <a:spLocks noGrp="1"/>
          </p:cNvSpPr>
          <p:nvPr>
            <p:ph type="sldNum" sz="quarter" idx="12"/>
          </p:nvPr>
        </p:nvSpPr>
        <p:spPr/>
        <p:txBody>
          <a:bodyPr/>
          <a:lstStyle>
            <a:lvl1pPr>
              <a:defRPr/>
            </a:lvl1pPr>
          </a:lstStyle>
          <a:p>
            <a:pPr>
              <a:defRPr/>
            </a:pPr>
            <a:fld id="{C18A1C5A-9266-4BFC-8FFA-8FFAE3A0E1A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6161176-2F37-4D7A-A6B8-15D2B9C315D3}" type="datetime1">
              <a:rPr lang="en-US" smtClean="0"/>
              <a:pPr>
                <a:defRPr/>
              </a:pPr>
              <a:t>3/8/2015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Part 5, ver.1.31</a:t>
            </a:r>
            <a:endParaRPr lang="en-US"/>
          </a:p>
        </p:txBody>
      </p:sp>
      <p:sp>
        <p:nvSpPr>
          <p:cNvPr id="4" name="Slide Number Placeholder 5"/>
          <p:cNvSpPr>
            <a:spLocks noGrp="1"/>
          </p:cNvSpPr>
          <p:nvPr>
            <p:ph type="sldNum" sz="quarter" idx="12"/>
          </p:nvPr>
        </p:nvSpPr>
        <p:spPr/>
        <p:txBody>
          <a:bodyPr/>
          <a:lstStyle>
            <a:lvl1pPr>
              <a:defRPr/>
            </a:lvl1pPr>
          </a:lstStyle>
          <a:p>
            <a:pPr>
              <a:defRPr/>
            </a:pPr>
            <a:fld id="{0131AB00-8EDF-4ED5-A7B7-04AD4C0432E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E6A02F9-B2ED-4702-A554-1574868D4AC5}" type="datetime1">
              <a:rPr lang="en-US" smtClean="0"/>
              <a:pPr>
                <a:defRPr/>
              </a:pPr>
              <a:t>3/8/2015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Part 5, ver.1.31</a:t>
            </a:r>
            <a:endParaRPr lang="en-US"/>
          </a:p>
        </p:txBody>
      </p:sp>
      <p:sp>
        <p:nvSpPr>
          <p:cNvPr id="7" name="Slide Number Placeholder 5"/>
          <p:cNvSpPr>
            <a:spLocks noGrp="1"/>
          </p:cNvSpPr>
          <p:nvPr>
            <p:ph type="sldNum" sz="quarter" idx="12"/>
          </p:nvPr>
        </p:nvSpPr>
        <p:spPr/>
        <p:txBody>
          <a:bodyPr/>
          <a:lstStyle>
            <a:lvl1pPr>
              <a:defRPr/>
            </a:lvl1pPr>
          </a:lstStyle>
          <a:p>
            <a:pPr>
              <a:defRPr/>
            </a:pPr>
            <a:fld id="{AFBCB00D-5040-4EE8-A5A2-482AD9BCB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74D865B-0D36-4F52-8150-673FFB3DB8EF}" type="datetime1">
              <a:rPr lang="en-US" smtClean="0"/>
              <a:pPr>
                <a:defRPr/>
              </a:pPr>
              <a:t>3/8/2015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Part 5, ver.1.31</a:t>
            </a:r>
            <a:endParaRPr lang="en-US"/>
          </a:p>
        </p:txBody>
      </p:sp>
      <p:sp>
        <p:nvSpPr>
          <p:cNvPr id="7" name="Slide Number Placeholder 5"/>
          <p:cNvSpPr>
            <a:spLocks noGrp="1"/>
          </p:cNvSpPr>
          <p:nvPr>
            <p:ph type="sldNum" sz="quarter" idx="12"/>
          </p:nvPr>
        </p:nvSpPr>
        <p:spPr/>
        <p:txBody>
          <a:bodyPr/>
          <a:lstStyle>
            <a:lvl1pPr>
              <a:defRPr/>
            </a:lvl1pPr>
          </a:lstStyle>
          <a:p>
            <a:pPr>
              <a:defRPr/>
            </a:pPr>
            <a:fld id="{43AD9EA9-6E4A-43E7-BC77-59F1A42E123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CE0506E-D049-4634-8CCD-780DE266752A}" type="datetime1">
              <a:rPr lang="en-US" smtClean="0"/>
              <a:pPr>
                <a:defRPr/>
              </a:pPr>
              <a:t>3/8/2015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smtClean="0"/>
              <a:t>Part 5, ver.1.31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400B757-26E5-4ED8-BC78-74CAC91823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19459" name="Subtitle 2"/>
          <p:cNvSpPr>
            <a:spLocks noGrp="1"/>
          </p:cNvSpPr>
          <p:nvPr>
            <p:ph type="subTitle" idx="1"/>
          </p:nvPr>
        </p:nvSpPr>
        <p:spPr>
          <a:xfrm>
            <a:off x="228600" y="1143000"/>
            <a:ext cx="8686800" cy="5181600"/>
          </a:xfrm>
        </p:spPr>
        <p:txBody>
          <a:bodyPr/>
          <a:lstStyle/>
          <a:p>
            <a:pPr algn="l">
              <a:spcBef>
                <a:spcPct val="0"/>
              </a:spcBef>
              <a:spcAft>
                <a:spcPts val="1800"/>
              </a:spcAft>
            </a:pPr>
            <a:r>
              <a:rPr lang="en-US" sz="4800" b="1" dirty="0" smtClean="0">
                <a:solidFill>
                  <a:schemeClr val="tx1"/>
                </a:solidFill>
              </a:rPr>
              <a:t>“He </a:t>
            </a:r>
            <a:r>
              <a:rPr lang="en-US" sz="4800" b="1" dirty="0" smtClean="0">
                <a:solidFill>
                  <a:srgbClr val="C00000"/>
                </a:solidFill>
              </a:rPr>
              <a:t>Chose</a:t>
            </a:r>
            <a:r>
              <a:rPr lang="en-US" sz="4800" b="1" dirty="0" smtClean="0">
                <a:solidFill>
                  <a:schemeClr val="tx1"/>
                </a:solidFill>
              </a:rPr>
              <a:t> us in Him” - Eph.1:4</a:t>
            </a:r>
          </a:p>
          <a:p>
            <a:pPr algn="l">
              <a:spcBef>
                <a:spcPct val="0"/>
              </a:spcBef>
              <a:spcAft>
                <a:spcPts val="1800"/>
              </a:spcAft>
            </a:pPr>
            <a:r>
              <a:rPr lang="en-US" sz="4400" b="1" u="sng" dirty="0" smtClean="0">
                <a:solidFill>
                  <a:srgbClr val="C00000"/>
                </a:solidFill>
              </a:rPr>
              <a:t>v</a:t>
            </a:r>
            <a:r>
              <a:rPr lang="en-US" sz="4400" b="1" dirty="0" smtClean="0">
                <a:solidFill>
                  <a:srgbClr val="C00000"/>
                </a:solidFill>
              </a:rPr>
              <a:t>.</a:t>
            </a:r>
            <a:r>
              <a:rPr lang="en-US" sz="4400" b="1" dirty="0" smtClean="0">
                <a:solidFill>
                  <a:schemeClr val="tx1"/>
                </a:solidFill>
              </a:rPr>
              <a:t> </a:t>
            </a:r>
            <a:r>
              <a:rPr lang="en-US" sz="4400" b="1" i="1" dirty="0" smtClean="0">
                <a:solidFill>
                  <a:schemeClr val="tx1"/>
                </a:solidFill>
              </a:rPr>
              <a:t>eklegomai</a:t>
            </a:r>
            <a:r>
              <a:rPr lang="en-US" sz="4400" b="1" dirty="0" smtClean="0">
                <a:solidFill>
                  <a:schemeClr val="tx1"/>
                </a:solidFill>
              </a:rPr>
              <a:t> – trans. “</a:t>
            </a:r>
            <a:r>
              <a:rPr lang="en-US" sz="4400" b="1" dirty="0" smtClean="0">
                <a:solidFill>
                  <a:srgbClr val="0070C0"/>
                </a:solidFill>
              </a:rPr>
              <a:t>choose</a:t>
            </a:r>
            <a:r>
              <a:rPr lang="en-US" sz="4400" b="1" dirty="0" smtClean="0">
                <a:solidFill>
                  <a:schemeClr val="tx1"/>
                </a:solidFill>
              </a:rPr>
              <a:t>”</a:t>
            </a:r>
          </a:p>
          <a:p>
            <a:pPr algn="l">
              <a:spcBef>
                <a:spcPct val="0"/>
              </a:spcBef>
              <a:spcAft>
                <a:spcPts val="0"/>
              </a:spcAft>
            </a:pPr>
            <a:r>
              <a:rPr lang="en-US" sz="4400" b="1" u="sng" dirty="0" smtClean="0">
                <a:solidFill>
                  <a:schemeClr val="tx1"/>
                </a:solidFill>
              </a:rPr>
              <a:t>adj</a:t>
            </a:r>
            <a:r>
              <a:rPr lang="en-US" sz="4400" b="1" dirty="0" smtClean="0">
                <a:solidFill>
                  <a:schemeClr val="tx1"/>
                </a:solidFill>
              </a:rPr>
              <a:t>. </a:t>
            </a:r>
            <a:r>
              <a:rPr lang="en-US" sz="4400" b="1" i="1" dirty="0" smtClean="0">
                <a:solidFill>
                  <a:schemeClr val="tx1"/>
                </a:solidFill>
              </a:rPr>
              <a:t>eklektos</a:t>
            </a:r>
            <a:r>
              <a:rPr lang="en-US" sz="4400" b="1" dirty="0" smtClean="0">
                <a:solidFill>
                  <a:schemeClr val="tx1"/>
                </a:solidFill>
              </a:rPr>
              <a:t> – trans. </a:t>
            </a:r>
            <a:r>
              <a:rPr lang="en-US" sz="4400" b="1" dirty="0">
                <a:solidFill>
                  <a:schemeClr val="tx1"/>
                </a:solidFill>
              </a:rPr>
              <a:t>“</a:t>
            </a:r>
            <a:r>
              <a:rPr lang="en-US" sz="4400" b="1" dirty="0" smtClean="0">
                <a:solidFill>
                  <a:schemeClr val="tx1"/>
                </a:solidFill>
              </a:rPr>
              <a:t>elect”, </a:t>
            </a:r>
          </a:p>
          <a:p>
            <a:pPr algn="l">
              <a:spcBef>
                <a:spcPct val="0"/>
              </a:spcBef>
              <a:spcAft>
                <a:spcPts val="1800"/>
              </a:spcAft>
            </a:pPr>
            <a:r>
              <a:rPr lang="en-US" sz="4400" b="1" dirty="0" smtClean="0">
                <a:solidFill>
                  <a:schemeClr val="tx1"/>
                </a:solidFill>
              </a:rPr>
              <a:t>                                                </a:t>
            </a:r>
            <a:r>
              <a:rPr lang="en-US" sz="4400" b="1" dirty="0">
                <a:solidFill>
                  <a:schemeClr val="tx1"/>
                </a:solidFill>
              </a:rPr>
              <a:t>“</a:t>
            </a:r>
            <a:r>
              <a:rPr lang="en-US" sz="4400" b="1" dirty="0">
                <a:solidFill>
                  <a:srgbClr val="0070C0"/>
                </a:solidFill>
              </a:rPr>
              <a:t>chosen</a:t>
            </a:r>
            <a:r>
              <a:rPr lang="en-US" sz="4400" b="1" dirty="0">
                <a:solidFill>
                  <a:schemeClr val="tx1"/>
                </a:solidFill>
              </a:rPr>
              <a:t>”</a:t>
            </a:r>
            <a:endParaRPr lang="en-US" sz="4400" b="1" dirty="0" smtClean="0">
              <a:solidFill>
                <a:schemeClr val="tx1"/>
              </a:solidFill>
            </a:endParaRPr>
          </a:p>
          <a:p>
            <a:pPr algn="l">
              <a:spcBef>
                <a:spcPct val="0"/>
              </a:spcBef>
              <a:spcAft>
                <a:spcPts val="0"/>
              </a:spcAft>
            </a:pPr>
            <a:r>
              <a:rPr lang="en-US" sz="4400" b="1" u="sng" dirty="0" smtClean="0">
                <a:solidFill>
                  <a:schemeClr val="tx1"/>
                </a:solidFill>
              </a:rPr>
              <a:t>n</a:t>
            </a:r>
            <a:r>
              <a:rPr lang="en-US" sz="4400" b="1" dirty="0" smtClean="0">
                <a:solidFill>
                  <a:schemeClr val="tx1"/>
                </a:solidFill>
              </a:rPr>
              <a:t>. </a:t>
            </a:r>
            <a:r>
              <a:rPr lang="en-US" sz="4400" b="1" i="1" dirty="0" smtClean="0">
                <a:solidFill>
                  <a:schemeClr val="tx1"/>
                </a:solidFill>
              </a:rPr>
              <a:t>eklogē </a:t>
            </a:r>
            <a:r>
              <a:rPr lang="en-US" sz="4400" b="1" dirty="0" smtClean="0">
                <a:solidFill>
                  <a:schemeClr val="tx1"/>
                </a:solidFill>
              </a:rPr>
              <a:t>– trans. “election”, </a:t>
            </a:r>
          </a:p>
          <a:p>
            <a:pPr algn="l">
              <a:spcBef>
                <a:spcPct val="0"/>
              </a:spcBef>
              <a:spcAft>
                <a:spcPts val="1800"/>
              </a:spcAft>
            </a:pPr>
            <a:r>
              <a:rPr lang="en-US" sz="4400" b="1" dirty="0" smtClean="0">
                <a:solidFill>
                  <a:schemeClr val="tx1"/>
                </a:solidFill>
              </a:rPr>
              <a:t>                             “</a:t>
            </a:r>
            <a:r>
              <a:rPr lang="en-US" sz="4400" b="1" dirty="0" smtClean="0">
                <a:solidFill>
                  <a:srgbClr val="0070C0"/>
                </a:solidFill>
              </a:rPr>
              <a:t>choice</a:t>
            </a:r>
            <a:r>
              <a:rPr lang="en-US" sz="4400" b="1" dirty="0" smtClean="0">
                <a:solidFill>
                  <a:schemeClr val="tx1"/>
                </a:solidFill>
              </a:rPr>
              <a:t>”, “</a:t>
            </a:r>
            <a:r>
              <a:rPr lang="en-US" sz="4400" b="1" dirty="0" smtClean="0">
                <a:solidFill>
                  <a:srgbClr val="0070C0"/>
                </a:solidFill>
              </a:rPr>
              <a:t>choosing</a:t>
            </a:r>
            <a:r>
              <a:rPr lang="en-US" sz="4400" b="1" dirty="0" smtClean="0">
                <a:solidFill>
                  <a:schemeClr val="tx1"/>
                </a:solidFill>
              </a:rPr>
              <a:t>”</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096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1143000"/>
            <a:ext cx="8534400" cy="5486400"/>
          </a:xfrm>
        </p:spPr>
        <p:txBody>
          <a:bodyPr/>
          <a:lstStyle/>
          <a:p>
            <a:pPr algn="l">
              <a:spcBef>
                <a:spcPct val="0"/>
              </a:spcBef>
              <a:spcAft>
                <a:spcPts val="1800"/>
              </a:spcAft>
            </a:pPr>
            <a:r>
              <a:rPr lang="en-US" sz="4800" b="1" dirty="0" smtClean="0">
                <a:solidFill>
                  <a:schemeClr val="tx1"/>
                </a:solidFill>
              </a:rPr>
              <a:t>God’s </a:t>
            </a:r>
            <a:r>
              <a:rPr lang="en-US" sz="4800" b="1" dirty="0" smtClean="0">
                <a:solidFill>
                  <a:srgbClr val="C00000"/>
                </a:solidFill>
              </a:rPr>
              <a:t>choices</a:t>
            </a:r>
            <a:r>
              <a:rPr lang="en-US" sz="4800" b="1" dirty="0" smtClean="0">
                <a:solidFill>
                  <a:schemeClr val="tx1"/>
                </a:solidFill>
              </a:rPr>
              <a:t> (ctd.)</a:t>
            </a:r>
          </a:p>
          <a:p>
            <a:pPr algn="l">
              <a:spcBef>
                <a:spcPct val="0"/>
              </a:spcBef>
              <a:spcAft>
                <a:spcPts val="1800"/>
              </a:spcAft>
              <a:buFont typeface="Arial" pitchFamily="34" charset="0"/>
              <a:buChar char="•"/>
            </a:pPr>
            <a:r>
              <a:rPr lang="en-US" sz="4800" b="1" dirty="0" smtClean="0">
                <a:solidFill>
                  <a:schemeClr val="tx1"/>
                </a:solidFill>
              </a:rPr>
              <a:t> principle of </a:t>
            </a:r>
            <a:r>
              <a:rPr lang="en-US" sz="4800" b="1" dirty="0" smtClean="0">
                <a:solidFill>
                  <a:srgbClr val="C00000"/>
                </a:solidFill>
              </a:rPr>
              <a:t>choice</a:t>
            </a:r>
            <a:r>
              <a:rPr lang="en-US" sz="4800" b="1" dirty="0" smtClean="0">
                <a:solidFill>
                  <a:schemeClr val="tx1"/>
                </a:solidFill>
              </a:rPr>
              <a:t> in Rom.9:15-16 – “not of him who desires nor of him who runs, but of God showing mercy”</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10</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933748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096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1143000"/>
            <a:ext cx="8534400" cy="5486400"/>
          </a:xfrm>
        </p:spPr>
        <p:txBody>
          <a:bodyPr/>
          <a:lstStyle/>
          <a:p>
            <a:pPr algn="l">
              <a:spcBef>
                <a:spcPct val="0"/>
              </a:spcBef>
              <a:spcAft>
                <a:spcPts val="1800"/>
              </a:spcAft>
            </a:pPr>
            <a:r>
              <a:rPr lang="en-US" sz="4800" b="1" dirty="0" smtClean="0">
                <a:solidFill>
                  <a:schemeClr val="tx1"/>
                </a:solidFill>
              </a:rPr>
              <a:t>God’s </a:t>
            </a:r>
            <a:r>
              <a:rPr lang="en-US" sz="4800" b="1" dirty="0" smtClean="0">
                <a:solidFill>
                  <a:srgbClr val="C00000"/>
                </a:solidFill>
              </a:rPr>
              <a:t>choices</a:t>
            </a:r>
            <a:r>
              <a:rPr lang="en-US" sz="4800" b="1" dirty="0" smtClean="0">
                <a:solidFill>
                  <a:schemeClr val="tx1"/>
                </a:solidFill>
              </a:rPr>
              <a:t> (ctd.)</a:t>
            </a:r>
          </a:p>
          <a:p>
            <a:pPr algn="l">
              <a:spcBef>
                <a:spcPct val="0"/>
              </a:spcBef>
              <a:spcAft>
                <a:spcPts val="1800"/>
              </a:spcAft>
              <a:buFont typeface="Arial" pitchFamily="34" charset="0"/>
              <a:buChar char="•"/>
            </a:pPr>
            <a:r>
              <a:rPr lang="en-US" sz="4800" b="1" dirty="0" smtClean="0">
                <a:solidFill>
                  <a:schemeClr val="tx1"/>
                </a:solidFill>
              </a:rPr>
              <a:t> principle of </a:t>
            </a:r>
            <a:r>
              <a:rPr lang="en-US" sz="4800" b="1" dirty="0" smtClean="0">
                <a:solidFill>
                  <a:srgbClr val="C00000"/>
                </a:solidFill>
              </a:rPr>
              <a:t>choice</a:t>
            </a:r>
            <a:r>
              <a:rPr lang="en-US" sz="4800" b="1" dirty="0" smtClean="0">
                <a:solidFill>
                  <a:schemeClr val="tx1"/>
                </a:solidFill>
              </a:rPr>
              <a:t> in Rom.9:18 – “whom He desires He shows mercy, but whom He desires He hardens”</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11</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933748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09600" y="1524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228600" y="990600"/>
            <a:ext cx="8686800" cy="5638800"/>
          </a:xfrm>
        </p:spPr>
        <p:txBody>
          <a:bodyPr/>
          <a:lstStyle/>
          <a:p>
            <a:pPr algn="l">
              <a:spcBef>
                <a:spcPct val="0"/>
              </a:spcBef>
              <a:spcAft>
                <a:spcPts val="1800"/>
              </a:spcAft>
            </a:pPr>
            <a:r>
              <a:rPr lang="en-US" sz="4800" b="1" dirty="0" smtClean="0">
                <a:solidFill>
                  <a:schemeClr val="tx1"/>
                </a:solidFill>
              </a:rPr>
              <a:t>God’s </a:t>
            </a:r>
            <a:r>
              <a:rPr lang="en-US" sz="4800" b="1" dirty="0" smtClean="0">
                <a:solidFill>
                  <a:srgbClr val="C00000"/>
                </a:solidFill>
              </a:rPr>
              <a:t>choices</a:t>
            </a:r>
            <a:r>
              <a:rPr lang="en-US" sz="4800" b="1" dirty="0" smtClean="0">
                <a:solidFill>
                  <a:schemeClr val="tx1"/>
                </a:solidFill>
              </a:rPr>
              <a:t> (ctd.)</a:t>
            </a:r>
          </a:p>
          <a:p>
            <a:pPr algn="l">
              <a:spcBef>
                <a:spcPct val="0"/>
              </a:spcBef>
              <a:spcAft>
                <a:spcPts val="1800"/>
              </a:spcAft>
              <a:buFont typeface="Arial" pitchFamily="34" charset="0"/>
              <a:buChar char="•"/>
            </a:pPr>
            <a:r>
              <a:rPr lang="en-US" sz="4800" b="1" dirty="0" smtClean="0">
                <a:solidFill>
                  <a:schemeClr val="tx1"/>
                </a:solidFill>
              </a:rPr>
              <a:t> principle applied in 2 Ti.2:24-25 – “a slave of the Lord must not fight, but … in humility correcting those who oppose. Perhaps </a:t>
            </a:r>
            <a:r>
              <a:rPr lang="en-US" sz="4800" b="1" dirty="0" smtClean="0">
                <a:solidFill>
                  <a:srgbClr val="C00000"/>
                </a:solidFill>
              </a:rPr>
              <a:t>God may give</a:t>
            </a:r>
            <a:r>
              <a:rPr lang="en-US" sz="4800" b="1" dirty="0" smtClean="0">
                <a:solidFill>
                  <a:schemeClr val="tx1"/>
                </a:solidFill>
              </a:rPr>
              <a:t> them a change of mind for recognition of truth?”</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12</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4230043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09600" y="254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838200"/>
            <a:ext cx="8534400" cy="5791200"/>
          </a:xfrm>
        </p:spPr>
        <p:txBody>
          <a:bodyPr/>
          <a:lstStyle/>
          <a:p>
            <a:pPr algn="l">
              <a:spcBef>
                <a:spcPct val="0"/>
              </a:spcBef>
              <a:spcAft>
                <a:spcPts val="1800"/>
              </a:spcAft>
            </a:pPr>
            <a:r>
              <a:rPr lang="en-US" sz="4800" b="1" dirty="0" smtClean="0">
                <a:solidFill>
                  <a:schemeClr val="tx1"/>
                </a:solidFill>
              </a:rPr>
              <a:t>God’s </a:t>
            </a:r>
            <a:r>
              <a:rPr lang="en-US" sz="4800" b="1" dirty="0" smtClean="0">
                <a:solidFill>
                  <a:srgbClr val="C00000"/>
                </a:solidFill>
              </a:rPr>
              <a:t>choices</a:t>
            </a:r>
            <a:r>
              <a:rPr lang="en-US" sz="4800" b="1" dirty="0" smtClean="0">
                <a:solidFill>
                  <a:schemeClr val="tx1"/>
                </a:solidFill>
              </a:rPr>
              <a:t> – OT, Gospels, Acts</a:t>
            </a:r>
          </a:p>
          <a:p>
            <a:pPr algn="l">
              <a:spcBef>
                <a:spcPct val="0"/>
              </a:spcBef>
              <a:spcAft>
                <a:spcPts val="1800"/>
              </a:spcAft>
              <a:buFont typeface="Arial" pitchFamily="34" charset="0"/>
              <a:buChar char="•"/>
            </a:pPr>
            <a:r>
              <a:rPr lang="en-US" sz="4800" b="1" dirty="0" smtClean="0">
                <a:solidFill>
                  <a:schemeClr val="tx1"/>
                </a:solidFill>
              </a:rPr>
              <a:t> the archetype of Israel – Isa.43:1 - 44:2</a:t>
            </a:r>
          </a:p>
          <a:p>
            <a:pPr algn="l">
              <a:spcBef>
                <a:spcPct val="0"/>
              </a:spcBef>
              <a:spcAft>
                <a:spcPts val="1800"/>
              </a:spcAft>
            </a:pPr>
            <a:r>
              <a:rPr lang="en-US" sz="4800" b="1" dirty="0" smtClean="0">
                <a:solidFill>
                  <a:schemeClr val="tx1"/>
                </a:solidFill>
              </a:rPr>
              <a:t> Yahweh created, formed, redeemed, saved, loved and called them (by name) – they were His, called by His name</a:t>
            </a:r>
            <a:endParaRPr lang="en-US" sz="4800" b="1" dirty="0" smtClean="0">
              <a:solidFill>
                <a:srgbClr val="FF0000"/>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13</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933748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096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1143000"/>
            <a:ext cx="8534400" cy="5486400"/>
          </a:xfrm>
        </p:spPr>
        <p:txBody>
          <a:bodyPr/>
          <a:lstStyle/>
          <a:p>
            <a:pPr algn="l">
              <a:spcBef>
                <a:spcPct val="0"/>
              </a:spcBef>
              <a:spcAft>
                <a:spcPts val="1800"/>
              </a:spcAft>
            </a:pPr>
            <a:r>
              <a:rPr lang="en-US" sz="4800" b="1" dirty="0" smtClean="0">
                <a:solidFill>
                  <a:schemeClr val="tx1"/>
                </a:solidFill>
              </a:rPr>
              <a:t>God’s </a:t>
            </a:r>
            <a:r>
              <a:rPr lang="en-US" sz="4800" b="1" dirty="0" smtClean="0">
                <a:solidFill>
                  <a:srgbClr val="C00000"/>
                </a:solidFill>
              </a:rPr>
              <a:t>choices</a:t>
            </a:r>
            <a:r>
              <a:rPr lang="en-US" sz="4800" b="1" dirty="0" smtClean="0">
                <a:solidFill>
                  <a:schemeClr val="tx1"/>
                </a:solidFill>
              </a:rPr>
              <a:t> – OT, Gospels, Acts</a:t>
            </a:r>
          </a:p>
          <a:p>
            <a:pPr algn="l">
              <a:spcBef>
                <a:spcPct val="0"/>
              </a:spcBef>
              <a:spcAft>
                <a:spcPts val="1800"/>
              </a:spcAft>
              <a:buFont typeface="Arial" pitchFamily="34" charset="0"/>
              <a:buChar char="•"/>
            </a:pPr>
            <a:r>
              <a:rPr lang="en-US" sz="4800" b="1" dirty="0" smtClean="0">
                <a:solidFill>
                  <a:schemeClr val="tx1"/>
                </a:solidFill>
              </a:rPr>
              <a:t> basis in the covenants</a:t>
            </a:r>
          </a:p>
          <a:p>
            <a:pPr algn="l">
              <a:spcBef>
                <a:spcPct val="0"/>
              </a:spcBef>
              <a:spcAft>
                <a:spcPts val="1800"/>
              </a:spcAft>
              <a:buFont typeface="Arial" pitchFamily="34" charset="0"/>
              <a:buChar char="•"/>
            </a:pPr>
            <a:r>
              <a:rPr lang="en-US" sz="4800" b="1" dirty="0" smtClean="0">
                <a:solidFill>
                  <a:schemeClr val="tx1"/>
                </a:solidFill>
              </a:rPr>
              <a:t> covenant of Law was conditional – each generation in Israel had to affirm it or risk Yahweh’s </a:t>
            </a:r>
            <a:r>
              <a:rPr lang="en-US" sz="4800" b="1" dirty="0" smtClean="0">
                <a:solidFill>
                  <a:srgbClr val="FF0000"/>
                </a:solidFill>
              </a:rPr>
              <a:t>rejection</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14</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370853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096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1143000"/>
            <a:ext cx="8534400" cy="5181600"/>
          </a:xfrm>
        </p:spPr>
        <p:txBody>
          <a:bodyPr/>
          <a:lstStyle/>
          <a:p>
            <a:pPr algn="l">
              <a:spcBef>
                <a:spcPct val="0"/>
              </a:spcBef>
              <a:spcAft>
                <a:spcPts val="1800"/>
              </a:spcAft>
            </a:pPr>
            <a:r>
              <a:rPr lang="en-US" sz="4800" b="1" dirty="0" smtClean="0">
                <a:solidFill>
                  <a:schemeClr val="tx1"/>
                </a:solidFill>
              </a:rPr>
              <a:t>God’s </a:t>
            </a:r>
            <a:r>
              <a:rPr lang="en-US" sz="4800" b="1" dirty="0" smtClean="0">
                <a:solidFill>
                  <a:srgbClr val="C00000"/>
                </a:solidFill>
              </a:rPr>
              <a:t>choices</a:t>
            </a:r>
            <a:r>
              <a:rPr lang="en-US" sz="4800" b="1" dirty="0" smtClean="0">
                <a:solidFill>
                  <a:schemeClr val="tx1"/>
                </a:solidFill>
              </a:rPr>
              <a:t> – OT, Gospels, Acts</a:t>
            </a:r>
          </a:p>
          <a:p>
            <a:pPr algn="l">
              <a:spcBef>
                <a:spcPct val="0"/>
              </a:spcBef>
              <a:spcAft>
                <a:spcPts val="1800"/>
              </a:spcAft>
              <a:buFont typeface="Arial" pitchFamily="34" charset="0"/>
              <a:buChar char="•"/>
            </a:pPr>
            <a:r>
              <a:rPr lang="en-US" sz="4800" b="1" dirty="0" smtClean="0">
                <a:solidFill>
                  <a:schemeClr val="tx1"/>
                </a:solidFill>
              </a:rPr>
              <a:t> in His </a:t>
            </a:r>
            <a:r>
              <a:rPr lang="en-US" sz="4800" b="1" dirty="0" smtClean="0">
                <a:solidFill>
                  <a:srgbClr val="C00000"/>
                </a:solidFill>
              </a:rPr>
              <a:t>choosing</a:t>
            </a:r>
            <a:r>
              <a:rPr lang="en-US" sz="4800" b="1" dirty="0" smtClean="0">
                <a:solidFill>
                  <a:schemeClr val="tx1"/>
                </a:solidFill>
              </a:rPr>
              <a:t> out, God has </a:t>
            </a:r>
            <a:r>
              <a:rPr lang="en-US" sz="4800" b="1" dirty="0" smtClean="0">
                <a:solidFill>
                  <a:srgbClr val="FF0000"/>
                </a:solidFill>
              </a:rPr>
              <a:t>rejected</a:t>
            </a:r>
            <a:r>
              <a:rPr lang="en-US" sz="4800" b="1" dirty="0" smtClean="0">
                <a:solidFill>
                  <a:schemeClr val="tx1"/>
                </a:solidFill>
              </a:rPr>
              <a:t> the rest</a:t>
            </a:r>
          </a:p>
          <a:p>
            <a:pPr algn="l">
              <a:spcBef>
                <a:spcPct val="0"/>
              </a:spcBef>
              <a:spcAft>
                <a:spcPts val="1800"/>
              </a:spcAft>
              <a:buFont typeface="Arial" pitchFamily="34" charset="0"/>
              <a:buChar char="•"/>
            </a:pPr>
            <a:r>
              <a:rPr lang="en-US" sz="4800" b="1" dirty="0" smtClean="0">
                <a:solidFill>
                  <a:schemeClr val="tx1"/>
                </a:solidFill>
              </a:rPr>
              <a:t> His </a:t>
            </a:r>
            <a:r>
              <a:rPr lang="en-US" sz="4800" b="1" dirty="0" smtClean="0">
                <a:solidFill>
                  <a:srgbClr val="FF0000"/>
                </a:solidFill>
              </a:rPr>
              <a:t>rejection</a:t>
            </a:r>
            <a:r>
              <a:rPr lang="en-US" sz="4800" b="1" dirty="0" smtClean="0">
                <a:solidFill>
                  <a:schemeClr val="tx1"/>
                </a:solidFill>
              </a:rPr>
              <a:t> of Esau described as “hate” – He let Esau be Esau – no mercy shown</a:t>
            </a:r>
            <a:endParaRPr lang="en-US" sz="4800" b="1" dirty="0" smtClean="0">
              <a:solidFill>
                <a:srgbClr val="FF0000"/>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15</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933748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096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1828800"/>
            <a:ext cx="8534400" cy="4495800"/>
          </a:xfrm>
        </p:spPr>
        <p:txBody>
          <a:bodyPr anchor="t" anchorCtr="1"/>
          <a:lstStyle/>
          <a:p>
            <a:pPr algn="l">
              <a:spcBef>
                <a:spcPct val="0"/>
              </a:spcBef>
              <a:spcAft>
                <a:spcPts val="0"/>
              </a:spcAft>
            </a:pPr>
            <a:r>
              <a:rPr lang="en-US" sz="6000" b="1" dirty="0" smtClean="0">
                <a:solidFill>
                  <a:schemeClr val="tx1"/>
                </a:solidFill>
              </a:rPr>
              <a:t>Election			Love</a:t>
            </a:r>
          </a:p>
          <a:p>
            <a:pPr algn="l">
              <a:spcBef>
                <a:spcPct val="0"/>
              </a:spcBef>
              <a:spcAft>
                <a:spcPts val="1800"/>
              </a:spcAft>
            </a:pPr>
            <a:r>
              <a:rPr lang="en-US" sz="6000" b="1" dirty="0" smtClean="0">
                <a:solidFill>
                  <a:schemeClr val="tx1"/>
                </a:solidFill>
              </a:rPr>
              <a:t>_______ 	=   ______ </a:t>
            </a:r>
          </a:p>
          <a:p>
            <a:pPr algn="l">
              <a:spcBef>
                <a:spcPct val="0"/>
              </a:spcBef>
              <a:spcAft>
                <a:spcPts val="1800"/>
              </a:spcAft>
            </a:pPr>
            <a:r>
              <a:rPr lang="en-US" sz="6000" b="1" dirty="0" smtClean="0">
                <a:solidFill>
                  <a:schemeClr val="tx1"/>
                </a:solidFill>
              </a:rPr>
              <a:t>Rejection		Hate</a:t>
            </a:r>
            <a:endParaRPr lang="en-US" sz="6000" b="1" dirty="0" smtClean="0">
              <a:solidFill>
                <a:srgbClr val="FF0000"/>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16</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1751286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096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1143000"/>
            <a:ext cx="8534400" cy="5181600"/>
          </a:xfrm>
        </p:spPr>
        <p:txBody>
          <a:bodyPr/>
          <a:lstStyle/>
          <a:p>
            <a:pPr algn="l">
              <a:spcBef>
                <a:spcPct val="0"/>
              </a:spcBef>
              <a:spcAft>
                <a:spcPts val="1800"/>
              </a:spcAft>
            </a:pPr>
            <a:r>
              <a:rPr lang="en-US" sz="4800" b="1" dirty="0" smtClean="0">
                <a:solidFill>
                  <a:schemeClr val="tx1"/>
                </a:solidFill>
              </a:rPr>
              <a:t>  God’s </a:t>
            </a:r>
            <a:r>
              <a:rPr lang="en-US" sz="4800" b="1" dirty="0" smtClean="0">
                <a:solidFill>
                  <a:srgbClr val="C00000"/>
                </a:solidFill>
              </a:rPr>
              <a:t>choices</a:t>
            </a:r>
            <a:r>
              <a:rPr lang="en-US" sz="4800" b="1" dirty="0" smtClean="0">
                <a:solidFill>
                  <a:schemeClr val="tx1"/>
                </a:solidFill>
              </a:rPr>
              <a:t> put divisions between those </a:t>
            </a:r>
            <a:r>
              <a:rPr lang="en-US" sz="4800" b="1" dirty="0">
                <a:solidFill>
                  <a:srgbClr val="C00000"/>
                </a:solidFill>
              </a:rPr>
              <a:t>chosen</a:t>
            </a:r>
            <a:r>
              <a:rPr lang="en-US" sz="4800" b="1" dirty="0" smtClean="0">
                <a:solidFill>
                  <a:schemeClr val="tx1"/>
                </a:solidFill>
              </a:rPr>
              <a:t> and those </a:t>
            </a:r>
            <a:r>
              <a:rPr lang="en-US" sz="4800" b="1" dirty="0" smtClean="0">
                <a:solidFill>
                  <a:srgbClr val="FF0000"/>
                </a:solidFill>
              </a:rPr>
              <a:t>rejected</a:t>
            </a:r>
            <a:r>
              <a:rPr lang="en-US" sz="4800" b="1" dirty="0" smtClean="0">
                <a:solidFill>
                  <a:schemeClr val="tx1"/>
                </a:solidFill>
              </a:rPr>
              <a:t>.</a:t>
            </a:r>
          </a:p>
          <a:p>
            <a:pPr algn="l">
              <a:spcBef>
                <a:spcPct val="0"/>
              </a:spcBef>
              <a:spcAft>
                <a:spcPts val="1800"/>
              </a:spcAft>
            </a:pPr>
            <a:r>
              <a:rPr lang="en-US" sz="4800" b="1" dirty="0" smtClean="0">
                <a:solidFill>
                  <a:schemeClr val="tx1"/>
                </a:solidFill>
              </a:rPr>
              <a:t>  Those </a:t>
            </a:r>
            <a:r>
              <a:rPr lang="en-US" sz="4800" b="1" dirty="0" smtClean="0">
                <a:solidFill>
                  <a:srgbClr val="FF0000"/>
                </a:solidFill>
              </a:rPr>
              <a:t>rejected</a:t>
            </a:r>
            <a:r>
              <a:rPr lang="en-US" sz="4800" b="1" dirty="0" smtClean="0">
                <a:solidFill>
                  <a:schemeClr val="tx1"/>
                </a:solidFill>
              </a:rPr>
              <a:t> remain “of the world”, part of Satan’s kingdom.</a:t>
            </a:r>
            <a:endParaRPr lang="en-US" sz="4800" b="1" dirty="0" smtClean="0">
              <a:solidFill>
                <a:srgbClr val="FF0000"/>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17</a:t>
            </a:fld>
            <a:endParaRPr lang="en-US" dirty="0"/>
          </a:p>
        </p:txBody>
      </p:sp>
      <p:sp>
        <p:nvSpPr>
          <p:cNvPr id="6" name="Footer Placeholder 5"/>
          <p:cNvSpPr>
            <a:spLocks noGrp="1"/>
          </p:cNvSpPr>
          <p:nvPr>
            <p:ph type="ftr" sz="quarter" idx="11"/>
          </p:nvPr>
        </p:nvSpPr>
        <p:spPr/>
        <p:txBody>
          <a:bodyPr/>
          <a:lstStyle/>
          <a:p>
            <a:pPr>
              <a:defRPr/>
            </a:pPr>
            <a:r>
              <a:rPr lang="en-US" dirty="0" smtClean="0"/>
              <a:t>Part 5, ver.1.31</a:t>
            </a:r>
            <a:endParaRPr lang="en-US" dirty="0"/>
          </a:p>
        </p:txBody>
      </p:sp>
    </p:spTree>
    <p:extLst>
      <p:ext uri="{BB962C8B-B14F-4D97-AF65-F5344CB8AC3E}">
        <p14:creationId xmlns:p14="http://schemas.microsoft.com/office/powerpoint/2010/main" xmlns="" val="9337486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096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1143000"/>
            <a:ext cx="8534400" cy="5181600"/>
          </a:xfrm>
        </p:spPr>
        <p:txBody>
          <a:bodyPr/>
          <a:lstStyle/>
          <a:p>
            <a:pPr algn="l">
              <a:spcBef>
                <a:spcPct val="0"/>
              </a:spcBef>
              <a:spcAft>
                <a:spcPts val="1800"/>
              </a:spcAft>
            </a:pPr>
            <a:r>
              <a:rPr lang="en-US" sz="4800" b="1" dirty="0" smtClean="0">
                <a:solidFill>
                  <a:schemeClr val="tx1"/>
                </a:solidFill>
              </a:rPr>
              <a:t>  Therefore, to be </a:t>
            </a:r>
            <a:r>
              <a:rPr lang="en-US" sz="4800" b="1" dirty="0" smtClean="0">
                <a:solidFill>
                  <a:srgbClr val="C00000"/>
                </a:solidFill>
              </a:rPr>
              <a:t>chosen</a:t>
            </a:r>
            <a:r>
              <a:rPr lang="en-US" sz="4800" b="1" dirty="0" smtClean="0">
                <a:solidFill>
                  <a:schemeClr val="tx1"/>
                </a:solidFill>
              </a:rPr>
              <a:t> means to be in conflict.</a:t>
            </a:r>
          </a:p>
          <a:p>
            <a:pPr algn="l">
              <a:spcBef>
                <a:spcPct val="0"/>
              </a:spcBef>
              <a:spcAft>
                <a:spcPts val="1800"/>
              </a:spcAft>
            </a:pPr>
            <a:r>
              <a:rPr lang="en-US" sz="4800" b="1" dirty="0" smtClean="0">
                <a:solidFill>
                  <a:schemeClr val="tx1"/>
                </a:solidFill>
              </a:rPr>
              <a:t>  Note the “enmity” that once existed between Jew and gentile  - Eph.2:15-17.</a:t>
            </a:r>
            <a:endParaRPr lang="en-US" sz="4800" b="1" dirty="0" smtClean="0">
              <a:solidFill>
                <a:srgbClr val="FF0000"/>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18</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35627708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096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1143000"/>
            <a:ext cx="8534400" cy="5181600"/>
          </a:xfrm>
        </p:spPr>
        <p:txBody>
          <a:bodyPr/>
          <a:lstStyle/>
          <a:p>
            <a:pPr algn="l">
              <a:spcBef>
                <a:spcPct val="0"/>
              </a:spcBef>
              <a:spcAft>
                <a:spcPts val="1800"/>
              </a:spcAft>
            </a:pPr>
            <a:r>
              <a:rPr lang="en-US" sz="4800" b="1" dirty="0" smtClean="0">
                <a:solidFill>
                  <a:schemeClr val="tx1"/>
                </a:solidFill>
              </a:rPr>
              <a:t>God’s </a:t>
            </a:r>
            <a:r>
              <a:rPr lang="en-US" sz="4800" b="1" dirty="0" smtClean="0">
                <a:solidFill>
                  <a:srgbClr val="C00000"/>
                </a:solidFill>
              </a:rPr>
              <a:t>choices</a:t>
            </a:r>
            <a:r>
              <a:rPr lang="en-US" sz="4800" b="1" dirty="0" smtClean="0">
                <a:solidFill>
                  <a:schemeClr val="tx1"/>
                </a:solidFill>
              </a:rPr>
              <a:t> – OT, Gospels, Acts</a:t>
            </a:r>
          </a:p>
          <a:p>
            <a:pPr algn="l">
              <a:spcBef>
                <a:spcPct val="0"/>
              </a:spcBef>
              <a:spcAft>
                <a:spcPts val="1800"/>
              </a:spcAft>
              <a:buFont typeface="Arial" pitchFamily="34" charset="0"/>
              <a:buChar char="•"/>
            </a:pPr>
            <a:r>
              <a:rPr lang="en-US" sz="4800" b="1" dirty="0" smtClean="0">
                <a:solidFill>
                  <a:schemeClr val="tx1"/>
                </a:solidFill>
              </a:rPr>
              <a:t> His </a:t>
            </a:r>
            <a:r>
              <a:rPr lang="en-US" sz="4800" b="1" dirty="0" smtClean="0">
                <a:solidFill>
                  <a:srgbClr val="C00000"/>
                </a:solidFill>
              </a:rPr>
              <a:t>choosing</a:t>
            </a:r>
            <a:r>
              <a:rPr lang="en-US" sz="4800" b="1" dirty="0" smtClean="0">
                <a:solidFill>
                  <a:schemeClr val="tx1"/>
                </a:solidFill>
              </a:rPr>
              <a:t> of Jacob – mercy shown – He hedged him in for much of his life</a:t>
            </a:r>
            <a:endParaRPr lang="en-US" sz="4800" b="1" dirty="0" smtClean="0">
              <a:solidFill>
                <a:srgbClr val="FF0000"/>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19</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4250557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1447800"/>
            <a:ext cx="8458200" cy="4876800"/>
          </a:xfrm>
        </p:spPr>
        <p:txBody>
          <a:bodyPr/>
          <a:lstStyle/>
          <a:p>
            <a:pPr algn="l">
              <a:spcBef>
                <a:spcPct val="0"/>
              </a:spcBef>
            </a:pPr>
            <a:r>
              <a:rPr lang="en-US" sz="4800" b="1" dirty="0" smtClean="0">
                <a:solidFill>
                  <a:schemeClr val="tx1"/>
                </a:solidFill>
              </a:rPr>
              <a:t>“Put on, therefore, as </a:t>
            </a:r>
            <a:r>
              <a:rPr lang="en-US" sz="4800" b="1" dirty="0" smtClean="0">
                <a:solidFill>
                  <a:srgbClr val="C00000"/>
                </a:solidFill>
              </a:rPr>
              <a:t>chosen</a:t>
            </a:r>
            <a:r>
              <a:rPr lang="en-US" sz="4800" b="1" dirty="0" smtClean="0">
                <a:solidFill>
                  <a:schemeClr val="tx1"/>
                </a:solidFill>
              </a:rPr>
              <a:t> of God, holy and beloved, deep-feelings of pity, kindness, humility, gentleness, patience.”</a:t>
            </a:r>
          </a:p>
          <a:p>
            <a:pPr algn="l">
              <a:spcBef>
                <a:spcPct val="0"/>
              </a:spcBef>
            </a:pPr>
            <a:r>
              <a:rPr lang="en-US" sz="4800" b="1" dirty="0" smtClean="0">
                <a:solidFill>
                  <a:schemeClr val="tx1"/>
                </a:solidFill>
              </a:rPr>
              <a:t>					- Col.3:12</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2</a:t>
            </a:fld>
            <a:endParaRPr lang="en-US"/>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096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04800" y="1447800"/>
            <a:ext cx="8534400" cy="5181600"/>
          </a:xfrm>
        </p:spPr>
        <p:txBody>
          <a:bodyPr/>
          <a:lstStyle/>
          <a:p>
            <a:pPr algn="l">
              <a:spcBef>
                <a:spcPct val="0"/>
              </a:spcBef>
              <a:spcAft>
                <a:spcPts val="1800"/>
              </a:spcAft>
            </a:pPr>
            <a:r>
              <a:rPr lang="en-US" sz="4800" b="1" dirty="0" smtClean="0">
                <a:solidFill>
                  <a:schemeClr val="tx1"/>
                </a:solidFill>
              </a:rPr>
              <a:t>God’s </a:t>
            </a:r>
            <a:r>
              <a:rPr lang="en-US" sz="4800" b="1" dirty="0" smtClean="0">
                <a:solidFill>
                  <a:srgbClr val="C00000"/>
                </a:solidFill>
              </a:rPr>
              <a:t>choices</a:t>
            </a:r>
            <a:r>
              <a:rPr lang="en-US" sz="4800" b="1" dirty="0" smtClean="0">
                <a:solidFill>
                  <a:schemeClr val="tx1"/>
                </a:solidFill>
              </a:rPr>
              <a:t> – OT, Gospels, Acts</a:t>
            </a:r>
          </a:p>
          <a:p>
            <a:pPr algn="l">
              <a:spcBef>
                <a:spcPct val="0"/>
              </a:spcBef>
              <a:spcAft>
                <a:spcPts val="1800"/>
              </a:spcAft>
              <a:buFont typeface="Arial" pitchFamily="34" charset="0"/>
              <a:buChar char="•"/>
            </a:pPr>
            <a:r>
              <a:rPr lang="en-US" sz="4800" b="1" dirty="0" smtClean="0">
                <a:solidFill>
                  <a:schemeClr val="tx1"/>
                </a:solidFill>
              </a:rPr>
              <a:t> Psa.78 – a short history of the covenant of Law – to break this covenant meant to be “cut off”</a:t>
            </a:r>
          </a:p>
          <a:p>
            <a:pPr algn="l">
              <a:spcBef>
                <a:spcPct val="0"/>
              </a:spcBef>
              <a:spcAft>
                <a:spcPts val="1800"/>
              </a:spcAft>
              <a:buFont typeface="Arial" pitchFamily="34" charset="0"/>
              <a:buChar char="•"/>
            </a:pPr>
            <a:r>
              <a:rPr lang="en-US" sz="4800" b="1" dirty="0" smtClean="0">
                <a:solidFill>
                  <a:schemeClr val="tx1"/>
                </a:solidFill>
              </a:rPr>
              <a:t> Also Jer.6:30; 7:29; 14:19; Hos.9:16-17</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20</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9337486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096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04800" y="1447800"/>
            <a:ext cx="8534400" cy="5181600"/>
          </a:xfrm>
        </p:spPr>
        <p:txBody>
          <a:bodyPr/>
          <a:lstStyle/>
          <a:p>
            <a:pPr algn="l">
              <a:spcBef>
                <a:spcPct val="0"/>
              </a:spcBef>
              <a:spcAft>
                <a:spcPts val="1800"/>
              </a:spcAft>
            </a:pPr>
            <a:r>
              <a:rPr lang="en-US" sz="4800" b="1" dirty="0" smtClean="0">
                <a:solidFill>
                  <a:schemeClr val="tx1"/>
                </a:solidFill>
              </a:rPr>
              <a:t>God’s </a:t>
            </a:r>
            <a:r>
              <a:rPr lang="en-US" sz="4800" b="1" dirty="0" smtClean="0">
                <a:solidFill>
                  <a:srgbClr val="C00000"/>
                </a:solidFill>
              </a:rPr>
              <a:t>choices</a:t>
            </a:r>
            <a:r>
              <a:rPr lang="en-US" sz="4800" b="1" dirty="0" smtClean="0">
                <a:solidFill>
                  <a:schemeClr val="tx1"/>
                </a:solidFill>
              </a:rPr>
              <a:t> – OT, Gospels, Acts</a:t>
            </a:r>
          </a:p>
          <a:p>
            <a:pPr algn="l">
              <a:spcBef>
                <a:spcPct val="0"/>
              </a:spcBef>
              <a:spcAft>
                <a:spcPts val="1800"/>
              </a:spcAft>
              <a:buFont typeface="Arial" pitchFamily="34" charset="0"/>
              <a:buChar char="•"/>
            </a:pPr>
            <a:r>
              <a:rPr lang="en-US" sz="4800" b="1" dirty="0" smtClean="0">
                <a:solidFill>
                  <a:schemeClr val="tx1"/>
                </a:solidFill>
              </a:rPr>
              <a:t> “sons of the kingdom” </a:t>
            </a:r>
            <a:r>
              <a:rPr lang="en-US" sz="4800" b="1" dirty="0" smtClean="0">
                <a:solidFill>
                  <a:srgbClr val="FF0000"/>
                </a:solidFill>
              </a:rPr>
              <a:t>cast out</a:t>
            </a:r>
            <a:r>
              <a:rPr lang="en-US" sz="4800" b="1" dirty="0" smtClean="0">
                <a:solidFill>
                  <a:schemeClr val="tx1"/>
                </a:solidFill>
              </a:rPr>
              <a:t> into “the outer darkness” – lost kingdom, lost privilege – Mat.8:12; 22:13; 25:30</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21</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9337486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096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04800" y="1447800"/>
            <a:ext cx="8534400" cy="5181600"/>
          </a:xfrm>
        </p:spPr>
        <p:txBody>
          <a:bodyPr/>
          <a:lstStyle/>
          <a:p>
            <a:pPr algn="l">
              <a:spcBef>
                <a:spcPct val="0"/>
              </a:spcBef>
              <a:spcAft>
                <a:spcPts val="1800"/>
              </a:spcAft>
            </a:pPr>
            <a:r>
              <a:rPr lang="en-US" sz="4800" b="1" dirty="0" smtClean="0">
                <a:solidFill>
                  <a:schemeClr val="tx1"/>
                </a:solidFill>
              </a:rPr>
              <a:t>God’s </a:t>
            </a:r>
            <a:r>
              <a:rPr lang="en-US" sz="4800" b="1" dirty="0" smtClean="0">
                <a:solidFill>
                  <a:srgbClr val="C00000"/>
                </a:solidFill>
              </a:rPr>
              <a:t>choices</a:t>
            </a:r>
            <a:r>
              <a:rPr lang="en-US" sz="4800" b="1" dirty="0" smtClean="0">
                <a:solidFill>
                  <a:schemeClr val="tx1"/>
                </a:solidFill>
              </a:rPr>
              <a:t> – OT, Gospels, Acts</a:t>
            </a:r>
          </a:p>
          <a:p>
            <a:pPr algn="l">
              <a:spcBef>
                <a:spcPct val="0"/>
              </a:spcBef>
              <a:spcAft>
                <a:spcPts val="1800"/>
              </a:spcAft>
              <a:buFont typeface="Arial" pitchFamily="34" charset="0"/>
              <a:buChar char="•"/>
            </a:pPr>
            <a:r>
              <a:rPr lang="en-US" sz="4800" b="1" dirty="0" smtClean="0">
                <a:solidFill>
                  <a:schemeClr val="tx1"/>
                </a:solidFill>
              </a:rPr>
              <a:t> Psa.89 – a purview of the Davidic covenant – although perpetual in its promise to David himself, forfeitable by an evil successor to him </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22</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9337486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096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04800" y="1447800"/>
            <a:ext cx="8839200" cy="5181600"/>
          </a:xfrm>
        </p:spPr>
        <p:txBody>
          <a:bodyPr/>
          <a:lstStyle/>
          <a:p>
            <a:pPr algn="l">
              <a:spcBef>
                <a:spcPct val="0"/>
              </a:spcBef>
              <a:spcAft>
                <a:spcPts val="1800"/>
              </a:spcAft>
            </a:pPr>
            <a:r>
              <a:rPr lang="en-US" sz="4800" b="1" dirty="0" smtClean="0">
                <a:solidFill>
                  <a:schemeClr val="tx1"/>
                </a:solidFill>
              </a:rPr>
              <a:t>God’s </a:t>
            </a:r>
            <a:r>
              <a:rPr lang="en-US" sz="4800" b="1" dirty="0" smtClean="0">
                <a:solidFill>
                  <a:srgbClr val="C00000"/>
                </a:solidFill>
              </a:rPr>
              <a:t>choices</a:t>
            </a:r>
            <a:r>
              <a:rPr lang="en-US" sz="4800" b="1" dirty="0" smtClean="0">
                <a:solidFill>
                  <a:schemeClr val="tx1"/>
                </a:solidFill>
              </a:rPr>
              <a:t> – OT, Gospels, Acts</a:t>
            </a:r>
          </a:p>
          <a:p>
            <a:pPr algn="l">
              <a:spcBef>
                <a:spcPct val="0"/>
              </a:spcBef>
              <a:spcAft>
                <a:spcPts val="1800"/>
              </a:spcAft>
              <a:buFont typeface="Arial" pitchFamily="34" charset="0"/>
              <a:buChar char="•"/>
            </a:pPr>
            <a:r>
              <a:rPr lang="en-US" sz="4800" b="1" dirty="0" smtClean="0">
                <a:solidFill>
                  <a:schemeClr val="tx1"/>
                </a:solidFill>
              </a:rPr>
              <a:t> in dispensation of covenants, God’s </a:t>
            </a:r>
            <a:r>
              <a:rPr lang="en-US" sz="4800" b="1" dirty="0" smtClean="0">
                <a:solidFill>
                  <a:srgbClr val="C00000"/>
                </a:solidFill>
              </a:rPr>
              <a:t>choice</a:t>
            </a:r>
            <a:r>
              <a:rPr lang="en-US" sz="4800" b="1" dirty="0" smtClean="0">
                <a:solidFill>
                  <a:schemeClr val="tx1"/>
                </a:solidFill>
              </a:rPr>
              <a:t> in an individual can be nullified, lost</a:t>
            </a:r>
          </a:p>
          <a:p>
            <a:pPr algn="l">
              <a:spcBef>
                <a:spcPct val="0"/>
              </a:spcBef>
              <a:spcAft>
                <a:spcPts val="1800"/>
              </a:spcAft>
              <a:buFont typeface="Arial" pitchFamily="34" charset="0"/>
              <a:buChar char="•"/>
            </a:pPr>
            <a:r>
              <a:rPr lang="en-US" sz="4800" b="1" dirty="0" smtClean="0">
                <a:solidFill>
                  <a:schemeClr val="tx1"/>
                </a:solidFill>
              </a:rPr>
              <a:t> 2 Pet.1:10 – “be diligent to make your </a:t>
            </a:r>
            <a:r>
              <a:rPr lang="en-US" sz="4800" b="1" dirty="0" smtClean="0">
                <a:solidFill>
                  <a:srgbClr val="C00000"/>
                </a:solidFill>
              </a:rPr>
              <a:t>calling</a:t>
            </a:r>
            <a:r>
              <a:rPr lang="en-US" sz="4800" b="1" dirty="0" smtClean="0">
                <a:solidFill>
                  <a:schemeClr val="tx1"/>
                </a:solidFill>
              </a:rPr>
              <a:t> and </a:t>
            </a:r>
            <a:r>
              <a:rPr lang="en-US" sz="4800" b="1" dirty="0" smtClean="0">
                <a:solidFill>
                  <a:srgbClr val="C00000"/>
                </a:solidFill>
              </a:rPr>
              <a:t>election</a:t>
            </a:r>
            <a:r>
              <a:rPr lang="en-US" sz="4800" b="1" dirty="0" smtClean="0">
                <a:solidFill>
                  <a:schemeClr val="tx1"/>
                </a:solidFill>
              </a:rPr>
              <a:t> firm”</a:t>
            </a:r>
          </a:p>
          <a:p>
            <a:pPr algn="l">
              <a:spcBef>
                <a:spcPct val="0"/>
              </a:spcBef>
              <a:spcAft>
                <a:spcPts val="1800"/>
              </a:spcAft>
              <a:buFont typeface="Arial" pitchFamily="34" charset="0"/>
              <a:buChar char="•"/>
            </a:pPr>
            <a:endParaRPr lang="en-US" sz="4800" b="1" dirty="0" smtClean="0">
              <a:solidFill>
                <a:schemeClr val="tx1"/>
              </a:solidFill>
            </a:endParaRPr>
          </a:p>
          <a:p>
            <a:pPr algn="l">
              <a:spcBef>
                <a:spcPct val="0"/>
              </a:spcBef>
              <a:spcAft>
                <a:spcPts val="1800"/>
              </a:spcAft>
            </a:pPr>
            <a:endParaRPr lang="en-US" sz="48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23</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9337486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096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04800" y="1447800"/>
            <a:ext cx="8534400" cy="5181600"/>
          </a:xfrm>
        </p:spPr>
        <p:txBody>
          <a:bodyPr/>
          <a:lstStyle/>
          <a:p>
            <a:pPr algn="l">
              <a:spcBef>
                <a:spcPct val="0"/>
              </a:spcBef>
              <a:spcAft>
                <a:spcPts val="1800"/>
              </a:spcAft>
            </a:pPr>
            <a:r>
              <a:rPr lang="en-US" sz="4800" b="1" dirty="0" smtClean="0">
                <a:solidFill>
                  <a:schemeClr val="tx1"/>
                </a:solidFill>
              </a:rPr>
              <a:t>God’s </a:t>
            </a:r>
            <a:r>
              <a:rPr lang="en-US" sz="4800" b="1" dirty="0" smtClean="0">
                <a:solidFill>
                  <a:srgbClr val="C00000"/>
                </a:solidFill>
              </a:rPr>
              <a:t>choices</a:t>
            </a:r>
            <a:r>
              <a:rPr lang="en-US" sz="4800" b="1" dirty="0" smtClean="0">
                <a:solidFill>
                  <a:schemeClr val="tx1"/>
                </a:solidFill>
              </a:rPr>
              <a:t> – OT, Gospels, Acts</a:t>
            </a:r>
          </a:p>
          <a:p>
            <a:pPr algn="l">
              <a:spcBef>
                <a:spcPct val="0"/>
              </a:spcBef>
              <a:spcAft>
                <a:spcPts val="1800"/>
              </a:spcAft>
              <a:buFont typeface="Arial" pitchFamily="34" charset="0"/>
              <a:buChar char="•"/>
            </a:pPr>
            <a:r>
              <a:rPr lang="en-US" sz="4800" b="1" dirty="0" smtClean="0">
                <a:solidFill>
                  <a:schemeClr val="tx1"/>
                </a:solidFill>
              </a:rPr>
              <a:t> Israel nationally for all their backslidings, was not utterly </a:t>
            </a:r>
            <a:r>
              <a:rPr lang="en-US" sz="4800" b="1" dirty="0" smtClean="0">
                <a:solidFill>
                  <a:srgbClr val="FF0000"/>
                </a:solidFill>
              </a:rPr>
              <a:t>rejected</a:t>
            </a:r>
            <a:r>
              <a:rPr lang="en-US" sz="4800" b="1" dirty="0" smtClean="0">
                <a:solidFill>
                  <a:schemeClr val="tx1"/>
                </a:solidFill>
              </a:rPr>
              <a:t> -  Jer.31:27-37; 33:24-26</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24</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9337486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09600" y="1524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04800" y="1066800"/>
            <a:ext cx="8534400" cy="5562600"/>
          </a:xfrm>
        </p:spPr>
        <p:txBody>
          <a:bodyPr/>
          <a:lstStyle/>
          <a:p>
            <a:pPr algn="l">
              <a:spcBef>
                <a:spcPct val="0"/>
              </a:spcBef>
              <a:spcAft>
                <a:spcPts val="1800"/>
              </a:spcAft>
            </a:pPr>
            <a:r>
              <a:rPr lang="en-US" sz="4800" b="1" dirty="0" smtClean="0">
                <a:solidFill>
                  <a:schemeClr val="tx1"/>
                </a:solidFill>
              </a:rPr>
              <a:t>God’s </a:t>
            </a:r>
            <a:r>
              <a:rPr lang="en-US" sz="4800" b="1" dirty="0" smtClean="0">
                <a:solidFill>
                  <a:srgbClr val="C00000"/>
                </a:solidFill>
              </a:rPr>
              <a:t>choices</a:t>
            </a:r>
            <a:r>
              <a:rPr lang="en-US" sz="4800" b="1" dirty="0" smtClean="0">
                <a:solidFill>
                  <a:schemeClr val="tx1"/>
                </a:solidFill>
              </a:rPr>
              <a:t> – OT, Gospels, Acts</a:t>
            </a:r>
          </a:p>
          <a:p>
            <a:pPr algn="l">
              <a:spcBef>
                <a:spcPct val="0"/>
              </a:spcBef>
              <a:spcAft>
                <a:spcPts val="1800"/>
              </a:spcAft>
              <a:buFont typeface="Arial" pitchFamily="34" charset="0"/>
              <a:buChar char="•"/>
            </a:pPr>
            <a:r>
              <a:rPr lang="en-US" sz="4800" b="1" dirty="0" smtClean="0">
                <a:solidFill>
                  <a:schemeClr val="tx1"/>
                </a:solidFill>
              </a:rPr>
              <a:t> Rom.11:1-2 – “God has not pushed aside His people whom He </a:t>
            </a:r>
            <a:r>
              <a:rPr lang="en-US" sz="4800" b="1" dirty="0" smtClean="0">
                <a:solidFill>
                  <a:srgbClr val="C00000"/>
                </a:solidFill>
              </a:rPr>
              <a:t>foreknew</a:t>
            </a:r>
            <a:r>
              <a:rPr lang="en-US" sz="4800" b="1" dirty="0" smtClean="0">
                <a:solidFill>
                  <a:schemeClr val="tx1"/>
                </a:solidFill>
              </a:rPr>
              <a:t>”</a:t>
            </a:r>
          </a:p>
          <a:p>
            <a:pPr algn="l">
              <a:spcBef>
                <a:spcPct val="0"/>
              </a:spcBef>
              <a:spcAft>
                <a:spcPts val="1800"/>
              </a:spcAft>
              <a:buFont typeface="Arial" pitchFamily="34" charset="0"/>
              <a:buChar char="•"/>
            </a:pPr>
            <a:r>
              <a:rPr lang="en-US" sz="4800" b="1" dirty="0" smtClean="0">
                <a:solidFill>
                  <a:schemeClr val="tx1"/>
                </a:solidFill>
              </a:rPr>
              <a:t> Rom.11:26-32 – “all Israel will be saved  …  according to </a:t>
            </a:r>
            <a:r>
              <a:rPr lang="en-US" sz="4800" b="1" dirty="0">
                <a:solidFill>
                  <a:schemeClr val="tx1"/>
                </a:solidFill>
              </a:rPr>
              <a:t>the gospel, </a:t>
            </a:r>
            <a:r>
              <a:rPr lang="en-US" sz="4800" b="1" u="sng" dirty="0">
                <a:solidFill>
                  <a:schemeClr val="tx1"/>
                </a:solidFill>
              </a:rPr>
              <a:t>enemies</a:t>
            </a:r>
            <a:r>
              <a:rPr lang="en-US" sz="4800" b="1" dirty="0">
                <a:solidFill>
                  <a:schemeClr val="tx1"/>
                </a:solidFill>
              </a:rPr>
              <a:t> …”</a:t>
            </a:r>
            <a:endParaRPr lang="en-US" sz="4800" b="1" dirty="0">
              <a:solidFill>
                <a:srgbClr val="FF0000"/>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25</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9337486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09600" y="1524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04800" y="1066800"/>
            <a:ext cx="8534400" cy="5562600"/>
          </a:xfrm>
        </p:spPr>
        <p:txBody>
          <a:bodyPr/>
          <a:lstStyle/>
          <a:p>
            <a:pPr algn="l">
              <a:spcBef>
                <a:spcPct val="0"/>
              </a:spcBef>
              <a:spcAft>
                <a:spcPts val="1800"/>
              </a:spcAft>
            </a:pPr>
            <a:r>
              <a:rPr lang="en-US" sz="4800" b="1" dirty="0" smtClean="0">
                <a:solidFill>
                  <a:schemeClr val="tx1"/>
                </a:solidFill>
              </a:rPr>
              <a:t>God’s </a:t>
            </a:r>
            <a:r>
              <a:rPr lang="en-US" sz="4800" b="1" dirty="0" smtClean="0">
                <a:solidFill>
                  <a:srgbClr val="C00000"/>
                </a:solidFill>
              </a:rPr>
              <a:t>choices</a:t>
            </a:r>
            <a:r>
              <a:rPr lang="en-US" sz="4800" b="1" dirty="0" smtClean="0">
                <a:solidFill>
                  <a:schemeClr val="tx1"/>
                </a:solidFill>
              </a:rPr>
              <a:t> – OT, Gospels, Acts</a:t>
            </a:r>
          </a:p>
          <a:p>
            <a:pPr algn="l">
              <a:spcBef>
                <a:spcPct val="0"/>
              </a:spcBef>
              <a:spcAft>
                <a:spcPts val="1800"/>
              </a:spcAft>
              <a:buFont typeface="Arial" pitchFamily="34" charset="0"/>
              <a:buChar char="•"/>
            </a:pPr>
            <a:r>
              <a:rPr lang="en-US" sz="4800" b="1" dirty="0" smtClean="0">
                <a:solidFill>
                  <a:schemeClr val="tx1"/>
                </a:solidFill>
              </a:rPr>
              <a:t> Rom.11:26-32 (ctd.) – “… according to the </a:t>
            </a:r>
            <a:r>
              <a:rPr lang="en-US" sz="4800" b="1" dirty="0" smtClean="0">
                <a:solidFill>
                  <a:srgbClr val="C00000"/>
                </a:solidFill>
              </a:rPr>
              <a:t>election</a:t>
            </a:r>
            <a:r>
              <a:rPr lang="en-US" sz="4800" b="1" dirty="0" smtClean="0">
                <a:solidFill>
                  <a:schemeClr val="tx1"/>
                </a:solidFill>
              </a:rPr>
              <a:t>, beloved on account of the fathers.  …  the gifts and the </a:t>
            </a:r>
            <a:r>
              <a:rPr lang="en-US" sz="4800" b="1" dirty="0" smtClean="0">
                <a:solidFill>
                  <a:srgbClr val="C00000"/>
                </a:solidFill>
              </a:rPr>
              <a:t>calling</a:t>
            </a:r>
            <a:r>
              <a:rPr lang="en-US" sz="4800" b="1" dirty="0" smtClean="0">
                <a:solidFill>
                  <a:schemeClr val="tx1"/>
                </a:solidFill>
              </a:rPr>
              <a:t> of God </a:t>
            </a:r>
            <a:r>
              <a:rPr lang="en-US" sz="4800" b="1" i="1" dirty="0" smtClean="0">
                <a:solidFill>
                  <a:schemeClr val="tx1"/>
                </a:solidFill>
              </a:rPr>
              <a:t>are</a:t>
            </a:r>
            <a:r>
              <a:rPr lang="en-US" sz="4800" b="1" dirty="0" smtClean="0">
                <a:solidFill>
                  <a:schemeClr val="tx1"/>
                </a:solidFill>
              </a:rPr>
              <a:t> unrelented.”</a:t>
            </a:r>
            <a:endParaRPr lang="en-US" sz="4800" b="1" dirty="0" smtClean="0">
              <a:solidFill>
                <a:srgbClr val="FF0000"/>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26</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36871484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09600" y="1524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04800" y="1066800"/>
            <a:ext cx="8534400" cy="5562600"/>
          </a:xfrm>
        </p:spPr>
        <p:txBody>
          <a:bodyPr/>
          <a:lstStyle/>
          <a:p>
            <a:pPr algn="l">
              <a:spcBef>
                <a:spcPct val="0"/>
              </a:spcBef>
              <a:spcAft>
                <a:spcPts val="1800"/>
              </a:spcAft>
            </a:pPr>
            <a:r>
              <a:rPr lang="en-US" sz="4800" b="1" dirty="0" smtClean="0">
                <a:solidFill>
                  <a:schemeClr val="tx1"/>
                </a:solidFill>
              </a:rPr>
              <a:t>God’s </a:t>
            </a:r>
            <a:r>
              <a:rPr lang="en-US" sz="4800" b="1" dirty="0" smtClean="0">
                <a:solidFill>
                  <a:srgbClr val="C00000"/>
                </a:solidFill>
              </a:rPr>
              <a:t>choices</a:t>
            </a:r>
            <a:r>
              <a:rPr lang="en-US" sz="4800" b="1" dirty="0" smtClean="0">
                <a:solidFill>
                  <a:schemeClr val="tx1"/>
                </a:solidFill>
              </a:rPr>
              <a:t> – OT, Gospels, Acts</a:t>
            </a:r>
          </a:p>
          <a:p>
            <a:pPr algn="l">
              <a:spcBef>
                <a:spcPct val="0"/>
              </a:spcBef>
              <a:spcAft>
                <a:spcPts val="1800"/>
              </a:spcAft>
              <a:buFont typeface="Arial" pitchFamily="34" charset="0"/>
              <a:buChar char="•"/>
            </a:pPr>
            <a:r>
              <a:rPr lang="en-US" sz="4800" b="1" dirty="0" smtClean="0">
                <a:solidFill>
                  <a:schemeClr val="tx1"/>
                </a:solidFill>
              </a:rPr>
              <a:t> Rom.11:26-32 (ctd.) – “For God has locked them all up into rebellion, that He might </a:t>
            </a:r>
            <a:r>
              <a:rPr lang="en-US" sz="4800" b="1" dirty="0">
                <a:solidFill>
                  <a:srgbClr val="C00000"/>
                </a:solidFill>
              </a:rPr>
              <a:t>have mercy</a:t>
            </a:r>
            <a:r>
              <a:rPr lang="en-US" sz="4800" b="1" dirty="0" smtClean="0">
                <a:solidFill>
                  <a:schemeClr val="tx1"/>
                </a:solidFill>
              </a:rPr>
              <a:t> on them all.”</a:t>
            </a:r>
            <a:endParaRPr lang="en-US" sz="4800" b="1" dirty="0" smtClean="0">
              <a:solidFill>
                <a:srgbClr val="FF0000"/>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27</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13630289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09600" y="1524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04800" y="1066800"/>
            <a:ext cx="8534400" cy="5562600"/>
          </a:xfrm>
        </p:spPr>
        <p:txBody>
          <a:bodyPr/>
          <a:lstStyle/>
          <a:p>
            <a:pPr algn="l">
              <a:spcBef>
                <a:spcPct val="0"/>
              </a:spcBef>
              <a:spcAft>
                <a:spcPts val="1800"/>
              </a:spcAft>
            </a:pPr>
            <a:r>
              <a:rPr lang="en-US" sz="4800" b="1" dirty="0" smtClean="0">
                <a:solidFill>
                  <a:schemeClr val="tx1"/>
                </a:solidFill>
              </a:rPr>
              <a:t>God’s </a:t>
            </a:r>
            <a:r>
              <a:rPr lang="en-US" sz="4800" b="1" dirty="0" smtClean="0">
                <a:solidFill>
                  <a:srgbClr val="C00000"/>
                </a:solidFill>
              </a:rPr>
              <a:t>choices</a:t>
            </a:r>
            <a:r>
              <a:rPr lang="en-US" sz="4800" b="1" dirty="0" smtClean="0">
                <a:solidFill>
                  <a:schemeClr val="tx1"/>
                </a:solidFill>
              </a:rPr>
              <a:t> – OT, Gospels, Acts</a:t>
            </a:r>
          </a:p>
          <a:p>
            <a:pPr algn="l">
              <a:spcBef>
                <a:spcPct val="0"/>
              </a:spcBef>
              <a:spcAft>
                <a:spcPts val="1800"/>
              </a:spcAft>
              <a:buFont typeface="Arial" pitchFamily="34" charset="0"/>
              <a:buChar char="•"/>
            </a:pPr>
            <a:r>
              <a:rPr lang="en-US" sz="4800" b="1" dirty="0" smtClean="0">
                <a:solidFill>
                  <a:schemeClr val="tx1"/>
                </a:solidFill>
              </a:rPr>
              <a:t> But meanwhile - Rom.11:5 – “in the present season … a remnant according to an </a:t>
            </a:r>
            <a:r>
              <a:rPr lang="en-US" sz="4800" b="1" dirty="0" smtClean="0">
                <a:solidFill>
                  <a:srgbClr val="C00000"/>
                </a:solidFill>
              </a:rPr>
              <a:t>election</a:t>
            </a:r>
            <a:r>
              <a:rPr lang="en-US" sz="4800" b="1" dirty="0" smtClean="0">
                <a:solidFill>
                  <a:schemeClr val="tx1"/>
                </a:solidFill>
              </a:rPr>
              <a:t> of grace.” – likened to the 7,000 reserves in Elijah’s day (11:2-4).</a:t>
            </a:r>
            <a:endParaRPr lang="en-US" sz="4800" b="1" dirty="0" smtClean="0">
              <a:solidFill>
                <a:srgbClr val="FF0000"/>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28</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4107833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096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447800"/>
            <a:ext cx="8991600" cy="5181600"/>
          </a:xfrm>
        </p:spPr>
        <p:txBody>
          <a:bodyPr/>
          <a:lstStyle/>
          <a:p>
            <a:pPr algn="l">
              <a:spcBef>
                <a:spcPct val="0"/>
              </a:spcBef>
              <a:spcAft>
                <a:spcPts val="1800"/>
              </a:spcAft>
              <a:buFont typeface="Calibri" pitchFamily="34" charset="0"/>
              <a:buChar char="–"/>
            </a:pPr>
            <a:r>
              <a:rPr lang="en-US" sz="4800" b="1" dirty="0" smtClean="0">
                <a:solidFill>
                  <a:schemeClr val="tx1"/>
                </a:solidFill>
              </a:rPr>
              <a:t> He </a:t>
            </a:r>
            <a:r>
              <a:rPr lang="en-US" sz="4800" b="1" dirty="0" smtClean="0">
                <a:solidFill>
                  <a:srgbClr val="FF0000"/>
                </a:solidFill>
              </a:rPr>
              <a:t>rejected</a:t>
            </a:r>
            <a:r>
              <a:rPr lang="en-US" sz="4800" b="1" dirty="0" smtClean="0">
                <a:solidFill>
                  <a:schemeClr val="tx1"/>
                </a:solidFill>
              </a:rPr>
              <a:t> the tent of Joseph,</a:t>
            </a:r>
          </a:p>
          <a:p>
            <a:pPr lvl="1" algn="l">
              <a:spcBef>
                <a:spcPct val="0"/>
              </a:spcBef>
              <a:spcAft>
                <a:spcPts val="1800"/>
              </a:spcAft>
              <a:buFont typeface="Calibri" pitchFamily="34" charset="0"/>
              <a:buChar char="–"/>
            </a:pPr>
            <a:r>
              <a:rPr lang="en-US" sz="4400" b="1" dirty="0" smtClean="0">
                <a:solidFill>
                  <a:schemeClr val="tx1"/>
                </a:solidFill>
              </a:rPr>
              <a:t> He </a:t>
            </a:r>
            <a:r>
              <a:rPr lang="en-US" sz="4400" b="1" dirty="0" smtClean="0">
                <a:solidFill>
                  <a:srgbClr val="FF0000"/>
                </a:solidFill>
              </a:rPr>
              <a:t>chose not</a:t>
            </a:r>
            <a:r>
              <a:rPr lang="en-US" sz="4400" b="1" dirty="0" smtClean="0">
                <a:solidFill>
                  <a:schemeClr val="tx1"/>
                </a:solidFill>
              </a:rPr>
              <a:t> the tribe of Ephraim</a:t>
            </a:r>
          </a:p>
          <a:p>
            <a:pPr lvl="1" algn="l">
              <a:spcBef>
                <a:spcPct val="0"/>
              </a:spcBef>
              <a:spcAft>
                <a:spcPts val="1800"/>
              </a:spcAft>
              <a:buFont typeface="Calibri" pitchFamily="34" charset="0"/>
              <a:buChar char="–"/>
            </a:pPr>
            <a:r>
              <a:rPr lang="en-US" sz="4400" b="1" dirty="0" smtClean="0">
                <a:solidFill>
                  <a:schemeClr val="tx1"/>
                </a:solidFill>
              </a:rPr>
              <a:t> but He </a:t>
            </a:r>
            <a:r>
              <a:rPr lang="en-US" sz="4400" b="1" dirty="0" smtClean="0">
                <a:solidFill>
                  <a:srgbClr val="C00000"/>
                </a:solidFill>
              </a:rPr>
              <a:t>chose</a:t>
            </a:r>
            <a:r>
              <a:rPr lang="en-US" sz="4400" b="1" dirty="0" smtClean="0">
                <a:solidFill>
                  <a:schemeClr val="tx1"/>
                </a:solidFill>
              </a:rPr>
              <a:t> the tribe of Judah,</a:t>
            </a:r>
          </a:p>
          <a:p>
            <a:pPr algn="l">
              <a:spcBef>
                <a:spcPct val="0"/>
              </a:spcBef>
              <a:spcAft>
                <a:spcPts val="1800"/>
              </a:spcAft>
              <a:buFont typeface="Calibri" pitchFamily="34" charset="0"/>
              <a:buChar char="–"/>
            </a:pPr>
            <a:r>
              <a:rPr lang="en-US" sz="4800" b="1" dirty="0" smtClean="0">
                <a:solidFill>
                  <a:schemeClr val="tx1"/>
                </a:solidFill>
              </a:rPr>
              <a:t> Mt. Zion which He </a:t>
            </a:r>
            <a:r>
              <a:rPr lang="en-US" sz="4800" b="1" dirty="0" smtClean="0">
                <a:solidFill>
                  <a:srgbClr val="C00000"/>
                </a:solidFill>
              </a:rPr>
              <a:t>loved</a:t>
            </a:r>
          </a:p>
          <a:p>
            <a:pPr algn="l">
              <a:spcBef>
                <a:spcPct val="0"/>
              </a:spcBef>
              <a:spcAft>
                <a:spcPts val="1800"/>
              </a:spcAft>
            </a:pPr>
            <a:r>
              <a:rPr lang="en-US" sz="4800" b="1" dirty="0" smtClean="0">
                <a:solidFill>
                  <a:schemeClr val="tx1"/>
                </a:solidFill>
              </a:rPr>
              <a:t>					Psa.78:67-68</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29</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933748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solidFill>
                  <a:srgbClr val="00B050"/>
                </a:solidFill>
              </a:rPr>
              <a:t>Ephesians - Colossians</a:t>
            </a:r>
            <a:endParaRPr lang="en-US" dirty="0"/>
          </a:p>
        </p:txBody>
      </p:sp>
      <p:sp>
        <p:nvSpPr>
          <p:cNvPr id="3" name="Content Placeholder 2"/>
          <p:cNvSpPr>
            <a:spLocks noGrp="1"/>
          </p:cNvSpPr>
          <p:nvPr>
            <p:ph idx="1"/>
          </p:nvPr>
        </p:nvSpPr>
        <p:spPr>
          <a:xfrm>
            <a:off x="381000" y="1295400"/>
            <a:ext cx="8534400" cy="4724400"/>
          </a:xfrm>
        </p:spPr>
        <p:txBody>
          <a:bodyPr/>
          <a:lstStyle/>
          <a:p>
            <a:pPr>
              <a:buNone/>
            </a:pPr>
            <a:r>
              <a:rPr lang="en-US" sz="4800" b="1" dirty="0" smtClean="0"/>
              <a:t>How are God’s acts of </a:t>
            </a:r>
            <a:r>
              <a:rPr lang="en-US" sz="4800" b="1" dirty="0" smtClean="0">
                <a:solidFill>
                  <a:srgbClr val="C00000"/>
                </a:solidFill>
              </a:rPr>
              <a:t>choosing</a:t>
            </a:r>
            <a:r>
              <a:rPr lang="en-US" sz="4800" b="1" dirty="0" smtClean="0"/>
              <a:t> distributed?</a:t>
            </a:r>
          </a:p>
          <a:p>
            <a:r>
              <a:rPr lang="en-US" sz="4800" b="1" dirty="0" smtClean="0"/>
              <a:t>OT – 110 occurrences</a:t>
            </a:r>
          </a:p>
          <a:p>
            <a:r>
              <a:rPr lang="en-US" sz="4800" b="1" dirty="0" smtClean="0"/>
              <a:t>NT – 44 occurrences</a:t>
            </a:r>
          </a:p>
        </p:txBody>
      </p:sp>
      <p:sp>
        <p:nvSpPr>
          <p:cNvPr id="4" name="Footer Placeholder 3"/>
          <p:cNvSpPr>
            <a:spLocks noGrp="1"/>
          </p:cNvSpPr>
          <p:nvPr>
            <p:ph type="ftr" sz="quarter" idx="11"/>
          </p:nvPr>
        </p:nvSpPr>
        <p:spPr/>
        <p:txBody>
          <a:bodyPr/>
          <a:lstStyle/>
          <a:p>
            <a:pPr>
              <a:defRPr/>
            </a:pPr>
            <a:r>
              <a:rPr lang="en-US" smtClean="0"/>
              <a:t>Part 5, ver.1.31</a:t>
            </a:r>
            <a:endParaRPr lang="en-US" dirty="0"/>
          </a:p>
        </p:txBody>
      </p:sp>
      <p:sp>
        <p:nvSpPr>
          <p:cNvPr id="5" name="Slide Number Placeholder 4"/>
          <p:cNvSpPr>
            <a:spLocks noGrp="1"/>
          </p:cNvSpPr>
          <p:nvPr>
            <p:ph type="sldNum" sz="quarter" idx="12"/>
          </p:nvPr>
        </p:nvSpPr>
        <p:spPr/>
        <p:txBody>
          <a:bodyPr/>
          <a:lstStyle/>
          <a:p>
            <a:pPr>
              <a:defRPr/>
            </a:pPr>
            <a:fld id="{A9399F34-E933-4C54-A5D1-3DA31D56BA95}"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09600" y="1524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04800" y="1066800"/>
            <a:ext cx="8534400" cy="5562600"/>
          </a:xfrm>
        </p:spPr>
        <p:txBody>
          <a:bodyPr/>
          <a:lstStyle/>
          <a:p>
            <a:pPr algn="l">
              <a:spcBef>
                <a:spcPct val="0"/>
              </a:spcBef>
              <a:spcAft>
                <a:spcPts val="1800"/>
              </a:spcAft>
            </a:pPr>
            <a:r>
              <a:rPr lang="en-US" sz="4800" b="1" dirty="0" smtClean="0">
                <a:solidFill>
                  <a:schemeClr val="tx1"/>
                </a:solidFill>
              </a:rPr>
              <a:t>God’s </a:t>
            </a:r>
            <a:r>
              <a:rPr lang="en-US" sz="4800" b="1" dirty="0" smtClean="0">
                <a:solidFill>
                  <a:srgbClr val="C00000"/>
                </a:solidFill>
              </a:rPr>
              <a:t>choices</a:t>
            </a:r>
            <a:r>
              <a:rPr lang="en-US" sz="4800" b="1" dirty="0" smtClean="0">
                <a:solidFill>
                  <a:schemeClr val="tx1"/>
                </a:solidFill>
              </a:rPr>
              <a:t> – OT, Gospels, Acts</a:t>
            </a:r>
          </a:p>
          <a:p>
            <a:pPr algn="l">
              <a:spcBef>
                <a:spcPct val="0"/>
              </a:spcBef>
              <a:spcAft>
                <a:spcPts val="1800"/>
              </a:spcAft>
            </a:pPr>
            <a:r>
              <a:rPr lang="en-US" sz="4800" b="1" dirty="0" smtClean="0">
                <a:solidFill>
                  <a:schemeClr val="tx1"/>
                </a:solidFill>
              </a:rPr>
              <a:t>Choices not termed as choices:</a:t>
            </a:r>
          </a:p>
          <a:p>
            <a:pPr algn="l">
              <a:spcBef>
                <a:spcPct val="0"/>
              </a:spcBef>
              <a:spcAft>
                <a:spcPts val="1800"/>
              </a:spcAft>
              <a:buFont typeface="Arial" pitchFamily="34" charset="0"/>
              <a:buChar char="•"/>
            </a:pPr>
            <a:r>
              <a:rPr lang="en-US" sz="4800" b="1" dirty="0">
                <a:solidFill>
                  <a:schemeClr val="tx1"/>
                </a:solidFill>
              </a:rPr>
              <a:t> </a:t>
            </a:r>
            <a:r>
              <a:rPr lang="en-US" sz="4800" b="1" dirty="0" smtClean="0">
                <a:solidFill>
                  <a:schemeClr val="tx1"/>
                </a:solidFill>
              </a:rPr>
              <a:t>Pharaoh “raised up” to demonstrate God’s power</a:t>
            </a:r>
          </a:p>
          <a:p>
            <a:pPr algn="l">
              <a:spcBef>
                <a:spcPct val="0"/>
              </a:spcBef>
              <a:spcAft>
                <a:spcPts val="1800"/>
              </a:spcAft>
              <a:buFont typeface="Arial" pitchFamily="34" charset="0"/>
              <a:buChar char="•"/>
            </a:pPr>
            <a:r>
              <a:rPr lang="en-US" sz="4800" b="1" dirty="0">
                <a:solidFill>
                  <a:schemeClr val="tx1"/>
                </a:solidFill>
              </a:rPr>
              <a:t> </a:t>
            </a:r>
            <a:r>
              <a:rPr lang="en-US" sz="4800" b="1" dirty="0" smtClean="0">
                <a:solidFill>
                  <a:schemeClr val="tx1"/>
                </a:solidFill>
              </a:rPr>
              <a:t>Nebuchadnezzar “My servant”</a:t>
            </a:r>
          </a:p>
          <a:p>
            <a:pPr algn="l">
              <a:spcBef>
                <a:spcPct val="0"/>
              </a:spcBef>
              <a:spcAft>
                <a:spcPts val="1800"/>
              </a:spcAft>
              <a:buFont typeface="Arial" pitchFamily="34" charset="0"/>
              <a:buChar char="•"/>
            </a:pPr>
            <a:r>
              <a:rPr lang="en-US" sz="4800" b="1" dirty="0">
                <a:solidFill>
                  <a:schemeClr val="tx1"/>
                </a:solidFill>
              </a:rPr>
              <a:t> </a:t>
            </a:r>
            <a:r>
              <a:rPr lang="en-US" sz="4800" b="1" dirty="0" smtClean="0">
                <a:solidFill>
                  <a:schemeClr val="tx1"/>
                </a:solidFill>
              </a:rPr>
              <a:t>Cyrus “My shepherd”</a:t>
            </a:r>
            <a:endParaRPr lang="en-US" sz="4800" b="1" dirty="0" smtClean="0">
              <a:solidFill>
                <a:srgbClr val="FF0000"/>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30</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38999041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1447800"/>
            <a:ext cx="8458200" cy="4876800"/>
          </a:xfrm>
        </p:spPr>
        <p:txBody>
          <a:bodyPr/>
          <a:lstStyle/>
          <a:p>
            <a:pPr algn="l">
              <a:spcBef>
                <a:spcPct val="0"/>
              </a:spcBef>
              <a:spcAft>
                <a:spcPts val="1800"/>
              </a:spcAft>
            </a:pPr>
            <a:r>
              <a:rPr lang="en-US" dirty="0" smtClean="0">
                <a:solidFill>
                  <a:schemeClr val="tx1"/>
                </a:solidFill>
              </a:rPr>
              <a:t> </a:t>
            </a:r>
            <a:r>
              <a:rPr lang="en-US" sz="4800" b="1" dirty="0" smtClean="0">
                <a:solidFill>
                  <a:schemeClr val="tx1"/>
                </a:solidFill>
              </a:rPr>
              <a:t>What else is involved in God’s </a:t>
            </a:r>
            <a:r>
              <a:rPr lang="en-US" sz="4800" b="1" dirty="0" smtClean="0">
                <a:solidFill>
                  <a:srgbClr val="C00000"/>
                </a:solidFill>
              </a:rPr>
              <a:t>choosing</a:t>
            </a:r>
            <a:r>
              <a:rPr lang="en-US" sz="4800" b="1" dirty="0" smtClean="0">
                <a:solidFill>
                  <a:schemeClr val="tx1"/>
                </a:solidFill>
              </a:rPr>
              <a:t> (“election”)?</a:t>
            </a:r>
          </a:p>
          <a:p>
            <a:pPr algn="l">
              <a:spcBef>
                <a:spcPct val="0"/>
              </a:spcBef>
              <a:spcAft>
                <a:spcPts val="1800"/>
              </a:spcAft>
            </a:pPr>
            <a:r>
              <a:rPr lang="en-US" sz="4800" b="1" u="sng" dirty="0" smtClean="0">
                <a:solidFill>
                  <a:schemeClr val="tx1"/>
                </a:solidFill>
              </a:rPr>
              <a:t>Purpose</a:t>
            </a:r>
            <a:r>
              <a:rPr lang="en-US" sz="4800" b="1" dirty="0" smtClean="0">
                <a:solidFill>
                  <a:schemeClr val="tx1"/>
                </a:solidFill>
              </a:rPr>
              <a:t>, </a:t>
            </a:r>
            <a:r>
              <a:rPr lang="en-US" sz="4800" b="1" u="sng" dirty="0" smtClean="0">
                <a:solidFill>
                  <a:schemeClr val="tx1"/>
                </a:solidFill>
              </a:rPr>
              <a:t>plan</a:t>
            </a:r>
            <a:r>
              <a:rPr lang="en-US" sz="4800" b="1" dirty="0" smtClean="0">
                <a:solidFill>
                  <a:schemeClr val="tx1"/>
                </a:solidFill>
              </a:rPr>
              <a:t>, </a:t>
            </a:r>
            <a:r>
              <a:rPr lang="en-US" sz="4800" b="1" u="sng" dirty="0" smtClean="0">
                <a:solidFill>
                  <a:schemeClr val="tx1"/>
                </a:solidFill>
              </a:rPr>
              <a:t>foreknowledge</a:t>
            </a:r>
            <a:r>
              <a:rPr lang="en-US" sz="4800" b="1" dirty="0" smtClean="0">
                <a:solidFill>
                  <a:schemeClr val="tx1"/>
                </a:solidFill>
              </a:rPr>
              <a:t>, </a:t>
            </a:r>
            <a:r>
              <a:rPr lang="en-US" sz="4800" b="1" u="sng" dirty="0" smtClean="0">
                <a:solidFill>
                  <a:schemeClr val="tx1"/>
                </a:solidFill>
              </a:rPr>
              <a:t>predestination</a:t>
            </a:r>
            <a:r>
              <a:rPr lang="en-US" sz="4800" b="1" dirty="0" smtClean="0">
                <a:solidFill>
                  <a:schemeClr val="tx1"/>
                </a:solidFill>
              </a:rPr>
              <a:t>, </a:t>
            </a:r>
            <a:r>
              <a:rPr lang="en-US" sz="4800" b="1" u="sng" dirty="0" smtClean="0">
                <a:solidFill>
                  <a:schemeClr val="tx1"/>
                </a:solidFill>
              </a:rPr>
              <a:t>calling</a:t>
            </a:r>
            <a:r>
              <a:rPr lang="en-US" sz="4800" b="1" dirty="0" smtClean="0">
                <a:solidFill>
                  <a:schemeClr val="tx1"/>
                </a:solidFill>
              </a:rPr>
              <a:t> – all these seem to connect with His </a:t>
            </a:r>
            <a:r>
              <a:rPr lang="en-US" sz="4800" b="1" u="sng" dirty="0" smtClean="0">
                <a:solidFill>
                  <a:schemeClr val="tx1"/>
                </a:solidFill>
              </a:rPr>
              <a:t>choosing</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31</a:t>
            </a:fld>
            <a:endParaRPr lang="en-US"/>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13964748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295400"/>
            <a:ext cx="8839200" cy="5257800"/>
          </a:xfrm>
        </p:spPr>
        <p:txBody>
          <a:bodyPr/>
          <a:lstStyle/>
          <a:p>
            <a:pPr algn="l">
              <a:spcBef>
                <a:spcPct val="0"/>
              </a:spcBef>
              <a:spcAft>
                <a:spcPts val="1800"/>
              </a:spcAft>
            </a:pPr>
            <a:r>
              <a:rPr lang="en-US" dirty="0" smtClean="0">
                <a:solidFill>
                  <a:schemeClr val="tx1"/>
                </a:solidFill>
              </a:rPr>
              <a:t> </a:t>
            </a:r>
            <a:r>
              <a:rPr lang="en-US" sz="4800" b="1" dirty="0" smtClean="0">
                <a:solidFill>
                  <a:schemeClr val="tx1"/>
                </a:solidFill>
              </a:rPr>
              <a:t>Some word explanations:</a:t>
            </a:r>
          </a:p>
          <a:p>
            <a:pPr marL="571500" indent="-571500" algn="l">
              <a:spcBef>
                <a:spcPct val="0"/>
              </a:spcBef>
              <a:spcAft>
                <a:spcPts val="1800"/>
              </a:spcAft>
              <a:buFont typeface="Arial" panose="020B0604020202020204" pitchFamily="34" charset="0"/>
              <a:buChar char="•"/>
            </a:pPr>
            <a:r>
              <a:rPr lang="en-US" sz="4800" b="1" dirty="0" smtClean="0">
                <a:solidFill>
                  <a:srgbClr val="C00000"/>
                </a:solidFill>
              </a:rPr>
              <a:t>Foreknow</a:t>
            </a:r>
            <a:r>
              <a:rPr lang="en-US" sz="4800" b="1" dirty="0" smtClean="0">
                <a:solidFill>
                  <a:schemeClr val="tx1"/>
                </a:solidFill>
              </a:rPr>
              <a:t> </a:t>
            </a:r>
            <a:r>
              <a:rPr lang="en-US" sz="4800" b="1" dirty="0">
                <a:solidFill>
                  <a:schemeClr val="tx1"/>
                </a:solidFill>
              </a:rPr>
              <a:t>(</a:t>
            </a:r>
            <a:r>
              <a:rPr lang="en-US" sz="4800" b="1" i="1" dirty="0">
                <a:solidFill>
                  <a:schemeClr val="tx1"/>
                </a:solidFill>
              </a:rPr>
              <a:t>proginōskō</a:t>
            </a:r>
            <a:r>
              <a:rPr lang="en-US" sz="4800" b="1" dirty="0">
                <a:solidFill>
                  <a:schemeClr val="tx1"/>
                </a:solidFill>
              </a:rPr>
              <a:t>) </a:t>
            </a:r>
            <a:r>
              <a:rPr lang="en-US" sz="4800" b="1" dirty="0" smtClean="0">
                <a:solidFill>
                  <a:schemeClr val="tx1"/>
                </a:solidFill>
              </a:rPr>
              <a:t>– get to know beforehand</a:t>
            </a:r>
          </a:p>
          <a:p>
            <a:pPr marL="571500" indent="-571500" algn="l">
              <a:spcBef>
                <a:spcPct val="0"/>
              </a:spcBef>
              <a:spcAft>
                <a:spcPts val="1800"/>
              </a:spcAft>
              <a:buFont typeface="Arial" panose="020B0604020202020204" pitchFamily="34" charset="0"/>
              <a:buChar char="•"/>
            </a:pPr>
            <a:r>
              <a:rPr lang="en-US" sz="4800" b="1" dirty="0" smtClean="0">
                <a:solidFill>
                  <a:srgbClr val="C00000"/>
                </a:solidFill>
              </a:rPr>
              <a:t>Predestinate</a:t>
            </a:r>
            <a:r>
              <a:rPr lang="en-US" sz="4800" b="1" dirty="0" smtClean="0">
                <a:solidFill>
                  <a:schemeClr val="tx1"/>
                </a:solidFill>
              </a:rPr>
              <a:t> – (</a:t>
            </a:r>
            <a:r>
              <a:rPr lang="en-US" sz="4800" b="1" i="1" dirty="0" smtClean="0">
                <a:solidFill>
                  <a:schemeClr val="tx1"/>
                </a:solidFill>
              </a:rPr>
              <a:t>prooriz</a:t>
            </a:r>
            <a:r>
              <a:rPr lang="en-US" sz="4800" b="1" i="1" dirty="0">
                <a:solidFill>
                  <a:schemeClr val="tx1"/>
                </a:solidFill>
              </a:rPr>
              <a:t>ō</a:t>
            </a:r>
            <a:r>
              <a:rPr lang="en-US" sz="4800" b="1" dirty="0" smtClean="0">
                <a:solidFill>
                  <a:schemeClr val="tx1"/>
                </a:solidFill>
              </a:rPr>
              <a:t>) – mark off, or set the bounds beforehand – “prescribe”</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32</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4502571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295400"/>
            <a:ext cx="8839200" cy="5257800"/>
          </a:xfrm>
        </p:spPr>
        <p:txBody>
          <a:bodyPr/>
          <a:lstStyle/>
          <a:p>
            <a:pPr algn="l">
              <a:spcBef>
                <a:spcPct val="0"/>
              </a:spcBef>
              <a:spcAft>
                <a:spcPts val="1800"/>
              </a:spcAft>
            </a:pPr>
            <a:r>
              <a:rPr lang="en-US" dirty="0" smtClean="0">
                <a:solidFill>
                  <a:schemeClr val="tx1"/>
                </a:solidFill>
              </a:rPr>
              <a:t> </a:t>
            </a:r>
            <a:r>
              <a:rPr lang="en-US" sz="4800" b="1" dirty="0" smtClean="0">
                <a:solidFill>
                  <a:schemeClr val="tx1"/>
                </a:solidFill>
              </a:rPr>
              <a:t>How does </a:t>
            </a:r>
            <a:r>
              <a:rPr lang="en-US" sz="4800" b="1" dirty="0" smtClean="0">
                <a:solidFill>
                  <a:srgbClr val="C00000"/>
                </a:solidFill>
              </a:rPr>
              <a:t>predestination</a:t>
            </a:r>
            <a:r>
              <a:rPr lang="en-US" sz="4800" b="1" dirty="0" smtClean="0">
                <a:solidFill>
                  <a:schemeClr val="tx1"/>
                </a:solidFill>
              </a:rPr>
              <a:t> work?</a:t>
            </a:r>
          </a:p>
          <a:p>
            <a:pPr marL="571500" indent="-571500" algn="l">
              <a:spcBef>
                <a:spcPct val="0"/>
              </a:spcBef>
              <a:spcAft>
                <a:spcPts val="1800"/>
              </a:spcAft>
              <a:buFont typeface="Arial" panose="020B0604020202020204" pitchFamily="34" charset="0"/>
              <a:buChar char="•"/>
            </a:pPr>
            <a:r>
              <a:rPr lang="en-US" sz="4800" b="1" dirty="0" smtClean="0">
                <a:solidFill>
                  <a:schemeClr val="tx1"/>
                </a:solidFill>
              </a:rPr>
              <a:t>Christ’s murder/offering </a:t>
            </a:r>
          </a:p>
          <a:p>
            <a:pPr algn="l">
              <a:spcBef>
                <a:spcPct val="0"/>
              </a:spcBef>
              <a:spcAft>
                <a:spcPts val="1800"/>
              </a:spcAft>
            </a:pPr>
            <a:r>
              <a:rPr lang="en-US" sz="4800" b="1" dirty="0" smtClean="0">
                <a:solidFill>
                  <a:schemeClr val="tx1"/>
                </a:solidFill>
              </a:rPr>
              <a:t>  – Acts 2:23 – </a:t>
            </a:r>
            <a:r>
              <a:rPr lang="en-US" sz="4000" b="1" dirty="0" smtClean="0">
                <a:solidFill>
                  <a:schemeClr val="tx1"/>
                </a:solidFill>
              </a:rPr>
              <a:t>determined, foreknown</a:t>
            </a:r>
          </a:p>
          <a:p>
            <a:pPr algn="l">
              <a:spcBef>
                <a:spcPct val="0"/>
              </a:spcBef>
              <a:spcAft>
                <a:spcPts val="1800"/>
              </a:spcAft>
            </a:pPr>
            <a:r>
              <a:rPr lang="en-US" sz="4800" b="1" dirty="0">
                <a:solidFill>
                  <a:schemeClr val="tx1"/>
                </a:solidFill>
              </a:rPr>
              <a:t>  – </a:t>
            </a:r>
            <a:r>
              <a:rPr lang="en-US" sz="4800" b="1" dirty="0" smtClean="0">
                <a:solidFill>
                  <a:schemeClr val="tx1"/>
                </a:solidFill>
              </a:rPr>
              <a:t>Acts 4:26-28 – predetermined</a:t>
            </a:r>
          </a:p>
          <a:p>
            <a:pPr algn="l">
              <a:spcBef>
                <a:spcPct val="0"/>
              </a:spcBef>
              <a:spcAft>
                <a:spcPts val="1800"/>
              </a:spcAft>
            </a:pPr>
            <a:r>
              <a:rPr lang="en-US" sz="4800" b="1" dirty="0">
                <a:solidFill>
                  <a:schemeClr val="tx1"/>
                </a:solidFill>
              </a:rPr>
              <a:t> </a:t>
            </a:r>
            <a:r>
              <a:rPr lang="en-US" sz="4800" b="1" dirty="0" smtClean="0">
                <a:solidFill>
                  <a:schemeClr val="tx1"/>
                </a:solidFill>
              </a:rPr>
              <a:t> </a:t>
            </a:r>
            <a:r>
              <a:rPr lang="en-US" sz="4800" b="1" dirty="0">
                <a:solidFill>
                  <a:schemeClr val="tx1"/>
                </a:solidFill>
              </a:rPr>
              <a:t>– </a:t>
            </a:r>
            <a:r>
              <a:rPr lang="en-US" sz="4800" b="1" dirty="0" smtClean="0">
                <a:solidFill>
                  <a:schemeClr val="tx1"/>
                </a:solidFill>
              </a:rPr>
              <a:t>1 Pe.1:19-20 - foreknown</a:t>
            </a:r>
            <a:endParaRPr lang="en-US" sz="4800" b="1" dirty="0">
              <a:solidFill>
                <a:schemeClr val="tx1"/>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33</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28921626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295400"/>
            <a:ext cx="8839200" cy="5257800"/>
          </a:xfrm>
        </p:spPr>
        <p:txBody>
          <a:bodyPr/>
          <a:lstStyle/>
          <a:p>
            <a:pPr algn="l">
              <a:spcBef>
                <a:spcPct val="0"/>
              </a:spcBef>
              <a:spcAft>
                <a:spcPts val="1800"/>
              </a:spcAft>
            </a:pPr>
            <a:r>
              <a:rPr lang="en-US" dirty="0" smtClean="0">
                <a:solidFill>
                  <a:schemeClr val="tx1"/>
                </a:solidFill>
              </a:rPr>
              <a:t> </a:t>
            </a:r>
            <a:r>
              <a:rPr lang="en-US" sz="4800" b="1" dirty="0" smtClean="0">
                <a:solidFill>
                  <a:schemeClr val="tx1"/>
                </a:solidFill>
              </a:rPr>
              <a:t>How does </a:t>
            </a:r>
            <a:r>
              <a:rPr lang="en-US" sz="4800" b="1" dirty="0" smtClean="0">
                <a:solidFill>
                  <a:srgbClr val="C00000"/>
                </a:solidFill>
              </a:rPr>
              <a:t>predestination</a:t>
            </a:r>
            <a:r>
              <a:rPr lang="en-US" sz="4800" b="1" dirty="0" smtClean="0">
                <a:solidFill>
                  <a:schemeClr val="tx1"/>
                </a:solidFill>
              </a:rPr>
              <a:t> work?</a:t>
            </a:r>
          </a:p>
          <a:p>
            <a:pPr marL="571500" indent="-571500" algn="l">
              <a:spcBef>
                <a:spcPct val="0"/>
              </a:spcBef>
              <a:spcAft>
                <a:spcPts val="1800"/>
              </a:spcAft>
              <a:buFont typeface="Arial" panose="020B0604020202020204" pitchFamily="34" charset="0"/>
              <a:buChar char="•"/>
            </a:pPr>
            <a:r>
              <a:rPr lang="en-US" sz="4800" b="1" dirty="0" smtClean="0">
                <a:solidFill>
                  <a:schemeClr val="tx1"/>
                </a:solidFill>
              </a:rPr>
              <a:t>Conformity with the Son, adopted, </a:t>
            </a:r>
            <a:r>
              <a:rPr lang="en-US" sz="4800" b="1" dirty="0" smtClean="0">
                <a:solidFill>
                  <a:srgbClr val="C00000"/>
                </a:solidFill>
              </a:rPr>
              <a:t>called</a:t>
            </a:r>
            <a:r>
              <a:rPr lang="en-US" sz="4800" b="1" dirty="0" smtClean="0">
                <a:solidFill>
                  <a:schemeClr val="tx1"/>
                </a:solidFill>
              </a:rPr>
              <a:t> – Rom.8:28-30</a:t>
            </a:r>
          </a:p>
          <a:p>
            <a:pPr marL="571500" indent="-571500" algn="l">
              <a:spcBef>
                <a:spcPct val="0"/>
              </a:spcBef>
              <a:spcAft>
                <a:spcPts val="1800"/>
              </a:spcAft>
              <a:buFont typeface="Arial" panose="020B0604020202020204" pitchFamily="34" charset="0"/>
              <a:buChar char="•"/>
            </a:pPr>
            <a:r>
              <a:rPr lang="en-US" sz="4800" b="1" dirty="0" smtClean="0">
                <a:solidFill>
                  <a:schemeClr val="tx1"/>
                </a:solidFill>
              </a:rPr>
              <a:t>Our love vs. God’s love – “all things work together for good” “who will separate us…?”</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34</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2056733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1524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914400"/>
            <a:ext cx="8839200" cy="5638800"/>
          </a:xfrm>
        </p:spPr>
        <p:txBody>
          <a:bodyPr/>
          <a:lstStyle/>
          <a:p>
            <a:pPr algn="l">
              <a:spcBef>
                <a:spcPct val="0"/>
              </a:spcBef>
              <a:spcAft>
                <a:spcPts val="1800"/>
              </a:spcAft>
            </a:pPr>
            <a:r>
              <a:rPr lang="en-US" dirty="0" smtClean="0">
                <a:solidFill>
                  <a:schemeClr val="tx1"/>
                </a:solidFill>
              </a:rPr>
              <a:t> </a:t>
            </a:r>
            <a:r>
              <a:rPr lang="en-US" sz="4800" b="1" dirty="0" smtClean="0">
                <a:solidFill>
                  <a:schemeClr val="tx1"/>
                </a:solidFill>
              </a:rPr>
              <a:t>How does </a:t>
            </a:r>
            <a:r>
              <a:rPr lang="en-US" sz="4800" b="1" dirty="0" smtClean="0">
                <a:solidFill>
                  <a:srgbClr val="C00000"/>
                </a:solidFill>
              </a:rPr>
              <a:t>predestination</a:t>
            </a:r>
            <a:r>
              <a:rPr lang="en-US" sz="4800" b="1" dirty="0" smtClean="0">
                <a:solidFill>
                  <a:schemeClr val="tx1"/>
                </a:solidFill>
              </a:rPr>
              <a:t> work?</a:t>
            </a:r>
          </a:p>
          <a:p>
            <a:pPr marL="571500" indent="-571500" algn="l">
              <a:spcBef>
                <a:spcPct val="0"/>
              </a:spcBef>
              <a:spcAft>
                <a:spcPts val="1200"/>
              </a:spcAft>
              <a:buFont typeface="Arial" panose="020B0604020202020204" pitchFamily="34" charset="0"/>
              <a:buChar char="•"/>
            </a:pPr>
            <a:r>
              <a:rPr lang="en-US" sz="4800" b="1" dirty="0">
                <a:solidFill>
                  <a:schemeClr val="tx1"/>
                </a:solidFill>
              </a:rPr>
              <a:t>Hidden wisdom…for our glory – </a:t>
            </a:r>
            <a:r>
              <a:rPr lang="en-US" sz="4800" b="1" dirty="0" smtClean="0">
                <a:solidFill>
                  <a:schemeClr val="tx1"/>
                </a:solidFill>
              </a:rPr>
              <a:t> 1 Co.2:6-8</a:t>
            </a:r>
          </a:p>
          <a:p>
            <a:pPr marL="571500" indent="-571500" algn="l">
              <a:spcBef>
                <a:spcPct val="0"/>
              </a:spcBef>
              <a:spcAft>
                <a:spcPts val="1200"/>
              </a:spcAft>
              <a:buFont typeface="Arial" panose="020B0604020202020204" pitchFamily="34" charset="0"/>
              <a:buChar char="•"/>
            </a:pPr>
            <a:r>
              <a:rPr lang="en-US" sz="4800" b="1" dirty="0" smtClean="0">
                <a:solidFill>
                  <a:schemeClr val="tx1"/>
                </a:solidFill>
              </a:rPr>
              <a:t>Mysteries of the kingdom hidden – Mat.13:11</a:t>
            </a:r>
          </a:p>
          <a:p>
            <a:pPr marL="571500" indent="-571500" algn="l">
              <a:spcBef>
                <a:spcPct val="0"/>
              </a:spcBef>
              <a:spcAft>
                <a:spcPts val="0"/>
              </a:spcAft>
              <a:buFont typeface="Arial" panose="020B0604020202020204" pitchFamily="34" charset="0"/>
              <a:buChar char="•"/>
            </a:pPr>
            <a:r>
              <a:rPr lang="en-US" sz="4800" b="1" dirty="0" smtClean="0">
                <a:solidFill>
                  <a:schemeClr val="tx1"/>
                </a:solidFill>
              </a:rPr>
              <a:t>Special authorities hidden – Luk.10:17-21</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35</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15331594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295400"/>
            <a:ext cx="8839200" cy="5257800"/>
          </a:xfrm>
        </p:spPr>
        <p:txBody>
          <a:bodyPr/>
          <a:lstStyle/>
          <a:p>
            <a:pPr algn="l">
              <a:spcBef>
                <a:spcPct val="0"/>
              </a:spcBef>
              <a:spcAft>
                <a:spcPts val="1800"/>
              </a:spcAft>
            </a:pPr>
            <a:r>
              <a:rPr lang="en-US" dirty="0" smtClean="0">
                <a:solidFill>
                  <a:schemeClr val="tx1"/>
                </a:solidFill>
              </a:rPr>
              <a:t> </a:t>
            </a:r>
            <a:r>
              <a:rPr lang="en-US" sz="4800" b="1" dirty="0" smtClean="0">
                <a:solidFill>
                  <a:schemeClr val="tx1"/>
                </a:solidFill>
              </a:rPr>
              <a:t>How does </a:t>
            </a:r>
            <a:r>
              <a:rPr lang="en-US" sz="4800" b="1" dirty="0" smtClean="0">
                <a:solidFill>
                  <a:srgbClr val="C00000"/>
                </a:solidFill>
              </a:rPr>
              <a:t>predestination</a:t>
            </a:r>
            <a:r>
              <a:rPr lang="en-US" sz="4800" b="1" dirty="0" smtClean="0">
                <a:solidFill>
                  <a:schemeClr val="tx1"/>
                </a:solidFill>
              </a:rPr>
              <a:t> work?</a:t>
            </a:r>
          </a:p>
          <a:p>
            <a:pPr marL="571500" indent="-571500" algn="l">
              <a:spcBef>
                <a:spcPct val="0"/>
              </a:spcBef>
              <a:spcAft>
                <a:spcPts val="0"/>
              </a:spcAft>
              <a:buFont typeface="Arial" panose="020B0604020202020204" pitchFamily="34" charset="0"/>
              <a:buChar char="•"/>
            </a:pPr>
            <a:r>
              <a:rPr lang="en-US" sz="4800" b="1" dirty="0" smtClean="0">
                <a:solidFill>
                  <a:schemeClr val="tx1"/>
                </a:solidFill>
              </a:rPr>
              <a:t>Natural vs. spiritual man – </a:t>
            </a:r>
          </a:p>
          <a:p>
            <a:pPr algn="l">
              <a:spcBef>
                <a:spcPct val="0"/>
              </a:spcBef>
              <a:spcAft>
                <a:spcPts val="1800"/>
              </a:spcAft>
            </a:pPr>
            <a:r>
              <a:rPr lang="en-US" sz="4800" b="1" dirty="0">
                <a:solidFill>
                  <a:schemeClr val="tx1"/>
                </a:solidFill>
              </a:rPr>
              <a:t> </a:t>
            </a:r>
            <a:r>
              <a:rPr lang="en-US" sz="4800" b="1" dirty="0" smtClean="0">
                <a:solidFill>
                  <a:schemeClr val="tx1"/>
                </a:solidFill>
              </a:rPr>
              <a:t>   1 Cor.2:6-16</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36</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21892269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295400"/>
            <a:ext cx="8839200" cy="5257800"/>
          </a:xfrm>
        </p:spPr>
        <p:txBody>
          <a:bodyPr/>
          <a:lstStyle/>
          <a:p>
            <a:pPr algn="l">
              <a:spcBef>
                <a:spcPct val="0"/>
              </a:spcBef>
              <a:spcAft>
                <a:spcPts val="1800"/>
              </a:spcAft>
            </a:pPr>
            <a:r>
              <a:rPr lang="en-US" dirty="0" smtClean="0">
                <a:solidFill>
                  <a:schemeClr val="tx1"/>
                </a:solidFill>
              </a:rPr>
              <a:t> </a:t>
            </a:r>
            <a:r>
              <a:rPr lang="en-US" sz="4800" b="1" dirty="0" smtClean="0">
                <a:solidFill>
                  <a:schemeClr val="tx1"/>
                </a:solidFill>
              </a:rPr>
              <a:t>How does </a:t>
            </a:r>
            <a:r>
              <a:rPr lang="en-US" sz="4800" b="1" dirty="0" smtClean="0">
                <a:solidFill>
                  <a:srgbClr val="C00000"/>
                </a:solidFill>
              </a:rPr>
              <a:t>predestination</a:t>
            </a:r>
            <a:r>
              <a:rPr lang="en-US" sz="4800" b="1" dirty="0" smtClean="0">
                <a:solidFill>
                  <a:schemeClr val="tx1"/>
                </a:solidFill>
              </a:rPr>
              <a:t> work?</a:t>
            </a:r>
          </a:p>
          <a:p>
            <a:pPr marL="571500" indent="-571500" algn="l">
              <a:spcBef>
                <a:spcPct val="0"/>
              </a:spcBef>
              <a:spcAft>
                <a:spcPts val="1800"/>
              </a:spcAft>
              <a:buFont typeface="Arial" panose="020B0604020202020204" pitchFamily="34" charset="0"/>
              <a:buChar char="•"/>
            </a:pPr>
            <a:r>
              <a:rPr lang="en-US" sz="4800" b="1" dirty="0" smtClean="0">
                <a:solidFill>
                  <a:schemeClr val="tx1"/>
                </a:solidFill>
              </a:rPr>
              <a:t>Adoption – Eph.1:5</a:t>
            </a:r>
          </a:p>
          <a:p>
            <a:pPr marL="571500" indent="-571500" algn="l">
              <a:spcBef>
                <a:spcPct val="0"/>
              </a:spcBef>
              <a:spcAft>
                <a:spcPts val="1800"/>
              </a:spcAft>
              <a:buFont typeface="Arial" panose="020B0604020202020204" pitchFamily="34" charset="0"/>
              <a:buChar char="•"/>
            </a:pPr>
            <a:r>
              <a:rPr lang="en-US" sz="4800" b="1" dirty="0" smtClean="0">
                <a:solidFill>
                  <a:schemeClr val="tx1"/>
                </a:solidFill>
              </a:rPr>
              <a:t>Taken for an inheritance – Eph.1:11</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37</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25063640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295400"/>
            <a:ext cx="8839200" cy="5257800"/>
          </a:xfrm>
        </p:spPr>
        <p:txBody>
          <a:bodyPr/>
          <a:lstStyle/>
          <a:p>
            <a:pPr algn="l">
              <a:spcBef>
                <a:spcPct val="0"/>
              </a:spcBef>
              <a:spcAft>
                <a:spcPts val="1800"/>
              </a:spcAft>
            </a:pPr>
            <a:r>
              <a:rPr lang="en-US" dirty="0" smtClean="0">
                <a:solidFill>
                  <a:schemeClr val="tx1"/>
                </a:solidFill>
              </a:rPr>
              <a:t> </a:t>
            </a:r>
            <a:r>
              <a:rPr lang="en-US" sz="4800" b="1" dirty="0" smtClean="0">
                <a:solidFill>
                  <a:schemeClr val="tx1"/>
                </a:solidFill>
              </a:rPr>
              <a:t>How does </a:t>
            </a:r>
            <a:r>
              <a:rPr lang="en-US" sz="4800" b="1" dirty="0" smtClean="0">
                <a:solidFill>
                  <a:srgbClr val="C00000"/>
                </a:solidFill>
              </a:rPr>
              <a:t>predestination</a:t>
            </a:r>
            <a:r>
              <a:rPr lang="en-US" sz="4800" b="1" dirty="0" smtClean="0">
                <a:solidFill>
                  <a:schemeClr val="tx1"/>
                </a:solidFill>
              </a:rPr>
              <a:t> work?</a:t>
            </a:r>
          </a:p>
          <a:p>
            <a:pPr algn="l">
              <a:spcBef>
                <a:spcPct val="0"/>
              </a:spcBef>
              <a:spcAft>
                <a:spcPts val="0"/>
              </a:spcAft>
            </a:pPr>
            <a:r>
              <a:rPr lang="en-US" sz="4800" b="1" dirty="0" smtClean="0">
                <a:solidFill>
                  <a:schemeClr val="tx1"/>
                </a:solidFill>
              </a:rPr>
              <a:t>Conclusion – for men, </a:t>
            </a:r>
          </a:p>
          <a:p>
            <a:pPr algn="l">
              <a:spcBef>
                <a:spcPct val="0"/>
              </a:spcBef>
              <a:spcAft>
                <a:spcPts val="0"/>
              </a:spcAft>
            </a:pPr>
            <a:r>
              <a:rPr lang="en-US" sz="4800" b="1" dirty="0">
                <a:solidFill>
                  <a:schemeClr val="tx1"/>
                </a:solidFill>
              </a:rPr>
              <a:t>	</a:t>
            </a:r>
            <a:r>
              <a:rPr lang="en-US" sz="4800" b="1" dirty="0" smtClean="0">
                <a:solidFill>
                  <a:schemeClr val="tx1"/>
                </a:solidFill>
              </a:rPr>
              <a:t>		</a:t>
            </a:r>
            <a:r>
              <a:rPr lang="en-US" sz="4800" b="1" dirty="0">
                <a:solidFill>
                  <a:srgbClr val="C00000"/>
                </a:solidFill>
              </a:rPr>
              <a:t>predestination</a:t>
            </a:r>
            <a:r>
              <a:rPr lang="en-US" sz="4800" b="1" dirty="0" smtClean="0">
                <a:solidFill>
                  <a:schemeClr val="tx1"/>
                </a:solidFill>
              </a:rPr>
              <a:t> is only </a:t>
            </a:r>
          </a:p>
          <a:p>
            <a:pPr algn="l">
              <a:spcBef>
                <a:spcPct val="0"/>
              </a:spcBef>
              <a:spcAft>
                <a:spcPts val="1800"/>
              </a:spcAft>
            </a:pPr>
            <a:r>
              <a:rPr lang="en-US" sz="4800" b="1" dirty="0" smtClean="0">
                <a:solidFill>
                  <a:schemeClr val="tx1"/>
                </a:solidFill>
              </a:rPr>
              <a:t>					</a:t>
            </a:r>
            <a:r>
              <a:rPr lang="en-US" sz="7200" b="1" dirty="0" smtClean="0">
                <a:solidFill>
                  <a:schemeClr val="accent5">
                    <a:lumMod val="75000"/>
                  </a:schemeClr>
                </a:solidFill>
              </a:rPr>
              <a:t>positive</a:t>
            </a:r>
            <a:r>
              <a:rPr lang="en-US" sz="7200" b="1" dirty="0">
                <a:solidFill>
                  <a:schemeClr val="accent5">
                    <a:lumMod val="75000"/>
                  </a:schemeClr>
                </a:solidFill>
              </a:rPr>
              <a:t>!</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38</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29186669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295400"/>
            <a:ext cx="8839200" cy="5257800"/>
          </a:xfrm>
        </p:spPr>
        <p:txBody>
          <a:bodyPr/>
          <a:lstStyle/>
          <a:p>
            <a:pPr algn="l">
              <a:spcBef>
                <a:spcPct val="0"/>
              </a:spcBef>
              <a:spcAft>
                <a:spcPts val="0"/>
              </a:spcAft>
            </a:pPr>
            <a:r>
              <a:rPr lang="en-US" sz="4800" b="1" dirty="0" smtClean="0">
                <a:solidFill>
                  <a:schemeClr val="tx1"/>
                </a:solidFill>
              </a:rPr>
              <a:t>Man’s will?</a:t>
            </a:r>
          </a:p>
          <a:p>
            <a:pPr marL="685800" indent="-685800" algn="l">
              <a:spcBef>
                <a:spcPct val="0"/>
              </a:spcBef>
              <a:spcAft>
                <a:spcPts val="0"/>
              </a:spcAft>
              <a:buFont typeface="Arial" panose="020B0604020202020204" pitchFamily="34" charset="0"/>
              <a:buChar char="•"/>
            </a:pPr>
            <a:r>
              <a:rPr lang="en-US" sz="4800" b="1" dirty="0" smtClean="0">
                <a:solidFill>
                  <a:schemeClr val="tx1"/>
                </a:solidFill>
              </a:rPr>
              <a:t>All, whoever may call upon the name of the Lord will be </a:t>
            </a:r>
            <a:r>
              <a:rPr lang="en-US" sz="4800" b="1" dirty="0">
                <a:solidFill>
                  <a:srgbClr val="C00000"/>
                </a:solidFill>
              </a:rPr>
              <a:t>saved</a:t>
            </a:r>
            <a:r>
              <a:rPr lang="en-US" sz="4800" b="1" dirty="0" smtClean="0">
                <a:solidFill>
                  <a:schemeClr val="tx1"/>
                </a:solidFill>
              </a:rPr>
              <a:t> – Rom.10:13</a:t>
            </a:r>
          </a:p>
          <a:p>
            <a:pPr algn="l">
              <a:spcBef>
                <a:spcPct val="0"/>
              </a:spcBef>
              <a:spcAft>
                <a:spcPts val="0"/>
              </a:spcAft>
            </a:pPr>
            <a:endParaRPr lang="en-US" sz="1000" b="1" dirty="0" smtClean="0">
              <a:solidFill>
                <a:schemeClr val="tx1"/>
              </a:solidFill>
            </a:endParaRPr>
          </a:p>
          <a:p>
            <a:pPr marL="685800" indent="-685800" algn="l">
              <a:spcBef>
                <a:spcPct val="0"/>
              </a:spcBef>
              <a:spcAft>
                <a:spcPts val="0"/>
              </a:spcAft>
              <a:buFont typeface="Arial" panose="020B0604020202020204" pitchFamily="34" charset="0"/>
              <a:buChar char="•"/>
            </a:pPr>
            <a:r>
              <a:rPr lang="en-US" sz="4800" b="1" dirty="0" smtClean="0">
                <a:solidFill>
                  <a:schemeClr val="tx1"/>
                </a:solidFill>
              </a:rPr>
              <a:t>Everyone who believes in Him … may have eonian life – </a:t>
            </a:r>
          </a:p>
          <a:p>
            <a:pPr algn="l">
              <a:spcBef>
                <a:spcPct val="0"/>
              </a:spcBef>
              <a:spcAft>
                <a:spcPts val="0"/>
              </a:spcAft>
            </a:pPr>
            <a:r>
              <a:rPr lang="en-US" sz="4800" b="1" dirty="0">
                <a:solidFill>
                  <a:schemeClr val="tx1"/>
                </a:solidFill>
              </a:rPr>
              <a:t>	</a:t>
            </a:r>
            <a:r>
              <a:rPr lang="en-US" sz="4800" b="1" dirty="0" smtClean="0">
                <a:solidFill>
                  <a:schemeClr val="tx1"/>
                </a:solidFill>
              </a:rPr>
              <a:t>						Joh.3:16</a:t>
            </a:r>
            <a:endParaRPr lang="en-US" sz="4800" b="1" dirty="0">
              <a:solidFill>
                <a:schemeClr val="tx1"/>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39</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3401056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solidFill>
                  <a:srgbClr val="00B050"/>
                </a:solidFill>
              </a:rPr>
              <a:t>Ephesians - Colossians</a:t>
            </a:r>
            <a:endParaRPr lang="en-US" dirty="0"/>
          </a:p>
        </p:txBody>
      </p:sp>
      <p:sp>
        <p:nvSpPr>
          <p:cNvPr id="3" name="Content Placeholder 2"/>
          <p:cNvSpPr>
            <a:spLocks noGrp="1"/>
          </p:cNvSpPr>
          <p:nvPr>
            <p:ph idx="1"/>
          </p:nvPr>
        </p:nvSpPr>
        <p:spPr>
          <a:xfrm>
            <a:off x="381000" y="1295400"/>
            <a:ext cx="8534400" cy="3810000"/>
          </a:xfrm>
        </p:spPr>
        <p:txBody>
          <a:bodyPr anchor="ctr"/>
          <a:lstStyle/>
          <a:p>
            <a:pPr algn="ctr">
              <a:buNone/>
            </a:pPr>
            <a:r>
              <a:rPr lang="en-US" sz="6000" b="1" dirty="0" smtClean="0"/>
              <a:t>Some questions to ask.</a:t>
            </a:r>
          </a:p>
        </p:txBody>
      </p:sp>
      <p:sp>
        <p:nvSpPr>
          <p:cNvPr id="4" name="Footer Placeholder 3"/>
          <p:cNvSpPr>
            <a:spLocks noGrp="1"/>
          </p:cNvSpPr>
          <p:nvPr>
            <p:ph type="ftr" sz="quarter" idx="11"/>
          </p:nvPr>
        </p:nvSpPr>
        <p:spPr/>
        <p:txBody>
          <a:bodyPr/>
          <a:lstStyle/>
          <a:p>
            <a:pPr>
              <a:defRPr/>
            </a:pPr>
            <a:r>
              <a:rPr lang="en-US" smtClean="0"/>
              <a:t>Part 5, ver.1.31</a:t>
            </a:r>
            <a:endParaRPr lang="en-US" dirty="0"/>
          </a:p>
        </p:txBody>
      </p:sp>
      <p:sp>
        <p:nvSpPr>
          <p:cNvPr id="5" name="Slide Number Placeholder 4"/>
          <p:cNvSpPr>
            <a:spLocks noGrp="1"/>
          </p:cNvSpPr>
          <p:nvPr>
            <p:ph type="sldNum" sz="quarter" idx="12"/>
          </p:nvPr>
        </p:nvSpPr>
        <p:spPr/>
        <p:txBody>
          <a:bodyPr/>
          <a:lstStyle/>
          <a:p>
            <a:pPr>
              <a:defRPr/>
            </a:pPr>
            <a:fld id="{A9399F34-E933-4C54-A5D1-3DA31D56BA95}" type="slidenum">
              <a:rPr lang="en-US" smtClean="0"/>
              <a:pPr>
                <a:defRPr/>
              </a:pPr>
              <a:t>4</a:t>
            </a:fld>
            <a:endParaRPr lang="en-US"/>
          </a:p>
        </p:txBody>
      </p:sp>
    </p:spTree>
    <p:extLst>
      <p:ext uri="{BB962C8B-B14F-4D97-AF65-F5344CB8AC3E}">
        <p14:creationId xmlns:p14="http://schemas.microsoft.com/office/powerpoint/2010/main" xmlns="" val="39363915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048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143000"/>
            <a:ext cx="8839200" cy="5410200"/>
          </a:xfrm>
        </p:spPr>
        <p:txBody>
          <a:bodyPr/>
          <a:lstStyle/>
          <a:p>
            <a:pPr algn="l">
              <a:spcBef>
                <a:spcPct val="0"/>
              </a:spcBef>
              <a:spcAft>
                <a:spcPts val="0"/>
              </a:spcAft>
            </a:pPr>
            <a:r>
              <a:rPr lang="en-US" sz="4800" b="1" dirty="0" smtClean="0">
                <a:solidFill>
                  <a:schemeClr val="tx1"/>
                </a:solidFill>
              </a:rPr>
              <a:t>Culpability of those outside of “grace”</a:t>
            </a:r>
          </a:p>
          <a:p>
            <a:pPr marL="685800" indent="-685800" algn="l">
              <a:spcBef>
                <a:spcPct val="0"/>
              </a:spcBef>
              <a:spcAft>
                <a:spcPts val="1800"/>
              </a:spcAft>
              <a:buFont typeface="Arial" panose="020B0604020202020204" pitchFamily="34" charset="0"/>
              <a:buChar char="•"/>
            </a:pPr>
            <a:r>
              <a:rPr lang="en-US" sz="4800" b="1" dirty="0" smtClean="0">
                <a:solidFill>
                  <a:schemeClr val="tx1"/>
                </a:solidFill>
              </a:rPr>
              <a:t>Natural endowment of conscience – Rom.1:18-32</a:t>
            </a:r>
          </a:p>
          <a:p>
            <a:pPr marL="685800" indent="-685800" algn="l">
              <a:spcBef>
                <a:spcPct val="0"/>
              </a:spcBef>
              <a:spcAft>
                <a:spcPts val="0"/>
              </a:spcAft>
              <a:buFont typeface="Arial" panose="020B0604020202020204" pitchFamily="34" charset="0"/>
              <a:buChar char="•"/>
            </a:pPr>
            <a:r>
              <a:rPr lang="en-US" sz="4800" b="1" dirty="0" smtClean="0">
                <a:solidFill>
                  <a:schemeClr val="tx1"/>
                </a:solidFill>
              </a:rPr>
              <a:t>Sin not imputed where no law (Rom.5:13), yet Sodomites called “lawless” – 2 Pet.2:8</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40</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19672697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143000"/>
            <a:ext cx="8839200" cy="5410200"/>
          </a:xfrm>
        </p:spPr>
        <p:txBody>
          <a:bodyPr/>
          <a:lstStyle/>
          <a:p>
            <a:pPr algn="l">
              <a:spcBef>
                <a:spcPct val="0"/>
              </a:spcBef>
              <a:spcAft>
                <a:spcPts val="0"/>
              </a:spcAft>
            </a:pPr>
            <a:r>
              <a:rPr lang="en-US" sz="4800" b="1" dirty="0" smtClean="0">
                <a:solidFill>
                  <a:schemeClr val="tx1"/>
                </a:solidFill>
              </a:rPr>
              <a:t>Culpability (ctd.)</a:t>
            </a:r>
          </a:p>
          <a:p>
            <a:pPr marL="685800" indent="-685800" algn="l">
              <a:spcBef>
                <a:spcPct val="0"/>
              </a:spcBef>
              <a:spcAft>
                <a:spcPts val="1800"/>
              </a:spcAft>
              <a:buFont typeface="Arial" panose="020B0604020202020204" pitchFamily="34" charset="0"/>
              <a:buChar char="•"/>
            </a:pPr>
            <a:r>
              <a:rPr lang="en-US" sz="4800" b="1" dirty="0" smtClean="0">
                <a:solidFill>
                  <a:schemeClr val="tx1"/>
                </a:solidFill>
              </a:rPr>
              <a:t>Purpose of Great White Throne, Lake of Fire – works judgment - Rev.20:11-15</a:t>
            </a:r>
          </a:p>
          <a:p>
            <a:pPr marL="685800" indent="-685800" algn="l">
              <a:spcBef>
                <a:spcPct val="0"/>
              </a:spcBef>
              <a:spcAft>
                <a:spcPts val="0"/>
              </a:spcAft>
              <a:buFont typeface="Arial" panose="020B0604020202020204" pitchFamily="34" charset="0"/>
              <a:buChar char="•"/>
            </a:pPr>
            <a:r>
              <a:rPr lang="en-US" sz="4800" b="1" dirty="0" smtClean="0">
                <a:solidFill>
                  <a:schemeClr val="tx1"/>
                </a:solidFill>
              </a:rPr>
              <a:t>Workmen saved “as by fire” –  1 Cor.3:8-15</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41</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21152240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1447800"/>
            <a:ext cx="8458200" cy="5410200"/>
          </a:xfrm>
        </p:spPr>
        <p:txBody>
          <a:bodyPr/>
          <a:lstStyle/>
          <a:p>
            <a:pPr algn="l">
              <a:spcBef>
                <a:spcPct val="0"/>
              </a:spcBef>
              <a:spcAft>
                <a:spcPts val="1800"/>
              </a:spcAft>
            </a:pPr>
            <a:r>
              <a:rPr lang="en-US" sz="4800" b="1" dirty="0" smtClean="0">
                <a:solidFill>
                  <a:schemeClr val="tx1"/>
                </a:solidFill>
              </a:rPr>
              <a:t> </a:t>
            </a:r>
            <a:r>
              <a:rPr lang="en-US" sz="5400" b="1" dirty="0" smtClean="0">
                <a:solidFill>
                  <a:schemeClr val="tx1"/>
                </a:solidFill>
              </a:rPr>
              <a:t>Grace for all mankind:</a:t>
            </a:r>
          </a:p>
          <a:p>
            <a:pPr algn="l">
              <a:spcBef>
                <a:spcPct val="0"/>
              </a:spcBef>
              <a:spcAft>
                <a:spcPts val="1800"/>
              </a:spcAft>
            </a:pPr>
            <a:endParaRPr lang="en-US" sz="1200" b="1" dirty="0">
              <a:solidFill>
                <a:schemeClr val="tx1"/>
              </a:solidFill>
            </a:endParaRPr>
          </a:p>
          <a:p>
            <a:pPr algn="l">
              <a:spcBef>
                <a:spcPct val="0"/>
              </a:spcBef>
              <a:spcAft>
                <a:spcPts val="1800"/>
              </a:spcAft>
            </a:pPr>
            <a:r>
              <a:rPr lang="en-US" sz="5400" b="1" dirty="0" smtClean="0">
                <a:solidFill>
                  <a:schemeClr val="tx1"/>
                </a:solidFill>
              </a:rPr>
              <a:t>Gen.12:1-3 – call of Abram and its purpose</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42</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33562041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1447800"/>
            <a:ext cx="8458200" cy="5410200"/>
          </a:xfrm>
        </p:spPr>
        <p:txBody>
          <a:bodyPr/>
          <a:lstStyle/>
          <a:p>
            <a:pPr algn="l">
              <a:spcBef>
                <a:spcPct val="0"/>
              </a:spcBef>
              <a:spcAft>
                <a:spcPts val="1800"/>
              </a:spcAft>
            </a:pPr>
            <a:r>
              <a:rPr lang="en-US" sz="4800" b="1" dirty="0" smtClean="0">
                <a:solidFill>
                  <a:schemeClr val="tx1"/>
                </a:solidFill>
              </a:rPr>
              <a:t> </a:t>
            </a:r>
            <a:r>
              <a:rPr lang="en-US" sz="5400" b="1" dirty="0" smtClean="0">
                <a:solidFill>
                  <a:schemeClr val="tx1"/>
                </a:solidFill>
              </a:rPr>
              <a:t>Back to our starting point:</a:t>
            </a:r>
          </a:p>
          <a:p>
            <a:pPr algn="l">
              <a:spcBef>
                <a:spcPct val="0"/>
              </a:spcBef>
              <a:spcAft>
                <a:spcPts val="1800"/>
              </a:spcAft>
            </a:pPr>
            <a:endParaRPr lang="en-US" sz="1200" b="1" dirty="0">
              <a:solidFill>
                <a:schemeClr val="tx1"/>
              </a:solidFill>
            </a:endParaRPr>
          </a:p>
          <a:p>
            <a:pPr algn="l">
              <a:spcBef>
                <a:spcPct val="0"/>
              </a:spcBef>
              <a:spcAft>
                <a:spcPts val="1800"/>
              </a:spcAft>
            </a:pPr>
            <a:r>
              <a:rPr lang="en-US" sz="5400" b="1" dirty="0" smtClean="0">
                <a:solidFill>
                  <a:schemeClr val="tx1"/>
                </a:solidFill>
              </a:rPr>
              <a:t>Eph.1:4 – He </a:t>
            </a:r>
            <a:r>
              <a:rPr lang="en-US" sz="5400" b="1" dirty="0" smtClean="0">
                <a:solidFill>
                  <a:srgbClr val="C00000"/>
                </a:solidFill>
              </a:rPr>
              <a:t>chose</a:t>
            </a:r>
            <a:r>
              <a:rPr lang="en-US" sz="5400" b="1" dirty="0" smtClean="0">
                <a:solidFill>
                  <a:schemeClr val="tx1"/>
                </a:solidFill>
              </a:rPr>
              <a:t> us in Him before the overthrow of the world</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43</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14647441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1371600"/>
            <a:ext cx="8458200" cy="4876800"/>
          </a:xfrm>
        </p:spPr>
        <p:txBody>
          <a:bodyPr/>
          <a:lstStyle/>
          <a:p>
            <a:pPr algn="l">
              <a:spcBef>
                <a:spcPct val="0"/>
              </a:spcBef>
              <a:spcAft>
                <a:spcPts val="1800"/>
              </a:spcAft>
            </a:pPr>
            <a:r>
              <a:rPr lang="en-US" sz="5400" b="1" dirty="0" smtClean="0">
                <a:solidFill>
                  <a:schemeClr val="tx1"/>
                </a:solidFill>
              </a:rPr>
              <a:t>Eph.1:5 – in love having </a:t>
            </a:r>
            <a:r>
              <a:rPr lang="en-US" sz="5400" b="1" dirty="0" smtClean="0">
                <a:solidFill>
                  <a:srgbClr val="C00000"/>
                </a:solidFill>
              </a:rPr>
              <a:t>predestined</a:t>
            </a:r>
            <a:r>
              <a:rPr lang="en-US" sz="5400" b="1" dirty="0" smtClean="0">
                <a:solidFill>
                  <a:schemeClr val="tx1"/>
                </a:solidFill>
              </a:rPr>
              <a:t> us for </a:t>
            </a:r>
            <a:r>
              <a:rPr lang="en-US" sz="5400" b="1" dirty="0" smtClean="0">
                <a:solidFill>
                  <a:srgbClr val="C00000"/>
                </a:solidFill>
              </a:rPr>
              <a:t>sonship</a:t>
            </a:r>
            <a:r>
              <a:rPr lang="en-US" sz="5400" b="1" dirty="0" smtClean="0">
                <a:solidFill>
                  <a:schemeClr val="tx1"/>
                </a:solidFill>
              </a:rPr>
              <a:t>, through Jesus Christ for Himself, according to the </a:t>
            </a:r>
            <a:r>
              <a:rPr lang="en-US" sz="5400" b="1" dirty="0" smtClean="0">
                <a:solidFill>
                  <a:srgbClr val="C00000"/>
                </a:solidFill>
              </a:rPr>
              <a:t>good-pleasure</a:t>
            </a:r>
            <a:r>
              <a:rPr lang="en-US" sz="5400" b="1" dirty="0" smtClean="0">
                <a:solidFill>
                  <a:schemeClr val="tx1"/>
                </a:solidFill>
              </a:rPr>
              <a:t> of His </a:t>
            </a:r>
            <a:r>
              <a:rPr lang="en-US" sz="5400" b="1" dirty="0" smtClean="0">
                <a:solidFill>
                  <a:srgbClr val="C00000"/>
                </a:solidFill>
              </a:rPr>
              <a:t>desire</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44</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2075763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1371600"/>
            <a:ext cx="8458200" cy="4876800"/>
          </a:xfrm>
        </p:spPr>
        <p:txBody>
          <a:bodyPr/>
          <a:lstStyle/>
          <a:p>
            <a:pPr algn="l">
              <a:spcBef>
                <a:spcPct val="0"/>
              </a:spcBef>
              <a:spcAft>
                <a:spcPts val="1800"/>
              </a:spcAft>
            </a:pPr>
            <a:r>
              <a:rPr lang="en-US" sz="5400" b="1" dirty="0" smtClean="0">
                <a:solidFill>
                  <a:schemeClr val="tx1"/>
                </a:solidFill>
              </a:rPr>
              <a:t>Eph.1:9-10 – having disclosed to us the mystery of His </a:t>
            </a:r>
            <a:r>
              <a:rPr lang="en-US" sz="5400" b="1" dirty="0" smtClean="0">
                <a:solidFill>
                  <a:srgbClr val="C00000"/>
                </a:solidFill>
              </a:rPr>
              <a:t>desire</a:t>
            </a:r>
            <a:r>
              <a:rPr lang="en-US" sz="5400" b="1" dirty="0" smtClean="0">
                <a:solidFill>
                  <a:schemeClr val="tx1"/>
                </a:solidFill>
              </a:rPr>
              <a:t>, according to His </a:t>
            </a:r>
            <a:r>
              <a:rPr lang="en-US" sz="5400" b="1" dirty="0" smtClean="0">
                <a:solidFill>
                  <a:srgbClr val="C00000"/>
                </a:solidFill>
              </a:rPr>
              <a:t>good-pleasure</a:t>
            </a:r>
            <a:r>
              <a:rPr lang="en-US" sz="5400" b="1" dirty="0" smtClean="0">
                <a:solidFill>
                  <a:schemeClr val="tx1"/>
                </a:solidFill>
              </a:rPr>
              <a:t>, which He </a:t>
            </a:r>
            <a:r>
              <a:rPr lang="en-US" sz="5400" b="1" dirty="0" smtClean="0">
                <a:solidFill>
                  <a:srgbClr val="C00000"/>
                </a:solidFill>
              </a:rPr>
              <a:t>purposed</a:t>
            </a:r>
            <a:r>
              <a:rPr lang="en-US" sz="5400" b="1" dirty="0" smtClean="0">
                <a:solidFill>
                  <a:schemeClr val="tx1"/>
                </a:solidFill>
              </a:rPr>
              <a:t> in (by) Himself,</a:t>
            </a:r>
            <a:endParaRPr lang="en-US" sz="5400" b="1" dirty="0" smtClean="0">
              <a:solidFill>
                <a:srgbClr val="C00000"/>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45</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2075763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1371600"/>
            <a:ext cx="8458200" cy="4876800"/>
          </a:xfrm>
        </p:spPr>
        <p:txBody>
          <a:bodyPr/>
          <a:lstStyle/>
          <a:p>
            <a:pPr algn="l">
              <a:spcBef>
                <a:spcPct val="0"/>
              </a:spcBef>
              <a:spcAft>
                <a:spcPts val="1800"/>
              </a:spcAft>
            </a:pPr>
            <a:r>
              <a:rPr lang="en-US" sz="5400" b="1" dirty="0" smtClean="0">
                <a:solidFill>
                  <a:schemeClr val="tx1"/>
                </a:solidFill>
              </a:rPr>
              <a:t>Eph.1:9-10 (ctd.) – for a dispensation of the fullness of the seasons to sum up all these things in Christ: the things for the heavens and the things for the earth</a:t>
            </a:r>
            <a:endParaRPr lang="en-US" sz="5400" b="1" dirty="0" smtClean="0">
              <a:solidFill>
                <a:srgbClr val="C00000"/>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46</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2075763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524000"/>
            <a:ext cx="8991600" cy="4876800"/>
          </a:xfrm>
        </p:spPr>
        <p:txBody>
          <a:bodyPr/>
          <a:lstStyle/>
          <a:p>
            <a:pPr algn="l">
              <a:spcBef>
                <a:spcPct val="0"/>
              </a:spcBef>
              <a:spcAft>
                <a:spcPts val="1800"/>
              </a:spcAft>
            </a:pPr>
            <a:r>
              <a:rPr lang="en-US" dirty="0" smtClean="0">
                <a:solidFill>
                  <a:schemeClr val="tx1"/>
                </a:solidFill>
              </a:rPr>
              <a:t> </a:t>
            </a:r>
            <a:r>
              <a:rPr lang="en-US" sz="4800" b="1" dirty="0" smtClean="0">
                <a:solidFill>
                  <a:schemeClr val="tx1"/>
                </a:solidFill>
              </a:rPr>
              <a:t>Eph.1:11 </a:t>
            </a:r>
            <a:r>
              <a:rPr lang="en-US" sz="4800" b="1" dirty="0">
                <a:solidFill>
                  <a:schemeClr val="tx1"/>
                </a:solidFill>
              </a:rPr>
              <a:t>– </a:t>
            </a:r>
            <a:r>
              <a:rPr lang="en-US" sz="4800" b="1" dirty="0" smtClean="0">
                <a:solidFill>
                  <a:schemeClr val="tx1"/>
                </a:solidFill>
              </a:rPr>
              <a:t>by </a:t>
            </a:r>
            <a:r>
              <a:rPr lang="en-US" sz="4800" b="1" dirty="0">
                <a:solidFill>
                  <a:schemeClr val="tx1"/>
                </a:solidFill>
              </a:rPr>
              <a:t>Him you were </a:t>
            </a:r>
            <a:r>
              <a:rPr lang="en-US" sz="4800" b="1" u="sng" dirty="0">
                <a:solidFill>
                  <a:schemeClr val="tx1"/>
                </a:solidFill>
              </a:rPr>
              <a:t>taken for an inheritance</a:t>
            </a:r>
            <a:r>
              <a:rPr lang="en-US" sz="4800" b="1" dirty="0">
                <a:solidFill>
                  <a:schemeClr val="tx1"/>
                </a:solidFill>
              </a:rPr>
              <a:t>, having been </a:t>
            </a:r>
            <a:r>
              <a:rPr lang="en-US" sz="4800" b="1" dirty="0">
                <a:solidFill>
                  <a:srgbClr val="C00000"/>
                </a:solidFill>
              </a:rPr>
              <a:t>predestined</a:t>
            </a:r>
            <a:r>
              <a:rPr lang="en-US" sz="4800" b="1" dirty="0">
                <a:solidFill>
                  <a:schemeClr val="tx1"/>
                </a:solidFill>
              </a:rPr>
              <a:t> </a:t>
            </a:r>
            <a:r>
              <a:rPr lang="en-US" sz="4800" b="1" dirty="0" smtClean="0">
                <a:solidFill>
                  <a:schemeClr val="tx1"/>
                </a:solidFill>
              </a:rPr>
              <a:t>(for it) according </a:t>
            </a:r>
            <a:r>
              <a:rPr lang="en-US" sz="4800" b="1" dirty="0">
                <a:solidFill>
                  <a:schemeClr val="tx1"/>
                </a:solidFill>
              </a:rPr>
              <a:t>to the </a:t>
            </a:r>
            <a:r>
              <a:rPr lang="en-US" sz="4800" b="1" dirty="0">
                <a:solidFill>
                  <a:srgbClr val="C00000"/>
                </a:solidFill>
              </a:rPr>
              <a:t>purpose</a:t>
            </a:r>
            <a:r>
              <a:rPr lang="en-US" sz="4800" b="1" dirty="0">
                <a:solidFill>
                  <a:schemeClr val="tx1"/>
                </a:solidFill>
              </a:rPr>
              <a:t> of Him Who energizes all these </a:t>
            </a:r>
            <a:r>
              <a:rPr lang="en-US" sz="4800" b="1" dirty="0" smtClean="0">
                <a:solidFill>
                  <a:schemeClr val="tx1"/>
                </a:solidFill>
              </a:rPr>
              <a:t>things according to the </a:t>
            </a:r>
            <a:r>
              <a:rPr lang="en-US" sz="4800" b="1" dirty="0" smtClean="0">
                <a:solidFill>
                  <a:srgbClr val="C00000"/>
                </a:solidFill>
              </a:rPr>
              <a:t>counsel</a:t>
            </a:r>
            <a:r>
              <a:rPr lang="en-US" sz="4800" b="1" dirty="0" smtClean="0">
                <a:solidFill>
                  <a:schemeClr val="tx1"/>
                </a:solidFill>
              </a:rPr>
              <a:t> of His </a:t>
            </a:r>
            <a:r>
              <a:rPr lang="en-US" sz="4800" b="1" dirty="0" smtClean="0">
                <a:solidFill>
                  <a:srgbClr val="C00000"/>
                </a:solidFill>
              </a:rPr>
              <a:t>desire</a:t>
            </a:r>
            <a:endParaRPr lang="en-US" sz="4800" b="1" dirty="0">
              <a:solidFill>
                <a:srgbClr val="C00000"/>
              </a:solidFill>
            </a:endParaRPr>
          </a:p>
          <a:p>
            <a:pPr algn="l">
              <a:spcBef>
                <a:spcPct val="0"/>
              </a:spcBef>
              <a:spcAft>
                <a:spcPts val="1800"/>
              </a:spcAft>
            </a:pPr>
            <a:endParaRPr lang="en-US" sz="4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47</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15300802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524000"/>
            <a:ext cx="8991600" cy="4876800"/>
          </a:xfrm>
        </p:spPr>
        <p:txBody>
          <a:bodyPr/>
          <a:lstStyle/>
          <a:p>
            <a:pPr algn="l">
              <a:spcBef>
                <a:spcPct val="0"/>
              </a:spcBef>
              <a:spcAft>
                <a:spcPts val="1800"/>
              </a:spcAft>
            </a:pPr>
            <a:r>
              <a:rPr lang="en-US" dirty="0" smtClean="0">
                <a:solidFill>
                  <a:schemeClr val="tx1"/>
                </a:solidFill>
              </a:rPr>
              <a:t> </a:t>
            </a:r>
            <a:r>
              <a:rPr lang="en-US" sz="4800" b="1" dirty="0" smtClean="0">
                <a:solidFill>
                  <a:schemeClr val="tx1"/>
                </a:solidFill>
              </a:rPr>
              <a:t>Eph.1:18 </a:t>
            </a:r>
            <a:r>
              <a:rPr lang="en-US" sz="4800" b="1" dirty="0">
                <a:solidFill>
                  <a:schemeClr val="tx1"/>
                </a:solidFill>
              </a:rPr>
              <a:t>– </a:t>
            </a:r>
            <a:r>
              <a:rPr lang="en-US" sz="4800" b="1" dirty="0" smtClean="0">
                <a:solidFill>
                  <a:schemeClr val="tx1"/>
                </a:solidFill>
              </a:rPr>
              <a:t>the eyes of your heart having been enlightened for you to know what is the hope of His </a:t>
            </a:r>
            <a:r>
              <a:rPr lang="en-US" sz="4800" b="1" dirty="0" smtClean="0">
                <a:solidFill>
                  <a:srgbClr val="C00000"/>
                </a:solidFill>
              </a:rPr>
              <a:t>calling</a:t>
            </a:r>
            <a:r>
              <a:rPr lang="en-US" sz="4800" b="1" dirty="0" smtClean="0">
                <a:solidFill>
                  <a:schemeClr val="tx1"/>
                </a:solidFill>
              </a:rPr>
              <a:t>, what the riches of the glory of </a:t>
            </a:r>
            <a:r>
              <a:rPr lang="en-US" sz="4800" b="1" u="sng" dirty="0" smtClean="0">
                <a:solidFill>
                  <a:schemeClr val="tx1"/>
                </a:solidFill>
              </a:rPr>
              <a:t>His inheritance in the Holies</a:t>
            </a:r>
            <a:endParaRPr lang="en-US" sz="4800" b="1" u="sng" dirty="0">
              <a:solidFill>
                <a:srgbClr val="C00000"/>
              </a:solidFill>
            </a:endParaRPr>
          </a:p>
          <a:p>
            <a:pPr algn="l">
              <a:spcBef>
                <a:spcPct val="0"/>
              </a:spcBef>
              <a:spcAft>
                <a:spcPts val="1800"/>
              </a:spcAft>
            </a:pPr>
            <a:endParaRPr lang="en-US" sz="4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48</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14082381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524000"/>
            <a:ext cx="8991600" cy="4876800"/>
          </a:xfrm>
        </p:spPr>
        <p:txBody>
          <a:bodyPr/>
          <a:lstStyle/>
          <a:p>
            <a:pPr algn="l">
              <a:spcBef>
                <a:spcPct val="0"/>
              </a:spcBef>
              <a:spcAft>
                <a:spcPts val="1800"/>
              </a:spcAft>
            </a:pPr>
            <a:r>
              <a:rPr lang="en-US" dirty="0" smtClean="0">
                <a:solidFill>
                  <a:schemeClr val="tx1"/>
                </a:solidFill>
              </a:rPr>
              <a:t> </a:t>
            </a:r>
            <a:r>
              <a:rPr lang="en-US" sz="4800" b="1" dirty="0" smtClean="0">
                <a:solidFill>
                  <a:schemeClr val="tx1"/>
                </a:solidFill>
              </a:rPr>
              <a:t>Eph.3:10-11 </a:t>
            </a:r>
            <a:r>
              <a:rPr lang="en-US" sz="4800" b="1" dirty="0">
                <a:solidFill>
                  <a:schemeClr val="tx1"/>
                </a:solidFill>
              </a:rPr>
              <a:t>– </a:t>
            </a:r>
            <a:r>
              <a:rPr lang="en-US" sz="4800" b="1" dirty="0" smtClean="0">
                <a:solidFill>
                  <a:schemeClr val="tx1"/>
                </a:solidFill>
              </a:rPr>
              <a:t>… the manifold wisdom of God, according to </a:t>
            </a:r>
            <a:r>
              <a:rPr lang="en-US" sz="4800" b="1" dirty="0" smtClean="0">
                <a:solidFill>
                  <a:srgbClr val="C00000"/>
                </a:solidFill>
              </a:rPr>
              <a:t>the purpose of the ages</a:t>
            </a:r>
            <a:r>
              <a:rPr lang="en-US" sz="4800" b="1" dirty="0" smtClean="0">
                <a:solidFill>
                  <a:schemeClr val="tx1"/>
                </a:solidFill>
              </a:rPr>
              <a:t> which he worked by (in) Christ Jesus our Lord</a:t>
            </a:r>
            <a:endParaRPr lang="en-US" sz="4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49</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791121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04800" y="1219200"/>
            <a:ext cx="8534400" cy="5410200"/>
          </a:xfrm>
        </p:spPr>
        <p:txBody>
          <a:bodyPr/>
          <a:lstStyle/>
          <a:p>
            <a:pPr algn="l">
              <a:spcBef>
                <a:spcPct val="0"/>
              </a:spcBef>
              <a:spcAft>
                <a:spcPts val="1800"/>
              </a:spcAft>
            </a:pPr>
            <a:r>
              <a:rPr lang="en-US" sz="4400" b="1" dirty="0" smtClean="0">
                <a:solidFill>
                  <a:schemeClr val="tx1"/>
                </a:solidFill>
              </a:rPr>
              <a:t>How did God’s </a:t>
            </a:r>
            <a:r>
              <a:rPr lang="en-US" sz="4400" b="1" dirty="0" smtClean="0">
                <a:solidFill>
                  <a:srgbClr val="C00000"/>
                </a:solidFill>
              </a:rPr>
              <a:t>election</a:t>
            </a:r>
            <a:r>
              <a:rPr lang="en-US" sz="4400" b="1" dirty="0" smtClean="0">
                <a:solidFill>
                  <a:schemeClr val="tx1"/>
                </a:solidFill>
              </a:rPr>
              <a:t> work with Israel in OT?</a:t>
            </a:r>
          </a:p>
          <a:p>
            <a:pPr algn="l">
              <a:spcBef>
                <a:spcPct val="0"/>
              </a:spcBef>
              <a:spcAft>
                <a:spcPts val="1800"/>
              </a:spcAft>
            </a:pPr>
            <a:r>
              <a:rPr lang="en-US" sz="4400" b="1" dirty="0" smtClean="0">
                <a:solidFill>
                  <a:schemeClr val="tx1"/>
                </a:solidFill>
              </a:rPr>
              <a:t>How did God’s </a:t>
            </a:r>
            <a:r>
              <a:rPr lang="en-US" sz="4400" b="1" dirty="0" smtClean="0">
                <a:solidFill>
                  <a:srgbClr val="C00000"/>
                </a:solidFill>
              </a:rPr>
              <a:t>election</a:t>
            </a:r>
            <a:r>
              <a:rPr lang="en-US" sz="4400" b="1" dirty="0" smtClean="0">
                <a:solidFill>
                  <a:schemeClr val="tx1"/>
                </a:solidFill>
              </a:rPr>
              <a:t> work with Israel &amp; Gentile graft in Gospels &amp; Acts periods?</a:t>
            </a:r>
          </a:p>
          <a:p>
            <a:pPr algn="l">
              <a:spcBef>
                <a:spcPct val="0"/>
              </a:spcBef>
              <a:spcAft>
                <a:spcPts val="1800"/>
              </a:spcAft>
            </a:pPr>
            <a:r>
              <a:rPr lang="en-US" sz="4400" b="1" dirty="0" smtClean="0">
                <a:solidFill>
                  <a:schemeClr val="tx1"/>
                </a:solidFill>
              </a:rPr>
              <a:t>How does God’s </a:t>
            </a:r>
            <a:r>
              <a:rPr lang="en-US" sz="4400" b="1" dirty="0" smtClean="0">
                <a:solidFill>
                  <a:srgbClr val="C00000"/>
                </a:solidFill>
              </a:rPr>
              <a:t>election</a:t>
            </a:r>
            <a:r>
              <a:rPr lang="en-US" sz="4400" b="1" dirty="0" smtClean="0">
                <a:solidFill>
                  <a:schemeClr val="tx1"/>
                </a:solidFill>
              </a:rPr>
              <a:t> work with “the dispensation of the mystery”?</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5</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31117717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524000"/>
            <a:ext cx="8991600" cy="4876800"/>
          </a:xfrm>
        </p:spPr>
        <p:txBody>
          <a:bodyPr/>
          <a:lstStyle/>
          <a:p>
            <a:pPr algn="l">
              <a:spcBef>
                <a:spcPct val="0"/>
              </a:spcBef>
              <a:spcAft>
                <a:spcPts val="1800"/>
              </a:spcAft>
            </a:pPr>
            <a:r>
              <a:rPr lang="en-US" dirty="0" smtClean="0">
                <a:solidFill>
                  <a:schemeClr val="tx1"/>
                </a:solidFill>
              </a:rPr>
              <a:t> </a:t>
            </a:r>
            <a:r>
              <a:rPr lang="en-US" sz="4800" b="1" dirty="0" smtClean="0">
                <a:solidFill>
                  <a:schemeClr val="tx1"/>
                </a:solidFill>
              </a:rPr>
              <a:t>Eph.4:1 </a:t>
            </a:r>
            <a:r>
              <a:rPr lang="en-US" sz="4800" b="1" dirty="0">
                <a:solidFill>
                  <a:schemeClr val="tx1"/>
                </a:solidFill>
              </a:rPr>
              <a:t>– </a:t>
            </a:r>
            <a:r>
              <a:rPr lang="en-US" sz="4800" b="1" dirty="0" smtClean="0">
                <a:solidFill>
                  <a:schemeClr val="tx1"/>
                </a:solidFill>
              </a:rPr>
              <a:t>I … encourage you to walk equal to </a:t>
            </a:r>
            <a:r>
              <a:rPr lang="en-US" sz="4800" b="1" dirty="0" smtClean="0">
                <a:solidFill>
                  <a:srgbClr val="C00000"/>
                </a:solidFill>
              </a:rPr>
              <a:t>the calling</a:t>
            </a:r>
            <a:r>
              <a:rPr lang="en-US" sz="4800" b="1" dirty="0" smtClean="0">
                <a:solidFill>
                  <a:schemeClr val="tx1"/>
                </a:solidFill>
              </a:rPr>
              <a:t> </a:t>
            </a:r>
            <a:r>
              <a:rPr lang="en-US" sz="4800" i="1" dirty="0" smtClean="0">
                <a:solidFill>
                  <a:schemeClr val="tx1"/>
                </a:solidFill>
              </a:rPr>
              <a:t>in</a:t>
            </a:r>
            <a:r>
              <a:rPr lang="en-US" sz="4800" b="1" dirty="0" smtClean="0">
                <a:solidFill>
                  <a:schemeClr val="tx1"/>
                </a:solidFill>
              </a:rPr>
              <a:t> which you </a:t>
            </a:r>
            <a:r>
              <a:rPr lang="en-US" sz="4800" b="1" dirty="0" smtClean="0">
                <a:solidFill>
                  <a:srgbClr val="C00000"/>
                </a:solidFill>
              </a:rPr>
              <a:t>were called</a:t>
            </a:r>
          </a:p>
          <a:p>
            <a:pPr algn="l">
              <a:spcBef>
                <a:spcPct val="0"/>
              </a:spcBef>
              <a:spcAft>
                <a:spcPts val="1800"/>
              </a:spcAft>
            </a:pPr>
            <a:r>
              <a:rPr lang="en-US" sz="4800" b="1" dirty="0">
                <a:solidFill>
                  <a:srgbClr val="C00000"/>
                </a:solidFill>
              </a:rPr>
              <a:t> </a:t>
            </a:r>
            <a:r>
              <a:rPr lang="en-US" sz="4800" b="1" dirty="0" smtClean="0">
                <a:solidFill>
                  <a:schemeClr val="tx1"/>
                </a:solidFill>
              </a:rPr>
              <a:t>Eph.4:4 – One body and one Spirit, even as also you </a:t>
            </a:r>
            <a:r>
              <a:rPr lang="en-US" sz="4800" b="1" dirty="0" smtClean="0">
                <a:solidFill>
                  <a:srgbClr val="C00000"/>
                </a:solidFill>
              </a:rPr>
              <a:t>were called</a:t>
            </a:r>
            <a:r>
              <a:rPr lang="en-US" sz="4800" b="1" dirty="0" smtClean="0">
                <a:solidFill>
                  <a:schemeClr val="tx1"/>
                </a:solidFill>
              </a:rPr>
              <a:t> in one hope of your </a:t>
            </a:r>
            <a:r>
              <a:rPr lang="en-US" sz="4800" b="1" dirty="0" smtClean="0">
                <a:solidFill>
                  <a:srgbClr val="C00000"/>
                </a:solidFill>
              </a:rPr>
              <a:t>calling</a:t>
            </a:r>
            <a:r>
              <a:rPr lang="en-US" sz="4800" b="1" dirty="0" smtClean="0">
                <a:solidFill>
                  <a:schemeClr val="tx1"/>
                </a:solidFill>
              </a:rPr>
              <a:t>.</a:t>
            </a:r>
            <a:endParaRPr lang="en-US" sz="4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50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26726062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1447800"/>
            <a:ext cx="8458200" cy="4876800"/>
          </a:xfrm>
        </p:spPr>
        <p:txBody>
          <a:bodyPr/>
          <a:lstStyle/>
          <a:p>
            <a:pPr algn="l">
              <a:spcBef>
                <a:spcPct val="0"/>
              </a:spcBef>
            </a:pPr>
            <a:r>
              <a:rPr lang="en-US" sz="4800" b="1" dirty="0" smtClean="0">
                <a:solidFill>
                  <a:schemeClr val="tx1"/>
                </a:solidFill>
              </a:rPr>
              <a:t> Col.3:12 - Put on, therefore, as </a:t>
            </a:r>
            <a:r>
              <a:rPr lang="en-US" sz="4800" b="1" u="sng" dirty="0" smtClean="0">
                <a:solidFill>
                  <a:srgbClr val="C00000"/>
                </a:solidFill>
              </a:rPr>
              <a:t>chosen</a:t>
            </a:r>
            <a:r>
              <a:rPr lang="en-US" sz="4800" b="1" dirty="0" smtClean="0">
                <a:solidFill>
                  <a:schemeClr val="tx1"/>
                </a:solidFill>
              </a:rPr>
              <a:t> of God, </a:t>
            </a:r>
            <a:r>
              <a:rPr lang="en-US" sz="4800" b="1" u="sng" dirty="0" smtClean="0">
                <a:solidFill>
                  <a:schemeClr val="tx1"/>
                </a:solidFill>
              </a:rPr>
              <a:t>holy</a:t>
            </a:r>
            <a:r>
              <a:rPr lang="en-US" sz="4800" b="1" dirty="0" smtClean="0">
                <a:solidFill>
                  <a:schemeClr val="tx1"/>
                </a:solidFill>
              </a:rPr>
              <a:t> and </a:t>
            </a:r>
            <a:r>
              <a:rPr lang="en-US" sz="4800" b="1" u="sng" dirty="0" smtClean="0">
                <a:solidFill>
                  <a:schemeClr val="tx1"/>
                </a:solidFill>
              </a:rPr>
              <a:t>beloved</a:t>
            </a:r>
            <a:r>
              <a:rPr lang="en-US" sz="4800" b="1" dirty="0" smtClean="0">
                <a:solidFill>
                  <a:schemeClr val="tx1"/>
                </a:solidFill>
              </a:rPr>
              <a:t>, gut-feelings of pity, kindness, humility, gentleness, patience.</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51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35063304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1447800"/>
            <a:ext cx="8458200" cy="4876800"/>
          </a:xfrm>
        </p:spPr>
        <p:txBody>
          <a:bodyPr/>
          <a:lstStyle/>
          <a:p>
            <a:pPr algn="l">
              <a:spcBef>
                <a:spcPct val="0"/>
              </a:spcBef>
            </a:pPr>
            <a:r>
              <a:rPr lang="en-US" sz="4800" b="1" dirty="0" smtClean="0">
                <a:solidFill>
                  <a:schemeClr val="tx1"/>
                </a:solidFill>
              </a:rPr>
              <a:t>Col.3:15 – let the peace of Christ umpire in your hearts, into which (peace) you </a:t>
            </a:r>
            <a:r>
              <a:rPr lang="en-US" sz="4800" b="1" dirty="0" smtClean="0">
                <a:solidFill>
                  <a:srgbClr val="C00000"/>
                </a:solidFill>
              </a:rPr>
              <a:t>were called</a:t>
            </a:r>
            <a:r>
              <a:rPr lang="en-US" sz="4800" b="1" dirty="0" smtClean="0">
                <a:solidFill>
                  <a:schemeClr val="tx1"/>
                </a:solidFill>
              </a:rPr>
              <a:t> in one body					</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52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16635289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1676400"/>
            <a:ext cx="8458200" cy="4648200"/>
          </a:xfrm>
        </p:spPr>
        <p:txBody>
          <a:bodyPr/>
          <a:lstStyle/>
          <a:p>
            <a:pPr algn="l">
              <a:spcBef>
                <a:spcPct val="0"/>
              </a:spcBef>
            </a:pPr>
            <a:r>
              <a:rPr lang="en-US" sz="4800" b="1" dirty="0" smtClean="0">
                <a:solidFill>
                  <a:schemeClr val="tx1"/>
                </a:solidFill>
              </a:rPr>
              <a:t>Phi.3:14 – I press forward to the goal for the prize of the </a:t>
            </a:r>
            <a:r>
              <a:rPr lang="en-US" sz="4800" b="1" dirty="0" smtClean="0">
                <a:solidFill>
                  <a:srgbClr val="C00000"/>
                </a:solidFill>
              </a:rPr>
              <a:t>above-calling</a:t>
            </a:r>
            <a:r>
              <a:rPr lang="en-US" sz="4800" b="1" dirty="0" smtClean="0">
                <a:solidFill>
                  <a:schemeClr val="tx1"/>
                </a:solidFill>
              </a:rPr>
              <a:t> of God in Christ Jesus				</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53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18897604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371600"/>
            <a:ext cx="8991600" cy="5257800"/>
          </a:xfrm>
        </p:spPr>
        <p:txBody>
          <a:bodyPr/>
          <a:lstStyle/>
          <a:p>
            <a:pPr algn="l">
              <a:spcBef>
                <a:spcPct val="0"/>
              </a:spcBef>
              <a:spcAft>
                <a:spcPts val="1800"/>
              </a:spcAft>
            </a:pPr>
            <a:r>
              <a:rPr lang="en-US" sz="4800" b="1" dirty="0">
                <a:solidFill>
                  <a:schemeClr val="tx1"/>
                </a:solidFill>
              </a:rPr>
              <a:t> 1 Ti.5:21 </a:t>
            </a:r>
            <a:r>
              <a:rPr lang="en-US" sz="4800" b="1" dirty="0" smtClean="0">
                <a:solidFill>
                  <a:schemeClr val="tx1"/>
                </a:solidFill>
              </a:rPr>
              <a:t>- I declare solemnly before God and Christ Jesus and the </a:t>
            </a:r>
            <a:r>
              <a:rPr lang="en-US" sz="4800" b="1" u="sng" dirty="0" smtClean="0">
                <a:solidFill>
                  <a:srgbClr val="C00000"/>
                </a:solidFill>
              </a:rPr>
              <a:t>chosen</a:t>
            </a:r>
            <a:r>
              <a:rPr lang="en-US" sz="4800" b="1" u="sng" dirty="0" smtClean="0">
                <a:solidFill>
                  <a:schemeClr val="tx1"/>
                </a:solidFill>
              </a:rPr>
              <a:t> angels</a:t>
            </a:r>
            <a:r>
              <a:rPr lang="en-US" sz="4800" b="1" dirty="0" smtClean="0">
                <a:solidFill>
                  <a:schemeClr val="tx1"/>
                </a:solidFill>
              </a:rPr>
              <a:t> that you should guard these things</a:t>
            </a:r>
          </a:p>
          <a:p>
            <a:pPr algn="l">
              <a:spcBef>
                <a:spcPct val="0"/>
              </a:spcBef>
              <a:spcAft>
                <a:spcPts val="1800"/>
              </a:spcAft>
            </a:pPr>
            <a:endParaRPr lang="en-US" sz="48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54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33474437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371600"/>
            <a:ext cx="8991600" cy="5257800"/>
          </a:xfrm>
        </p:spPr>
        <p:txBody>
          <a:bodyPr/>
          <a:lstStyle/>
          <a:p>
            <a:pPr algn="l">
              <a:spcBef>
                <a:spcPct val="0"/>
              </a:spcBef>
              <a:spcAft>
                <a:spcPts val="1800"/>
              </a:spcAft>
            </a:pPr>
            <a:r>
              <a:rPr lang="en-US" sz="4800" b="1" dirty="0">
                <a:solidFill>
                  <a:schemeClr val="tx1"/>
                </a:solidFill>
              </a:rPr>
              <a:t> 1 </a:t>
            </a:r>
            <a:r>
              <a:rPr lang="en-US" sz="4800" b="1" dirty="0" smtClean="0">
                <a:solidFill>
                  <a:schemeClr val="tx1"/>
                </a:solidFill>
              </a:rPr>
              <a:t>Ti.6:12 – Fight the good fight of the faith. Take hold of the eonian life into which you </a:t>
            </a:r>
            <a:r>
              <a:rPr lang="en-US" sz="4800" b="1" dirty="0" smtClean="0">
                <a:solidFill>
                  <a:srgbClr val="C00000"/>
                </a:solidFill>
              </a:rPr>
              <a:t>were called </a:t>
            </a:r>
            <a:r>
              <a:rPr lang="en-US" sz="4800" b="1" dirty="0" smtClean="0">
                <a:solidFill>
                  <a:schemeClr val="tx1"/>
                </a:solidFill>
              </a:rPr>
              <a:t>and professed the good profession before many witnesses.</a:t>
            </a:r>
          </a:p>
          <a:p>
            <a:pPr algn="l">
              <a:spcBef>
                <a:spcPct val="0"/>
              </a:spcBef>
              <a:spcAft>
                <a:spcPts val="1800"/>
              </a:spcAft>
            </a:pPr>
            <a:endParaRPr lang="en-US" sz="48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55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191940453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524000"/>
            <a:ext cx="8991600" cy="5105400"/>
          </a:xfrm>
        </p:spPr>
        <p:txBody>
          <a:bodyPr/>
          <a:lstStyle/>
          <a:p>
            <a:pPr algn="l">
              <a:spcBef>
                <a:spcPct val="0"/>
              </a:spcBef>
              <a:spcAft>
                <a:spcPts val="1800"/>
              </a:spcAft>
            </a:pPr>
            <a:r>
              <a:rPr lang="en-US" dirty="0" smtClean="0">
                <a:solidFill>
                  <a:schemeClr val="tx1"/>
                </a:solidFill>
              </a:rPr>
              <a:t> </a:t>
            </a:r>
            <a:r>
              <a:rPr lang="en-US" sz="4800" b="1" dirty="0">
                <a:solidFill>
                  <a:schemeClr val="tx1"/>
                </a:solidFill>
              </a:rPr>
              <a:t>2 </a:t>
            </a:r>
            <a:r>
              <a:rPr lang="en-US" sz="4800" b="1" dirty="0" smtClean="0">
                <a:solidFill>
                  <a:schemeClr val="tx1"/>
                </a:solidFill>
              </a:rPr>
              <a:t>Ti.1:9 – (God) Who </a:t>
            </a:r>
            <a:r>
              <a:rPr lang="en-US" sz="4800" b="1" dirty="0">
                <a:solidFill>
                  <a:srgbClr val="C00000"/>
                </a:solidFill>
              </a:rPr>
              <a:t>saved</a:t>
            </a:r>
            <a:r>
              <a:rPr lang="en-US" sz="4800" b="1" dirty="0" smtClean="0">
                <a:solidFill>
                  <a:schemeClr val="tx1"/>
                </a:solidFill>
              </a:rPr>
              <a:t> us and </a:t>
            </a:r>
            <a:r>
              <a:rPr lang="en-US" sz="4800" b="1" dirty="0" smtClean="0">
                <a:solidFill>
                  <a:srgbClr val="C00000"/>
                </a:solidFill>
              </a:rPr>
              <a:t>called</a:t>
            </a:r>
            <a:r>
              <a:rPr lang="en-US" sz="4800" b="1" dirty="0" smtClean="0">
                <a:solidFill>
                  <a:schemeClr val="tx1"/>
                </a:solidFill>
              </a:rPr>
              <a:t> us by a </a:t>
            </a:r>
            <a:r>
              <a:rPr lang="en-US" sz="4800" b="1" dirty="0" smtClean="0">
                <a:solidFill>
                  <a:srgbClr val="C00000"/>
                </a:solidFill>
              </a:rPr>
              <a:t>holy calling </a:t>
            </a:r>
            <a:r>
              <a:rPr lang="en-US" sz="4800" b="1" dirty="0" smtClean="0">
                <a:solidFill>
                  <a:schemeClr val="tx1"/>
                </a:solidFill>
              </a:rPr>
              <a:t>– </a:t>
            </a:r>
            <a:r>
              <a:rPr lang="en-US" sz="4800" b="1" u="sng" dirty="0" smtClean="0">
                <a:solidFill>
                  <a:schemeClr val="tx1"/>
                </a:solidFill>
              </a:rPr>
              <a:t>not according to our works</a:t>
            </a:r>
            <a:r>
              <a:rPr lang="en-US" sz="4800" b="1" dirty="0" smtClean="0">
                <a:solidFill>
                  <a:schemeClr val="tx1"/>
                </a:solidFill>
              </a:rPr>
              <a:t>, but according to His own </a:t>
            </a:r>
            <a:r>
              <a:rPr lang="en-US" sz="4800" b="1" dirty="0" smtClean="0">
                <a:solidFill>
                  <a:srgbClr val="C00000"/>
                </a:solidFill>
              </a:rPr>
              <a:t>purpose</a:t>
            </a:r>
            <a:r>
              <a:rPr lang="en-US" sz="4800" b="1" dirty="0" smtClean="0">
                <a:solidFill>
                  <a:schemeClr val="tx1"/>
                </a:solidFill>
              </a:rPr>
              <a:t> and </a:t>
            </a:r>
            <a:r>
              <a:rPr lang="en-US" sz="4800" b="1" dirty="0" smtClean="0">
                <a:solidFill>
                  <a:srgbClr val="C00000"/>
                </a:solidFill>
              </a:rPr>
              <a:t>grace</a:t>
            </a:r>
            <a:r>
              <a:rPr lang="en-US" sz="4800" b="1" dirty="0" smtClean="0">
                <a:solidFill>
                  <a:schemeClr val="tx1"/>
                </a:solidFill>
              </a:rPr>
              <a:t>, which He </a:t>
            </a:r>
            <a:r>
              <a:rPr lang="en-US" sz="4800" b="1" dirty="0" smtClean="0">
                <a:solidFill>
                  <a:srgbClr val="C00000"/>
                </a:solidFill>
              </a:rPr>
              <a:t>gave</a:t>
            </a:r>
            <a:r>
              <a:rPr lang="en-US" sz="4800" b="1" dirty="0" smtClean="0">
                <a:solidFill>
                  <a:schemeClr val="tx1"/>
                </a:solidFill>
              </a:rPr>
              <a:t> us in Christ Jesus before eonian-times.</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56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334744379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524000"/>
            <a:ext cx="8991600" cy="5105400"/>
          </a:xfrm>
        </p:spPr>
        <p:txBody>
          <a:bodyPr/>
          <a:lstStyle/>
          <a:p>
            <a:pPr algn="l">
              <a:spcBef>
                <a:spcPct val="0"/>
              </a:spcBef>
              <a:spcAft>
                <a:spcPts val="1800"/>
              </a:spcAft>
            </a:pPr>
            <a:r>
              <a:rPr lang="en-US" dirty="0" smtClean="0">
                <a:solidFill>
                  <a:schemeClr val="tx1"/>
                </a:solidFill>
              </a:rPr>
              <a:t> </a:t>
            </a:r>
            <a:r>
              <a:rPr lang="en-US" sz="4800" b="1" dirty="0">
                <a:solidFill>
                  <a:schemeClr val="tx1"/>
                </a:solidFill>
              </a:rPr>
              <a:t>2 </a:t>
            </a:r>
            <a:r>
              <a:rPr lang="en-US" sz="4800" b="1" dirty="0" smtClean="0">
                <a:solidFill>
                  <a:schemeClr val="tx1"/>
                </a:solidFill>
              </a:rPr>
              <a:t>Ti.2:10 - Therefore, I endure all things for the sake of </a:t>
            </a:r>
            <a:r>
              <a:rPr lang="en-US" sz="4800" b="1" dirty="0" smtClean="0">
                <a:solidFill>
                  <a:srgbClr val="C00000"/>
                </a:solidFill>
              </a:rPr>
              <a:t>the chosen</a:t>
            </a:r>
            <a:r>
              <a:rPr lang="en-US" sz="4800" b="1" dirty="0" smtClean="0">
                <a:solidFill>
                  <a:schemeClr val="tx1"/>
                </a:solidFill>
              </a:rPr>
              <a:t>, so that they may receive </a:t>
            </a:r>
            <a:r>
              <a:rPr lang="en-US" sz="4800" b="1" dirty="0">
                <a:solidFill>
                  <a:srgbClr val="C00000"/>
                </a:solidFill>
              </a:rPr>
              <a:t>salvation</a:t>
            </a:r>
            <a:r>
              <a:rPr lang="en-US" sz="4800" b="1" dirty="0" smtClean="0">
                <a:solidFill>
                  <a:schemeClr val="tx1"/>
                </a:solidFill>
              </a:rPr>
              <a:t> which is in (by) Christ Jesus with age-abiding glory.</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57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7841331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524000"/>
            <a:ext cx="8991600" cy="5105400"/>
          </a:xfrm>
        </p:spPr>
        <p:txBody>
          <a:bodyPr/>
          <a:lstStyle/>
          <a:p>
            <a:pPr algn="l">
              <a:spcBef>
                <a:spcPct val="0"/>
              </a:spcBef>
              <a:spcAft>
                <a:spcPts val="1800"/>
              </a:spcAft>
            </a:pPr>
            <a:r>
              <a:rPr lang="en-US" dirty="0" smtClean="0">
                <a:solidFill>
                  <a:schemeClr val="tx1"/>
                </a:solidFill>
              </a:rPr>
              <a:t> </a:t>
            </a:r>
            <a:r>
              <a:rPr lang="en-US" sz="4800" b="1" dirty="0" smtClean="0">
                <a:solidFill>
                  <a:schemeClr val="tx1"/>
                </a:solidFill>
              </a:rPr>
              <a:t>Ti.1:1 - Paul, slave of God and apostle of Christ Jesus, according to </a:t>
            </a:r>
            <a:r>
              <a:rPr lang="en-US" sz="4800" b="1" i="1" dirty="0" smtClean="0">
                <a:solidFill>
                  <a:schemeClr val="tx1"/>
                </a:solidFill>
              </a:rPr>
              <a:t>the</a:t>
            </a:r>
            <a:r>
              <a:rPr lang="en-US" sz="4800" b="1" dirty="0" smtClean="0">
                <a:solidFill>
                  <a:schemeClr val="tx1"/>
                </a:solidFill>
              </a:rPr>
              <a:t> faith of God’s </a:t>
            </a:r>
            <a:r>
              <a:rPr lang="en-US" sz="4800" b="1" dirty="0" smtClean="0">
                <a:solidFill>
                  <a:srgbClr val="C00000"/>
                </a:solidFill>
              </a:rPr>
              <a:t>chosen </a:t>
            </a:r>
            <a:r>
              <a:rPr lang="en-US" sz="4800" dirty="0" smtClean="0">
                <a:solidFill>
                  <a:schemeClr val="tx1"/>
                </a:solidFill>
              </a:rPr>
              <a:t>(pl.)</a:t>
            </a:r>
            <a:r>
              <a:rPr lang="en-US" sz="4800" b="1" dirty="0" smtClean="0">
                <a:solidFill>
                  <a:schemeClr val="tx1"/>
                </a:solidFill>
              </a:rPr>
              <a:t>, and recognition of </a:t>
            </a:r>
            <a:r>
              <a:rPr lang="en-US" sz="4800" b="1" i="1" dirty="0" smtClean="0">
                <a:solidFill>
                  <a:schemeClr val="tx1"/>
                </a:solidFill>
              </a:rPr>
              <a:t>the</a:t>
            </a:r>
            <a:r>
              <a:rPr lang="en-US" sz="4800" b="1" dirty="0" smtClean="0">
                <a:solidFill>
                  <a:schemeClr val="tx1"/>
                </a:solidFill>
              </a:rPr>
              <a:t> truth which </a:t>
            </a:r>
            <a:r>
              <a:rPr lang="en-US" sz="4800" b="1" i="1" dirty="0" smtClean="0">
                <a:solidFill>
                  <a:schemeClr val="tx1"/>
                </a:solidFill>
              </a:rPr>
              <a:t>is</a:t>
            </a:r>
            <a:r>
              <a:rPr lang="en-US" sz="4800" b="1" dirty="0" smtClean="0">
                <a:solidFill>
                  <a:schemeClr val="tx1"/>
                </a:solidFill>
              </a:rPr>
              <a:t> according to piety.</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58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33474437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762000" y="762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990600"/>
            <a:ext cx="8991600" cy="5257800"/>
          </a:xfrm>
        </p:spPr>
        <p:txBody>
          <a:bodyPr/>
          <a:lstStyle/>
          <a:p>
            <a:pPr algn="l">
              <a:spcBef>
                <a:spcPct val="0"/>
              </a:spcBef>
              <a:spcAft>
                <a:spcPts val="3000"/>
              </a:spcAft>
            </a:pPr>
            <a:r>
              <a:rPr lang="en-US" dirty="0" smtClean="0">
                <a:solidFill>
                  <a:schemeClr val="tx1"/>
                </a:solidFill>
              </a:rPr>
              <a:t> </a:t>
            </a:r>
            <a:r>
              <a:rPr lang="en-US" sz="4800" b="1" dirty="0" smtClean="0">
                <a:solidFill>
                  <a:schemeClr val="tx1"/>
                </a:solidFill>
              </a:rPr>
              <a:t>Some more in 2 Timothy -</a:t>
            </a:r>
          </a:p>
          <a:p>
            <a:pPr algn="l">
              <a:spcBef>
                <a:spcPct val="0"/>
              </a:spcBef>
              <a:spcAft>
                <a:spcPts val="1800"/>
              </a:spcAft>
            </a:pPr>
            <a:r>
              <a:rPr lang="en-US" sz="4800" b="1" dirty="0" smtClean="0">
                <a:solidFill>
                  <a:schemeClr val="tx1"/>
                </a:solidFill>
              </a:rPr>
              <a:t> Nevertheless the </a:t>
            </a:r>
            <a:r>
              <a:rPr lang="en-US" sz="4800" b="1" dirty="0" smtClean="0">
                <a:solidFill>
                  <a:srgbClr val="C00000"/>
                </a:solidFill>
              </a:rPr>
              <a:t>firm foundation of God</a:t>
            </a:r>
            <a:r>
              <a:rPr lang="en-US" sz="4800" b="1" dirty="0" smtClean="0">
                <a:solidFill>
                  <a:schemeClr val="tx1"/>
                </a:solidFill>
              </a:rPr>
              <a:t> stands having this </a:t>
            </a:r>
            <a:r>
              <a:rPr lang="en-US" sz="4800" b="1" u="sng" dirty="0" smtClean="0">
                <a:solidFill>
                  <a:schemeClr val="tx1"/>
                </a:solidFill>
              </a:rPr>
              <a:t>seal</a:t>
            </a:r>
            <a:r>
              <a:rPr lang="en-US" sz="4800" b="1" dirty="0" smtClean="0">
                <a:solidFill>
                  <a:schemeClr val="tx1"/>
                </a:solidFill>
              </a:rPr>
              <a:t>: ‘the Lord knows who are His’ and ‘let everyone naming the name of the Lord fall away from unrighteousness’. 			– 2:19</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59</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1684172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1828800"/>
            <a:ext cx="8534400" cy="4800600"/>
          </a:xfrm>
        </p:spPr>
        <p:txBody>
          <a:bodyPr/>
          <a:lstStyle/>
          <a:p>
            <a:pPr algn="l">
              <a:spcBef>
                <a:spcPct val="0"/>
              </a:spcBef>
              <a:spcAft>
                <a:spcPts val="1800"/>
              </a:spcAft>
            </a:pPr>
            <a:r>
              <a:rPr lang="en-US" sz="5400" b="1" dirty="0" smtClean="0">
                <a:solidFill>
                  <a:schemeClr val="tx1"/>
                </a:solidFill>
              </a:rPr>
              <a:t>What similarities?</a:t>
            </a:r>
          </a:p>
          <a:p>
            <a:pPr algn="l">
              <a:spcBef>
                <a:spcPct val="0"/>
              </a:spcBef>
              <a:spcAft>
                <a:spcPts val="1800"/>
              </a:spcAft>
            </a:pPr>
            <a:endParaRPr lang="en-US" sz="5400" b="1" dirty="0" smtClean="0">
              <a:solidFill>
                <a:schemeClr val="tx1"/>
              </a:solidFill>
            </a:endParaRPr>
          </a:p>
          <a:p>
            <a:pPr algn="l">
              <a:spcBef>
                <a:spcPct val="0"/>
              </a:spcBef>
              <a:spcAft>
                <a:spcPts val="1800"/>
              </a:spcAft>
            </a:pPr>
            <a:r>
              <a:rPr lang="en-US" sz="5400" b="1" dirty="0" smtClean="0">
                <a:solidFill>
                  <a:schemeClr val="tx1"/>
                </a:solidFill>
              </a:rPr>
              <a:t>What differences?</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6</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93374860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762000" y="762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990600"/>
            <a:ext cx="8991600" cy="5257800"/>
          </a:xfrm>
        </p:spPr>
        <p:txBody>
          <a:bodyPr/>
          <a:lstStyle/>
          <a:p>
            <a:pPr algn="l">
              <a:spcBef>
                <a:spcPct val="0"/>
              </a:spcBef>
              <a:spcAft>
                <a:spcPts val="3000"/>
              </a:spcAft>
            </a:pPr>
            <a:r>
              <a:rPr lang="en-US" dirty="0" smtClean="0">
                <a:solidFill>
                  <a:schemeClr val="tx1"/>
                </a:solidFill>
              </a:rPr>
              <a:t> </a:t>
            </a:r>
            <a:r>
              <a:rPr lang="en-US" sz="4800" b="1" dirty="0" smtClean="0">
                <a:solidFill>
                  <a:schemeClr val="tx1"/>
                </a:solidFill>
              </a:rPr>
              <a:t>Some more in 2 Timothy -</a:t>
            </a:r>
          </a:p>
          <a:p>
            <a:pPr algn="l">
              <a:spcBef>
                <a:spcPct val="0"/>
              </a:spcBef>
              <a:spcAft>
                <a:spcPts val="1800"/>
              </a:spcAft>
            </a:pPr>
            <a:r>
              <a:rPr lang="en-US" sz="4800" b="1" dirty="0" smtClean="0">
                <a:solidFill>
                  <a:schemeClr val="tx1"/>
                </a:solidFill>
              </a:rPr>
              <a:t> vessels for honor and dishonor in the same “great house” – cleansing himself, anyone may be a vessel for honor			– 2:20-21</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60</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214203221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143000"/>
            <a:ext cx="8991600" cy="5257800"/>
          </a:xfrm>
        </p:spPr>
        <p:txBody>
          <a:bodyPr/>
          <a:lstStyle/>
          <a:p>
            <a:pPr algn="l">
              <a:spcBef>
                <a:spcPct val="0"/>
              </a:spcBef>
              <a:spcAft>
                <a:spcPts val="3000"/>
              </a:spcAft>
            </a:pPr>
            <a:r>
              <a:rPr lang="en-US" dirty="0" smtClean="0">
                <a:solidFill>
                  <a:schemeClr val="tx1"/>
                </a:solidFill>
              </a:rPr>
              <a:t> </a:t>
            </a:r>
            <a:r>
              <a:rPr lang="en-US" sz="4800" b="1" dirty="0" smtClean="0">
                <a:solidFill>
                  <a:schemeClr val="tx1"/>
                </a:solidFill>
              </a:rPr>
              <a:t>Summing up so far for “the dispensation of the mystery”</a:t>
            </a:r>
          </a:p>
          <a:p>
            <a:pPr algn="l">
              <a:spcBef>
                <a:spcPct val="0"/>
              </a:spcBef>
              <a:spcAft>
                <a:spcPts val="3000"/>
              </a:spcAft>
              <a:buFont typeface="Arial" pitchFamily="34" charset="0"/>
              <a:buChar char="•"/>
            </a:pPr>
            <a:r>
              <a:rPr lang="en-US" sz="4800" b="1" dirty="0" smtClean="0">
                <a:solidFill>
                  <a:schemeClr val="tx1"/>
                </a:solidFill>
              </a:rPr>
              <a:t> individually </a:t>
            </a:r>
            <a:r>
              <a:rPr lang="en-US" sz="4800" b="1" dirty="0" smtClean="0">
                <a:solidFill>
                  <a:srgbClr val="C00000"/>
                </a:solidFill>
              </a:rPr>
              <a:t>chosen</a:t>
            </a:r>
            <a:r>
              <a:rPr lang="en-US" sz="4800" b="1" dirty="0" smtClean="0">
                <a:solidFill>
                  <a:schemeClr val="tx1"/>
                </a:solidFill>
              </a:rPr>
              <a:t> – in one body</a:t>
            </a:r>
          </a:p>
          <a:p>
            <a:pPr algn="l">
              <a:spcBef>
                <a:spcPct val="0"/>
              </a:spcBef>
              <a:spcAft>
                <a:spcPts val="3000"/>
              </a:spcAft>
              <a:buFont typeface="Arial" pitchFamily="34" charset="0"/>
              <a:buChar char="•"/>
            </a:pPr>
            <a:r>
              <a:rPr lang="en-US" sz="4800" b="1" dirty="0" smtClean="0">
                <a:solidFill>
                  <a:schemeClr val="tx1"/>
                </a:solidFill>
              </a:rPr>
              <a:t> individually </a:t>
            </a:r>
            <a:r>
              <a:rPr lang="en-US" sz="4800" b="1" dirty="0" smtClean="0">
                <a:solidFill>
                  <a:srgbClr val="C00000"/>
                </a:solidFill>
              </a:rPr>
              <a:t>called</a:t>
            </a:r>
            <a:r>
              <a:rPr lang="en-US" sz="4800" b="1" dirty="0" smtClean="0">
                <a:solidFill>
                  <a:schemeClr val="tx1"/>
                </a:solidFill>
              </a:rPr>
              <a:t> – to one hope</a:t>
            </a:r>
          </a:p>
          <a:p>
            <a:pPr algn="l">
              <a:spcBef>
                <a:spcPct val="0"/>
              </a:spcBef>
              <a:spcAft>
                <a:spcPts val="3000"/>
              </a:spcAft>
              <a:buFont typeface="Arial" pitchFamily="34" charset="0"/>
              <a:buChar char="•"/>
            </a:pPr>
            <a:r>
              <a:rPr lang="en-US" sz="4800" b="1" dirty="0" smtClean="0">
                <a:solidFill>
                  <a:schemeClr val="tx1"/>
                </a:solidFill>
              </a:rPr>
              <a:t> </a:t>
            </a:r>
            <a:r>
              <a:rPr lang="en-US" sz="4800" b="1" dirty="0" smtClean="0">
                <a:solidFill>
                  <a:srgbClr val="C00000"/>
                </a:solidFill>
              </a:rPr>
              <a:t>called</a:t>
            </a:r>
            <a:r>
              <a:rPr lang="en-US" sz="4800" b="1" dirty="0" smtClean="0">
                <a:solidFill>
                  <a:schemeClr val="tx1"/>
                </a:solidFill>
              </a:rPr>
              <a:t> according to His </a:t>
            </a:r>
            <a:r>
              <a:rPr lang="en-US" sz="4800" b="1" dirty="0" smtClean="0">
                <a:solidFill>
                  <a:srgbClr val="C00000"/>
                </a:solidFill>
              </a:rPr>
              <a:t>purpose</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61</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267541426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143000"/>
            <a:ext cx="8991600" cy="5257800"/>
          </a:xfrm>
        </p:spPr>
        <p:txBody>
          <a:bodyPr/>
          <a:lstStyle/>
          <a:p>
            <a:pPr algn="l">
              <a:spcBef>
                <a:spcPct val="0"/>
              </a:spcBef>
              <a:spcAft>
                <a:spcPts val="3000"/>
              </a:spcAft>
            </a:pPr>
            <a:r>
              <a:rPr lang="en-US" dirty="0" smtClean="0">
                <a:solidFill>
                  <a:schemeClr val="tx1"/>
                </a:solidFill>
              </a:rPr>
              <a:t> </a:t>
            </a:r>
            <a:r>
              <a:rPr lang="en-US" sz="4800" b="1" dirty="0" smtClean="0">
                <a:solidFill>
                  <a:schemeClr val="tx1"/>
                </a:solidFill>
              </a:rPr>
              <a:t>Summing up so far (ctd.) -</a:t>
            </a:r>
          </a:p>
          <a:p>
            <a:pPr algn="l">
              <a:spcBef>
                <a:spcPct val="0"/>
              </a:spcBef>
              <a:spcAft>
                <a:spcPts val="3000"/>
              </a:spcAft>
              <a:buFont typeface="Arial" pitchFamily="34" charset="0"/>
              <a:buChar char="•"/>
            </a:pPr>
            <a:r>
              <a:rPr lang="en-US" sz="4800" b="1" dirty="0" smtClean="0">
                <a:solidFill>
                  <a:schemeClr val="tx1"/>
                </a:solidFill>
              </a:rPr>
              <a:t> not based on God’s passive </a:t>
            </a:r>
            <a:r>
              <a:rPr lang="en-US" sz="4800" b="1" dirty="0" smtClean="0">
                <a:solidFill>
                  <a:srgbClr val="C00000"/>
                </a:solidFill>
              </a:rPr>
              <a:t>foreknowing</a:t>
            </a:r>
          </a:p>
          <a:p>
            <a:pPr algn="l">
              <a:spcBef>
                <a:spcPct val="0"/>
              </a:spcBef>
              <a:spcAft>
                <a:spcPts val="3000"/>
              </a:spcAft>
              <a:buFont typeface="Arial" pitchFamily="34" charset="0"/>
              <a:buChar char="•"/>
            </a:pPr>
            <a:r>
              <a:rPr lang="en-US" sz="4800" b="1" dirty="0" smtClean="0">
                <a:solidFill>
                  <a:schemeClr val="tx1"/>
                </a:solidFill>
              </a:rPr>
              <a:t> within the </a:t>
            </a:r>
            <a:r>
              <a:rPr lang="en-US" sz="4800" b="1" dirty="0" smtClean="0">
                <a:solidFill>
                  <a:srgbClr val="C00000"/>
                </a:solidFill>
              </a:rPr>
              <a:t>bounds</a:t>
            </a:r>
            <a:r>
              <a:rPr lang="en-US" sz="4800" b="1" dirty="0" smtClean="0">
                <a:solidFill>
                  <a:schemeClr val="tx1"/>
                </a:solidFill>
              </a:rPr>
              <a:t> of adoption</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62</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267541426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143000"/>
            <a:ext cx="8991600" cy="5257800"/>
          </a:xfrm>
        </p:spPr>
        <p:txBody>
          <a:bodyPr/>
          <a:lstStyle/>
          <a:p>
            <a:pPr algn="l">
              <a:spcBef>
                <a:spcPct val="0"/>
              </a:spcBef>
              <a:spcAft>
                <a:spcPts val="3000"/>
              </a:spcAft>
            </a:pPr>
            <a:r>
              <a:rPr lang="en-US" dirty="0" smtClean="0">
                <a:solidFill>
                  <a:schemeClr val="tx1"/>
                </a:solidFill>
              </a:rPr>
              <a:t> </a:t>
            </a:r>
            <a:r>
              <a:rPr lang="en-US" sz="4800" b="1" dirty="0" smtClean="0">
                <a:solidFill>
                  <a:schemeClr val="tx1"/>
                </a:solidFill>
              </a:rPr>
              <a:t>Summing up so far (ctd.) -</a:t>
            </a:r>
          </a:p>
          <a:p>
            <a:pPr algn="l">
              <a:spcBef>
                <a:spcPct val="0"/>
              </a:spcBef>
              <a:spcAft>
                <a:spcPts val="3000"/>
              </a:spcAft>
              <a:buFont typeface="Arial" pitchFamily="34" charset="0"/>
              <a:buChar char="•"/>
            </a:pPr>
            <a:r>
              <a:rPr lang="en-US" sz="4800" b="1" dirty="0" smtClean="0">
                <a:solidFill>
                  <a:schemeClr val="tx1"/>
                </a:solidFill>
              </a:rPr>
              <a:t> we believing, Holy Spirit put His </a:t>
            </a:r>
            <a:r>
              <a:rPr lang="en-US" sz="4800" b="1" dirty="0" smtClean="0">
                <a:solidFill>
                  <a:srgbClr val="C00000"/>
                </a:solidFill>
              </a:rPr>
              <a:t>seal</a:t>
            </a:r>
            <a:r>
              <a:rPr lang="en-US" sz="4800" b="1" dirty="0" smtClean="0">
                <a:solidFill>
                  <a:schemeClr val="tx1"/>
                </a:solidFill>
              </a:rPr>
              <a:t> of ownership on us</a:t>
            </a:r>
            <a:endParaRPr lang="en-US" sz="4800" b="1" dirty="0" smtClean="0">
              <a:solidFill>
                <a:srgbClr val="C00000"/>
              </a:solidFill>
            </a:endParaRPr>
          </a:p>
          <a:p>
            <a:pPr algn="l">
              <a:spcBef>
                <a:spcPct val="0"/>
              </a:spcBef>
              <a:spcAft>
                <a:spcPts val="3000"/>
              </a:spcAft>
              <a:buFont typeface="Arial" pitchFamily="34" charset="0"/>
              <a:buChar char="•"/>
            </a:pPr>
            <a:r>
              <a:rPr lang="en-US" sz="4800" b="1" dirty="0" smtClean="0">
                <a:solidFill>
                  <a:schemeClr val="tx1"/>
                </a:solidFill>
              </a:rPr>
              <a:t> God’s firm-foundation-</a:t>
            </a:r>
            <a:r>
              <a:rPr lang="en-US" sz="4800" b="1" dirty="0" smtClean="0">
                <a:solidFill>
                  <a:srgbClr val="C00000"/>
                </a:solidFill>
              </a:rPr>
              <a:t>seal</a:t>
            </a:r>
            <a:r>
              <a:rPr lang="en-US" sz="4800" b="1" dirty="0" smtClean="0">
                <a:solidFill>
                  <a:schemeClr val="tx1"/>
                </a:solidFill>
              </a:rPr>
              <a:t>: a) He knows </a:t>
            </a:r>
            <a:r>
              <a:rPr lang="en-US" sz="4800" b="1" dirty="0" smtClean="0">
                <a:solidFill>
                  <a:srgbClr val="C00000"/>
                </a:solidFill>
              </a:rPr>
              <a:t>His own</a:t>
            </a:r>
            <a:r>
              <a:rPr lang="en-US" sz="4800" b="1" dirty="0" smtClean="0">
                <a:solidFill>
                  <a:schemeClr val="tx1"/>
                </a:solidFill>
              </a:rPr>
              <a:t>, b) if we call ourselves His, depart from sin</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63</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267541426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143000"/>
            <a:ext cx="8991600" cy="5257800"/>
          </a:xfrm>
        </p:spPr>
        <p:txBody>
          <a:bodyPr/>
          <a:lstStyle/>
          <a:p>
            <a:pPr algn="l">
              <a:spcBef>
                <a:spcPct val="0"/>
              </a:spcBef>
              <a:spcAft>
                <a:spcPts val="3000"/>
              </a:spcAft>
            </a:pPr>
            <a:r>
              <a:rPr lang="en-US" dirty="0" smtClean="0">
                <a:solidFill>
                  <a:schemeClr val="tx1"/>
                </a:solidFill>
              </a:rPr>
              <a:t> </a:t>
            </a:r>
            <a:r>
              <a:rPr lang="en-US" sz="4800" b="1" dirty="0" smtClean="0">
                <a:solidFill>
                  <a:schemeClr val="tx1"/>
                </a:solidFill>
              </a:rPr>
              <a:t>Summing up so far (ctd.) - </a:t>
            </a:r>
          </a:p>
          <a:p>
            <a:pPr algn="l">
              <a:spcBef>
                <a:spcPct val="0"/>
              </a:spcBef>
              <a:spcAft>
                <a:spcPts val="3000"/>
              </a:spcAft>
              <a:buFont typeface="Arial" pitchFamily="34" charset="0"/>
              <a:buChar char="•"/>
            </a:pPr>
            <a:r>
              <a:rPr lang="en-US" sz="4800" b="1" dirty="0" smtClean="0">
                <a:solidFill>
                  <a:schemeClr val="tx1"/>
                </a:solidFill>
              </a:rPr>
              <a:t> in His </a:t>
            </a:r>
            <a:r>
              <a:rPr lang="en-US" sz="4800" b="1" dirty="0" smtClean="0">
                <a:solidFill>
                  <a:srgbClr val="C00000"/>
                </a:solidFill>
              </a:rPr>
              <a:t>purpose of the ages</a:t>
            </a:r>
            <a:r>
              <a:rPr lang="en-US" sz="4800" b="1" dirty="0" smtClean="0">
                <a:solidFill>
                  <a:schemeClr val="tx1"/>
                </a:solidFill>
              </a:rPr>
              <a:t>, the present dispensation of the fullness of the seasons is the summit of His </a:t>
            </a:r>
            <a:r>
              <a:rPr lang="en-US" sz="4800" b="1" dirty="0" smtClean="0">
                <a:solidFill>
                  <a:srgbClr val="C00000"/>
                </a:solidFill>
              </a:rPr>
              <a:t>planning</a:t>
            </a:r>
            <a:r>
              <a:rPr lang="en-US" sz="4800" b="1" dirty="0" smtClean="0">
                <a:solidFill>
                  <a:schemeClr val="tx1"/>
                </a:solidFill>
              </a:rPr>
              <a:t> “in Christ”</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64</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26754142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143000"/>
            <a:ext cx="8991600" cy="5257800"/>
          </a:xfrm>
        </p:spPr>
        <p:txBody>
          <a:bodyPr/>
          <a:lstStyle/>
          <a:p>
            <a:pPr algn="l">
              <a:spcBef>
                <a:spcPct val="0"/>
              </a:spcBef>
              <a:spcAft>
                <a:spcPts val="3000"/>
              </a:spcAft>
            </a:pPr>
            <a:r>
              <a:rPr lang="en-US" dirty="0" smtClean="0">
                <a:solidFill>
                  <a:schemeClr val="tx1"/>
                </a:solidFill>
              </a:rPr>
              <a:t> </a:t>
            </a:r>
            <a:r>
              <a:rPr lang="en-US" sz="4800" b="1" dirty="0" smtClean="0">
                <a:solidFill>
                  <a:schemeClr val="tx1"/>
                </a:solidFill>
              </a:rPr>
              <a:t>Summing up so far (ctd.) -</a:t>
            </a:r>
          </a:p>
          <a:p>
            <a:pPr algn="l">
              <a:spcBef>
                <a:spcPct val="0"/>
              </a:spcBef>
              <a:spcAft>
                <a:spcPts val="3000"/>
              </a:spcAft>
              <a:buFont typeface="Arial" pitchFamily="34" charset="0"/>
              <a:buChar char="•"/>
            </a:pPr>
            <a:r>
              <a:rPr lang="en-US" sz="4800" b="1" dirty="0" smtClean="0">
                <a:solidFill>
                  <a:schemeClr val="tx1"/>
                </a:solidFill>
              </a:rPr>
              <a:t> His inheritance in us – before ours is even mentioned</a:t>
            </a:r>
          </a:p>
          <a:p>
            <a:pPr algn="l">
              <a:spcBef>
                <a:spcPct val="0"/>
              </a:spcBef>
              <a:spcAft>
                <a:spcPts val="3000"/>
              </a:spcAft>
              <a:buFont typeface="Arial" pitchFamily="34" charset="0"/>
              <a:buChar char="•"/>
            </a:pPr>
            <a:r>
              <a:rPr lang="en-US" sz="4800" b="1" dirty="0" smtClean="0">
                <a:solidFill>
                  <a:schemeClr val="tx1"/>
                </a:solidFill>
              </a:rPr>
              <a:t> His inheritance </a:t>
            </a:r>
            <a:r>
              <a:rPr lang="en-US" sz="4800" b="1" dirty="0" smtClean="0">
                <a:solidFill>
                  <a:srgbClr val="C00000"/>
                </a:solidFill>
              </a:rPr>
              <a:t>predestined</a:t>
            </a:r>
            <a:r>
              <a:rPr lang="en-US" sz="4800" b="1" dirty="0" smtClean="0">
                <a:solidFill>
                  <a:schemeClr val="tx1"/>
                </a:solidFill>
              </a:rPr>
              <a:t> – based on His </a:t>
            </a:r>
            <a:r>
              <a:rPr lang="en-US" sz="4800" b="1" dirty="0" smtClean="0">
                <a:solidFill>
                  <a:srgbClr val="C00000"/>
                </a:solidFill>
              </a:rPr>
              <a:t>purpose</a:t>
            </a:r>
            <a:r>
              <a:rPr lang="en-US" sz="4800" b="1" dirty="0" smtClean="0">
                <a:solidFill>
                  <a:schemeClr val="tx1"/>
                </a:solidFill>
              </a:rPr>
              <a:t>/</a:t>
            </a:r>
            <a:r>
              <a:rPr lang="en-US" sz="4800" b="1" dirty="0" smtClean="0">
                <a:solidFill>
                  <a:srgbClr val="C00000"/>
                </a:solidFill>
              </a:rPr>
              <a:t>plan</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65</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267541426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143000"/>
            <a:ext cx="8991600" cy="5257800"/>
          </a:xfrm>
        </p:spPr>
        <p:txBody>
          <a:bodyPr/>
          <a:lstStyle/>
          <a:p>
            <a:pPr algn="l">
              <a:spcBef>
                <a:spcPct val="0"/>
              </a:spcBef>
              <a:spcAft>
                <a:spcPts val="3000"/>
              </a:spcAft>
            </a:pPr>
            <a:r>
              <a:rPr lang="en-US" dirty="0" smtClean="0">
                <a:solidFill>
                  <a:schemeClr val="tx1"/>
                </a:solidFill>
              </a:rPr>
              <a:t> </a:t>
            </a:r>
            <a:r>
              <a:rPr lang="en-US" sz="4800" b="1" dirty="0" smtClean="0">
                <a:solidFill>
                  <a:schemeClr val="tx1"/>
                </a:solidFill>
              </a:rPr>
              <a:t>Summing up so far (ctd.) -</a:t>
            </a:r>
          </a:p>
          <a:p>
            <a:pPr algn="l">
              <a:spcBef>
                <a:spcPct val="0"/>
              </a:spcBef>
              <a:spcAft>
                <a:spcPts val="3000"/>
              </a:spcAft>
              <a:buFont typeface="Arial" pitchFamily="34" charset="0"/>
              <a:buChar char="•"/>
            </a:pPr>
            <a:r>
              <a:rPr lang="en-US" sz="4800" b="1" dirty="0" smtClean="0">
                <a:solidFill>
                  <a:schemeClr val="tx1"/>
                </a:solidFill>
              </a:rPr>
              <a:t> we should live up to the </a:t>
            </a:r>
            <a:r>
              <a:rPr lang="en-US" sz="4800" b="1" dirty="0" smtClean="0">
                <a:solidFill>
                  <a:srgbClr val="C00000"/>
                </a:solidFill>
              </a:rPr>
              <a:t>choosing</a:t>
            </a:r>
          </a:p>
          <a:p>
            <a:pPr algn="l">
              <a:spcBef>
                <a:spcPct val="0"/>
              </a:spcBef>
              <a:spcAft>
                <a:spcPts val="3000"/>
              </a:spcAft>
              <a:buFont typeface="Arial" pitchFamily="34" charset="0"/>
              <a:buChar char="•"/>
            </a:pPr>
            <a:r>
              <a:rPr lang="en-US" sz="4800" b="1" dirty="0" smtClean="0">
                <a:solidFill>
                  <a:schemeClr val="tx1"/>
                </a:solidFill>
              </a:rPr>
              <a:t> we should live up to the</a:t>
            </a:r>
            <a:r>
              <a:rPr lang="en-US" sz="4800" b="1" dirty="0" smtClean="0">
                <a:solidFill>
                  <a:srgbClr val="C00000"/>
                </a:solidFill>
              </a:rPr>
              <a:t> calling</a:t>
            </a:r>
            <a:endParaRPr lang="en-US" sz="4800" b="1" dirty="0" smtClean="0">
              <a:solidFill>
                <a:schemeClr val="tx1"/>
              </a:solidFill>
            </a:endParaRPr>
          </a:p>
          <a:p>
            <a:pPr algn="l">
              <a:spcBef>
                <a:spcPct val="0"/>
              </a:spcBef>
              <a:spcAft>
                <a:spcPts val="3000"/>
              </a:spcAft>
              <a:buFont typeface="Arial" pitchFamily="34" charset="0"/>
              <a:buChar char="•"/>
            </a:pPr>
            <a:r>
              <a:rPr lang="en-US" sz="4800" b="1" dirty="0" smtClean="0">
                <a:solidFill>
                  <a:schemeClr val="tx1"/>
                </a:solidFill>
              </a:rPr>
              <a:t> our goal: pressing for the prize of the </a:t>
            </a:r>
            <a:r>
              <a:rPr lang="en-US" sz="4800" b="1" dirty="0" smtClean="0">
                <a:solidFill>
                  <a:srgbClr val="C00000"/>
                </a:solidFill>
              </a:rPr>
              <a:t>above-calling</a:t>
            </a:r>
            <a:endParaRPr lang="en-US" sz="48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66</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267541426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143000"/>
            <a:ext cx="8991600" cy="5257800"/>
          </a:xfrm>
        </p:spPr>
        <p:txBody>
          <a:bodyPr/>
          <a:lstStyle/>
          <a:p>
            <a:pPr algn="l">
              <a:spcBef>
                <a:spcPct val="0"/>
              </a:spcBef>
              <a:spcAft>
                <a:spcPts val="3000"/>
              </a:spcAft>
            </a:pPr>
            <a:r>
              <a:rPr lang="en-US" dirty="0" smtClean="0">
                <a:solidFill>
                  <a:schemeClr val="tx1"/>
                </a:solidFill>
              </a:rPr>
              <a:t> </a:t>
            </a:r>
            <a:r>
              <a:rPr lang="en-US" sz="4800" b="1" dirty="0" smtClean="0">
                <a:solidFill>
                  <a:schemeClr val="tx1"/>
                </a:solidFill>
              </a:rPr>
              <a:t>Summing up so far (ctd.) -</a:t>
            </a:r>
          </a:p>
          <a:p>
            <a:pPr algn="l">
              <a:spcBef>
                <a:spcPct val="0"/>
              </a:spcBef>
              <a:spcAft>
                <a:spcPts val="3000"/>
              </a:spcAft>
              <a:buFont typeface="Arial" pitchFamily="34" charset="0"/>
              <a:buChar char="•"/>
            </a:pPr>
            <a:r>
              <a:rPr lang="en-US" sz="4800" b="1" dirty="0" smtClean="0">
                <a:solidFill>
                  <a:schemeClr val="tx1"/>
                </a:solidFill>
              </a:rPr>
              <a:t> we’re </a:t>
            </a:r>
            <a:r>
              <a:rPr lang="en-US" sz="4800" b="1" dirty="0" smtClean="0">
                <a:solidFill>
                  <a:srgbClr val="C00000"/>
                </a:solidFill>
              </a:rPr>
              <a:t>called</a:t>
            </a:r>
            <a:r>
              <a:rPr lang="en-US" sz="4800" b="1" dirty="0" smtClean="0">
                <a:solidFill>
                  <a:schemeClr val="tx1"/>
                </a:solidFill>
              </a:rPr>
              <a:t> to </a:t>
            </a:r>
            <a:r>
              <a:rPr lang="en-US" sz="4800" b="1" dirty="0" smtClean="0">
                <a:solidFill>
                  <a:srgbClr val="C00000"/>
                </a:solidFill>
              </a:rPr>
              <a:t>eonian life</a:t>
            </a:r>
            <a:r>
              <a:rPr lang="en-US" sz="4800" b="1" dirty="0" smtClean="0">
                <a:solidFill>
                  <a:schemeClr val="tx1"/>
                </a:solidFill>
              </a:rPr>
              <a:t>, but must still </a:t>
            </a:r>
            <a:r>
              <a:rPr lang="en-US" sz="4800" b="1" u="sng" dirty="0" smtClean="0">
                <a:solidFill>
                  <a:schemeClr val="tx1"/>
                </a:solidFill>
              </a:rPr>
              <a:t>take hold </a:t>
            </a:r>
            <a:r>
              <a:rPr lang="en-US" sz="4800" b="1" dirty="0" smtClean="0">
                <a:solidFill>
                  <a:schemeClr val="tx1"/>
                </a:solidFill>
              </a:rPr>
              <a:t>of it</a:t>
            </a:r>
          </a:p>
          <a:p>
            <a:pPr algn="l">
              <a:spcBef>
                <a:spcPct val="0"/>
              </a:spcBef>
              <a:spcAft>
                <a:spcPts val="3000"/>
              </a:spcAft>
              <a:buFont typeface="Arial" pitchFamily="34" charset="0"/>
              <a:buChar char="•"/>
            </a:pPr>
            <a:r>
              <a:rPr lang="en-US" sz="4800" b="1" dirty="0" smtClean="0">
                <a:solidFill>
                  <a:schemeClr val="tx1"/>
                </a:solidFill>
              </a:rPr>
              <a:t> Paul labored for the </a:t>
            </a:r>
            <a:r>
              <a:rPr lang="en-US" sz="4800" b="1" dirty="0" smtClean="0">
                <a:solidFill>
                  <a:srgbClr val="C00000"/>
                </a:solidFill>
              </a:rPr>
              <a:t>chosen</a:t>
            </a:r>
            <a:r>
              <a:rPr lang="en-US" sz="4800" b="1" dirty="0" smtClean="0">
                <a:solidFill>
                  <a:schemeClr val="tx1"/>
                </a:solidFill>
              </a:rPr>
              <a:t> to </a:t>
            </a:r>
            <a:r>
              <a:rPr lang="en-US" sz="4800" b="1" u="sng" dirty="0" smtClean="0">
                <a:solidFill>
                  <a:schemeClr val="tx1"/>
                </a:solidFill>
              </a:rPr>
              <a:t>receive</a:t>
            </a:r>
            <a:r>
              <a:rPr lang="en-US" sz="4800" b="1" dirty="0" smtClean="0">
                <a:solidFill>
                  <a:schemeClr val="tx1"/>
                </a:solidFill>
              </a:rPr>
              <a:t> </a:t>
            </a:r>
            <a:r>
              <a:rPr lang="en-US" sz="4800" b="1" dirty="0" smtClean="0">
                <a:solidFill>
                  <a:srgbClr val="C00000"/>
                </a:solidFill>
              </a:rPr>
              <a:t>salvation</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67</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267541426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143000"/>
            <a:ext cx="8991600" cy="5257800"/>
          </a:xfrm>
        </p:spPr>
        <p:txBody>
          <a:bodyPr/>
          <a:lstStyle/>
          <a:p>
            <a:pPr algn="l">
              <a:spcBef>
                <a:spcPct val="0"/>
              </a:spcBef>
              <a:spcAft>
                <a:spcPts val="3000"/>
              </a:spcAft>
            </a:pPr>
            <a:r>
              <a:rPr lang="en-US" dirty="0" smtClean="0">
                <a:solidFill>
                  <a:schemeClr val="tx1"/>
                </a:solidFill>
              </a:rPr>
              <a:t> </a:t>
            </a:r>
            <a:r>
              <a:rPr lang="en-US" sz="4800" b="1" dirty="0" smtClean="0">
                <a:solidFill>
                  <a:schemeClr val="tx1"/>
                </a:solidFill>
              </a:rPr>
              <a:t>Summing up so far (ctd.) -</a:t>
            </a:r>
          </a:p>
          <a:p>
            <a:pPr algn="l">
              <a:spcBef>
                <a:spcPct val="0"/>
              </a:spcBef>
              <a:spcAft>
                <a:spcPts val="3000"/>
              </a:spcAft>
              <a:buFont typeface="Arial" pitchFamily="34" charset="0"/>
              <a:buChar char="•"/>
            </a:pPr>
            <a:r>
              <a:rPr lang="en-US" sz="4800" b="1" dirty="0" smtClean="0">
                <a:solidFill>
                  <a:schemeClr val="tx1"/>
                </a:solidFill>
              </a:rPr>
              <a:t> Paul’s service in harmony with the faith of God’s </a:t>
            </a:r>
            <a:r>
              <a:rPr lang="en-US" sz="4800" b="1" dirty="0" smtClean="0">
                <a:solidFill>
                  <a:srgbClr val="C00000"/>
                </a:solidFill>
              </a:rPr>
              <a:t>chosen</a:t>
            </a:r>
          </a:p>
          <a:p>
            <a:pPr algn="l">
              <a:spcBef>
                <a:spcPct val="0"/>
              </a:spcBef>
              <a:spcAft>
                <a:spcPts val="3000"/>
              </a:spcAft>
              <a:buFont typeface="Arial" pitchFamily="34" charset="0"/>
              <a:buChar char="•"/>
            </a:pPr>
            <a:r>
              <a:rPr lang="en-US" sz="4800" b="1" dirty="0" smtClean="0">
                <a:solidFill>
                  <a:schemeClr val="tx1"/>
                </a:solidFill>
              </a:rPr>
              <a:t> we witness to the P &amp; A, the </a:t>
            </a:r>
            <a:r>
              <a:rPr lang="en-US" sz="4800" b="1" dirty="0" smtClean="0">
                <a:solidFill>
                  <a:srgbClr val="C00000"/>
                </a:solidFill>
              </a:rPr>
              <a:t>chosen</a:t>
            </a:r>
            <a:r>
              <a:rPr lang="en-US" sz="4800" b="1" dirty="0" smtClean="0">
                <a:solidFill>
                  <a:schemeClr val="tx1"/>
                </a:solidFill>
              </a:rPr>
              <a:t> angels, the manifold wisdom of God</a:t>
            </a:r>
            <a:endParaRPr lang="en-US" sz="4800" b="1" dirty="0" smtClean="0">
              <a:solidFill>
                <a:srgbClr val="C00000"/>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68</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267541426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752600"/>
            <a:ext cx="8991600" cy="4876800"/>
          </a:xfrm>
        </p:spPr>
        <p:txBody>
          <a:bodyPr/>
          <a:lstStyle/>
          <a:p>
            <a:pPr algn="l">
              <a:spcBef>
                <a:spcPct val="0"/>
              </a:spcBef>
              <a:spcAft>
                <a:spcPts val="1800"/>
              </a:spcAft>
            </a:pPr>
            <a:r>
              <a:rPr lang="en-US" sz="4800" b="1" dirty="0" smtClean="0">
                <a:solidFill>
                  <a:schemeClr val="tx1"/>
                </a:solidFill>
              </a:rPr>
              <a:t>How did we get to be “in grace”?</a:t>
            </a:r>
          </a:p>
          <a:p>
            <a:pPr algn="l">
              <a:spcBef>
                <a:spcPct val="0"/>
              </a:spcBef>
              <a:spcAft>
                <a:spcPts val="1800"/>
              </a:spcAft>
            </a:pPr>
            <a:r>
              <a:rPr lang="en-US" sz="4800" b="1" dirty="0" smtClean="0">
                <a:solidFill>
                  <a:schemeClr val="tx1"/>
                </a:solidFill>
              </a:rPr>
              <a:t>Can “election” be lost?</a:t>
            </a:r>
          </a:p>
          <a:p>
            <a:pPr algn="l">
              <a:spcBef>
                <a:spcPct val="0"/>
              </a:spcBef>
              <a:spcAft>
                <a:spcPts val="1800"/>
              </a:spcAft>
            </a:pPr>
            <a:r>
              <a:rPr lang="en-US" sz="4800" b="1" dirty="0" smtClean="0">
                <a:solidFill>
                  <a:schemeClr val="tx1"/>
                </a:solidFill>
              </a:rPr>
              <a:t>Can “salvation” be lost?</a:t>
            </a:r>
          </a:p>
          <a:p>
            <a:pPr algn="l">
              <a:spcBef>
                <a:spcPct val="0"/>
              </a:spcBef>
              <a:spcAft>
                <a:spcPts val="1800"/>
              </a:spcAft>
            </a:pPr>
            <a:endParaRPr lang="en-US" sz="48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69</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3347443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1371600"/>
            <a:ext cx="8534400" cy="5257800"/>
          </a:xfrm>
        </p:spPr>
        <p:txBody>
          <a:bodyPr/>
          <a:lstStyle/>
          <a:p>
            <a:pPr algn="l">
              <a:spcBef>
                <a:spcPct val="0"/>
              </a:spcBef>
              <a:spcAft>
                <a:spcPts val="1800"/>
              </a:spcAft>
            </a:pPr>
            <a:r>
              <a:rPr lang="en-US" sz="4800" b="1" dirty="0" smtClean="0">
                <a:solidFill>
                  <a:schemeClr val="tx1"/>
                </a:solidFill>
              </a:rPr>
              <a:t>God’s </a:t>
            </a:r>
            <a:r>
              <a:rPr lang="en-US" sz="4800" b="1" dirty="0" smtClean="0">
                <a:solidFill>
                  <a:srgbClr val="C00000"/>
                </a:solidFill>
              </a:rPr>
              <a:t>choices</a:t>
            </a:r>
            <a:r>
              <a:rPr lang="en-US" sz="4800" b="1" dirty="0" smtClean="0">
                <a:solidFill>
                  <a:schemeClr val="tx1"/>
                </a:solidFill>
              </a:rPr>
              <a:t> – a </a:t>
            </a:r>
            <a:r>
              <a:rPr lang="en-US" sz="4800" b="1" dirty="0" smtClean="0">
                <a:solidFill>
                  <a:srgbClr val="C00000"/>
                </a:solidFill>
              </a:rPr>
              <a:t>choosing</a:t>
            </a:r>
            <a:r>
              <a:rPr lang="en-US" sz="4800" b="1" dirty="0" smtClean="0">
                <a:solidFill>
                  <a:schemeClr val="tx1"/>
                </a:solidFill>
              </a:rPr>
              <a:t> </a:t>
            </a:r>
            <a:r>
              <a:rPr lang="en-US" sz="4800" b="1" dirty="0" smtClean="0">
                <a:solidFill>
                  <a:srgbClr val="0070C0"/>
                </a:solidFill>
              </a:rPr>
              <a:t>out from</a:t>
            </a:r>
            <a:r>
              <a:rPr lang="en-US" sz="4800" b="1" dirty="0" smtClean="0">
                <a:solidFill>
                  <a:schemeClr val="tx1"/>
                </a:solidFill>
              </a:rPr>
              <a:t> …</a:t>
            </a:r>
          </a:p>
          <a:p>
            <a:pPr algn="l">
              <a:spcBef>
                <a:spcPct val="0"/>
              </a:spcBef>
              <a:spcAft>
                <a:spcPts val="1800"/>
              </a:spcAft>
              <a:buFont typeface="Arial" pitchFamily="34" charset="0"/>
              <a:buChar char="•"/>
            </a:pPr>
            <a:r>
              <a:rPr lang="en-US" sz="4800" b="1" dirty="0" smtClean="0">
                <a:solidFill>
                  <a:schemeClr val="tx1"/>
                </a:solidFill>
              </a:rPr>
              <a:t> Israel – </a:t>
            </a:r>
            <a:r>
              <a:rPr lang="en-US" sz="4800" b="1" dirty="0" smtClean="0">
                <a:solidFill>
                  <a:srgbClr val="0070C0"/>
                </a:solidFill>
              </a:rPr>
              <a:t>out from </a:t>
            </a:r>
            <a:r>
              <a:rPr lang="en-US" sz="4800" b="1" dirty="0" smtClean="0">
                <a:solidFill>
                  <a:schemeClr val="tx1"/>
                </a:solidFill>
              </a:rPr>
              <a:t>all peoples</a:t>
            </a:r>
          </a:p>
          <a:p>
            <a:pPr algn="l">
              <a:spcBef>
                <a:spcPct val="0"/>
              </a:spcBef>
              <a:spcAft>
                <a:spcPts val="1800"/>
              </a:spcAft>
              <a:buFont typeface="Arial" pitchFamily="34" charset="0"/>
              <a:buChar char="•"/>
            </a:pPr>
            <a:r>
              <a:rPr lang="en-US" sz="4800" b="1" dirty="0" smtClean="0">
                <a:solidFill>
                  <a:schemeClr val="tx1"/>
                </a:solidFill>
              </a:rPr>
              <a:t> Levi – </a:t>
            </a:r>
            <a:r>
              <a:rPr lang="en-US" sz="4800" b="1" dirty="0" smtClean="0">
                <a:solidFill>
                  <a:srgbClr val="0070C0"/>
                </a:solidFill>
              </a:rPr>
              <a:t>out from</a:t>
            </a:r>
            <a:r>
              <a:rPr lang="en-US" sz="4800" b="1" dirty="0" smtClean="0">
                <a:solidFill>
                  <a:srgbClr val="00B050"/>
                </a:solidFill>
              </a:rPr>
              <a:t> </a:t>
            </a:r>
            <a:r>
              <a:rPr lang="en-US" sz="4800" b="1" dirty="0" smtClean="0">
                <a:solidFill>
                  <a:schemeClr val="tx1"/>
                </a:solidFill>
              </a:rPr>
              <a:t>all your tribes</a:t>
            </a:r>
          </a:p>
          <a:p>
            <a:pPr algn="l">
              <a:spcBef>
                <a:spcPct val="0"/>
              </a:spcBef>
              <a:spcAft>
                <a:spcPts val="1800"/>
              </a:spcAft>
              <a:buFont typeface="Arial" pitchFamily="34" charset="0"/>
              <a:buChar char="•"/>
            </a:pPr>
            <a:r>
              <a:rPr lang="en-US" sz="4800" b="1" dirty="0" smtClean="0">
                <a:solidFill>
                  <a:schemeClr val="tx1"/>
                </a:solidFill>
              </a:rPr>
              <a:t> a king – </a:t>
            </a:r>
            <a:r>
              <a:rPr lang="en-US" sz="4800" b="1" dirty="0" smtClean="0">
                <a:solidFill>
                  <a:srgbClr val="0070C0"/>
                </a:solidFill>
              </a:rPr>
              <a:t>out from </a:t>
            </a:r>
            <a:r>
              <a:rPr lang="en-US" sz="4800" b="1" dirty="0" smtClean="0">
                <a:solidFill>
                  <a:schemeClr val="tx1"/>
                </a:solidFill>
              </a:rPr>
              <a:t>your brothers</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7</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93374860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7620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143000"/>
            <a:ext cx="8991600" cy="5257800"/>
          </a:xfrm>
        </p:spPr>
        <p:txBody>
          <a:bodyPr/>
          <a:lstStyle/>
          <a:p>
            <a:pPr algn="l">
              <a:spcBef>
                <a:spcPct val="0"/>
              </a:spcBef>
              <a:spcAft>
                <a:spcPts val="3000"/>
              </a:spcAft>
            </a:pPr>
            <a:r>
              <a:rPr lang="en-US" dirty="0" smtClean="0">
                <a:solidFill>
                  <a:schemeClr val="tx1"/>
                </a:solidFill>
              </a:rPr>
              <a:t> </a:t>
            </a:r>
            <a:r>
              <a:rPr lang="en-US" sz="4800" b="1" dirty="0" smtClean="0">
                <a:solidFill>
                  <a:schemeClr val="tx1"/>
                </a:solidFill>
              </a:rPr>
              <a:t>Basis of salvation in Ephesians -</a:t>
            </a:r>
          </a:p>
          <a:p>
            <a:pPr algn="l">
              <a:spcBef>
                <a:spcPct val="0"/>
              </a:spcBef>
              <a:spcAft>
                <a:spcPts val="1800"/>
              </a:spcAft>
            </a:pPr>
            <a:r>
              <a:rPr lang="en-US" sz="4800" b="1" dirty="0" smtClean="0">
                <a:solidFill>
                  <a:schemeClr val="tx1"/>
                </a:solidFill>
              </a:rPr>
              <a:t>“…by </a:t>
            </a:r>
            <a:r>
              <a:rPr lang="en-US" sz="4800" b="1" dirty="0" smtClean="0">
                <a:solidFill>
                  <a:srgbClr val="C00000"/>
                </a:solidFill>
              </a:rPr>
              <a:t>the grace</a:t>
            </a:r>
            <a:r>
              <a:rPr lang="en-US" sz="4800" b="1" dirty="0" smtClean="0">
                <a:solidFill>
                  <a:schemeClr val="tx1"/>
                </a:solidFill>
              </a:rPr>
              <a:t> you are </a:t>
            </a:r>
            <a:r>
              <a:rPr lang="en-US" sz="4800" b="1" dirty="0" smtClean="0">
                <a:solidFill>
                  <a:srgbClr val="C00000"/>
                </a:solidFill>
              </a:rPr>
              <a:t>saved</a:t>
            </a:r>
            <a:r>
              <a:rPr lang="en-US" sz="4800" b="1" dirty="0" smtClean="0">
                <a:solidFill>
                  <a:schemeClr val="tx1"/>
                </a:solidFill>
              </a:rPr>
              <a:t> through faith and that </a:t>
            </a:r>
            <a:r>
              <a:rPr lang="en-US" sz="4800" b="1" u="sng" dirty="0" smtClean="0">
                <a:solidFill>
                  <a:schemeClr val="tx1"/>
                </a:solidFill>
              </a:rPr>
              <a:t>not from yourselves</a:t>
            </a:r>
            <a:r>
              <a:rPr lang="en-US" sz="4800" b="1" dirty="0" smtClean="0">
                <a:solidFill>
                  <a:schemeClr val="tx1"/>
                </a:solidFill>
              </a:rPr>
              <a:t> – </a:t>
            </a:r>
            <a:r>
              <a:rPr lang="en-US" sz="4800" b="1" dirty="0" smtClean="0">
                <a:solidFill>
                  <a:srgbClr val="C00000"/>
                </a:solidFill>
              </a:rPr>
              <a:t>the gift of God</a:t>
            </a:r>
            <a:r>
              <a:rPr lang="en-US" sz="4800" b="1" dirty="0" smtClean="0">
                <a:solidFill>
                  <a:schemeClr val="tx1"/>
                </a:solidFill>
              </a:rPr>
              <a:t> – </a:t>
            </a:r>
            <a:r>
              <a:rPr lang="en-US" sz="4800" b="1" u="sng" dirty="0" smtClean="0">
                <a:solidFill>
                  <a:schemeClr val="tx1"/>
                </a:solidFill>
              </a:rPr>
              <a:t>not from works</a:t>
            </a:r>
            <a:r>
              <a:rPr lang="en-US" sz="4800" b="1" dirty="0" smtClean="0">
                <a:solidFill>
                  <a:schemeClr val="tx1"/>
                </a:solidFill>
              </a:rPr>
              <a:t> lest any might boast.   						– 2:8-10</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70</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38850464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7620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143000"/>
            <a:ext cx="8991600" cy="5257800"/>
          </a:xfrm>
        </p:spPr>
        <p:txBody>
          <a:bodyPr/>
          <a:lstStyle/>
          <a:p>
            <a:pPr algn="l">
              <a:spcBef>
                <a:spcPct val="0"/>
              </a:spcBef>
              <a:spcAft>
                <a:spcPts val="3000"/>
              </a:spcAft>
            </a:pPr>
            <a:r>
              <a:rPr lang="en-US" dirty="0" smtClean="0">
                <a:solidFill>
                  <a:schemeClr val="tx1"/>
                </a:solidFill>
              </a:rPr>
              <a:t> </a:t>
            </a:r>
            <a:r>
              <a:rPr lang="en-US" sz="4800" b="1" dirty="0" smtClean="0">
                <a:solidFill>
                  <a:schemeClr val="tx1"/>
                </a:solidFill>
              </a:rPr>
              <a:t>Salvation in Ephesians (ctd) -</a:t>
            </a:r>
          </a:p>
          <a:p>
            <a:pPr algn="l">
              <a:spcBef>
                <a:spcPct val="0"/>
              </a:spcBef>
              <a:spcAft>
                <a:spcPts val="1800"/>
              </a:spcAft>
            </a:pPr>
            <a:r>
              <a:rPr lang="en-US" sz="4800" b="1" dirty="0" smtClean="0">
                <a:solidFill>
                  <a:schemeClr val="tx1"/>
                </a:solidFill>
              </a:rPr>
              <a:t>“For we are </a:t>
            </a:r>
            <a:r>
              <a:rPr lang="en-US" sz="4800" b="1" dirty="0" smtClean="0">
                <a:solidFill>
                  <a:srgbClr val="C00000"/>
                </a:solidFill>
              </a:rPr>
              <a:t>His workmanship </a:t>
            </a:r>
            <a:r>
              <a:rPr lang="en-US" sz="4800" b="1" dirty="0" smtClean="0">
                <a:solidFill>
                  <a:schemeClr val="tx1"/>
                </a:solidFill>
              </a:rPr>
              <a:t>created in Christ Jesus </a:t>
            </a:r>
            <a:r>
              <a:rPr lang="en-US" sz="4800" b="1" dirty="0" smtClean="0">
                <a:solidFill>
                  <a:srgbClr val="C00000"/>
                </a:solidFill>
              </a:rPr>
              <a:t>for good works</a:t>
            </a:r>
            <a:r>
              <a:rPr lang="en-US" sz="4800" b="1" dirty="0" smtClean="0">
                <a:solidFill>
                  <a:schemeClr val="tx1"/>
                </a:solidFill>
              </a:rPr>
              <a:t> which God </a:t>
            </a:r>
            <a:r>
              <a:rPr lang="en-US" sz="4800" b="1" dirty="0" smtClean="0">
                <a:solidFill>
                  <a:srgbClr val="C00000"/>
                </a:solidFill>
              </a:rPr>
              <a:t>prepared beforehand</a:t>
            </a:r>
            <a:r>
              <a:rPr lang="en-US" sz="4800" b="1" dirty="0" smtClean="0">
                <a:solidFill>
                  <a:schemeClr val="tx1"/>
                </a:solidFill>
              </a:rPr>
              <a:t> that we should walk in them.”   				– 2:8-10</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71</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121073608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762000" y="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66914" y="685800"/>
            <a:ext cx="8991600" cy="5562600"/>
          </a:xfrm>
        </p:spPr>
        <p:txBody>
          <a:bodyPr/>
          <a:lstStyle/>
          <a:p>
            <a:pPr algn="l">
              <a:spcBef>
                <a:spcPct val="0"/>
              </a:spcBef>
              <a:spcAft>
                <a:spcPts val="3000"/>
              </a:spcAft>
            </a:pPr>
            <a:r>
              <a:rPr lang="en-US" dirty="0" smtClean="0">
                <a:solidFill>
                  <a:schemeClr val="tx1"/>
                </a:solidFill>
              </a:rPr>
              <a:t> </a:t>
            </a:r>
            <a:r>
              <a:rPr lang="en-US" sz="4800" b="1" dirty="0" smtClean="0">
                <a:solidFill>
                  <a:schemeClr val="tx1"/>
                </a:solidFill>
              </a:rPr>
              <a:t>Life and reward in 2 Timothy -</a:t>
            </a:r>
          </a:p>
          <a:p>
            <a:pPr algn="l">
              <a:spcBef>
                <a:spcPct val="0"/>
              </a:spcBef>
              <a:spcAft>
                <a:spcPts val="0"/>
              </a:spcAft>
            </a:pPr>
            <a:r>
              <a:rPr lang="en-US" sz="4800" b="1" dirty="0" smtClean="0">
                <a:solidFill>
                  <a:schemeClr val="tx1"/>
                </a:solidFill>
              </a:rPr>
              <a:t>…if we </a:t>
            </a:r>
            <a:r>
              <a:rPr lang="en-US" sz="4800" b="1" dirty="0" smtClean="0">
                <a:solidFill>
                  <a:srgbClr val="0070C0"/>
                </a:solidFill>
              </a:rPr>
              <a:t>died</a:t>
            </a:r>
            <a:r>
              <a:rPr lang="en-US" sz="4800" b="1" dirty="0" smtClean="0">
                <a:solidFill>
                  <a:schemeClr val="tx1"/>
                </a:solidFill>
              </a:rPr>
              <a:t> together, </a:t>
            </a:r>
          </a:p>
          <a:p>
            <a:pPr algn="l">
              <a:spcBef>
                <a:spcPct val="0"/>
              </a:spcBef>
              <a:spcAft>
                <a:spcPts val="0"/>
              </a:spcAft>
            </a:pPr>
            <a:r>
              <a:rPr lang="en-US" sz="4800" b="1" dirty="0" smtClean="0">
                <a:solidFill>
                  <a:schemeClr val="tx1"/>
                </a:solidFill>
              </a:rPr>
              <a:t>	we will even </a:t>
            </a:r>
            <a:r>
              <a:rPr lang="en-US" sz="4800" b="1" dirty="0" smtClean="0">
                <a:solidFill>
                  <a:srgbClr val="0070C0"/>
                </a:solidFill>
              </a:rPr>
              <a:t>live</a:t>
            </a:r>
            <a:r>
              <a:rPr lang="en-US" sz="4800" b="1" dirty="0" smtClean="0">
                <a:solidFill>
                  <a:schemeClr val="tx1"/>
                </a:solidFill>
              </a:rPr>
              <a:t> together; </a:t>
            </a:r>
          </a:p>
          <a:p>
            <a:pPr algn="l">
              <a:spcBef>
                <a:spcPct val="0"/>
              </a:spcBef>
              <a:spcAft>
                <a:spcPts val="0"/>
              </a:spcAft>
            </a:pPr>
            <a:r>
              <a:rPr lang="en-US" sz="4800" b="1" dirty="0" smtClean="0">
                <a:solidFill>
                  <a:schemeClr val="tx1"/>
                </a:solidFill>
              </a:rPr>
              <a:t>   if we </a:t>
            </a:r>
            <a:r>
              <a:rPr lang="en-US" sz="4800" b="1" dirty="0" smtClean="0">
                <a:solidFill>
                  <a:schemeClr val="accent6">
                    <a:lumMod val="75000"/>
                  </a:schemeClr>
                </a:solidFill>
              </a:rPr>
              <a:t>endure</a:t>
            </a:r>
            <a:r>
              <a:rPr lang="en-US" sz="4800" b="1" dirty="0" smtClean="0">
                <a:solidFill>
                  <a:schemeClr val="tx1"/>
                </a:solidFill>
              </a:rPr>
              <a:t>, </a:t>
            </a:r>
          </a:p>
          <a:p>
            <a:pPr algn="l">
              <a:spcBef>
                <a:spcPct val="0"/>
              </a:spcBef>
              <a:spcAft>
                <a:spcPts val="0"/>
              </a:spcAft>
            </a:pPr>
            <a:r>
              <a:rPr lang="en-US" sz="4800" b="1" dirty="0" smtClean="0">
                <a:solidFill>
                  <a:schemeClr val="tx1"/>
                </a:solidFill>
              </a:rPr>
              <a:t>	we will even </a:t>
            </a:r>
            <a:r>
              <a:rPr lang="en-US" sz="4800" b="1" dirty="0" smtClean="0">
                <a:solidFill>
                  <a:schemeClr val="accent6">
                    <a:lumMod val="75000"/>
                  </a:schemeClr>
                </a:solidFill>
              </a:rPr>
              <a:t>reign</a:t>
            </a:r>
            <a:r>
              <a:rPr lang="en-US" sz="4800" b="1" dirty="0" smtClean="0">
                <a:solidFill>
                  <a:schemeClr val="tx1"/>
                </a:solidFill>
              </a:rPr>
              <a:t> together. </a:t>
            </a:r>
          </a:p>
          <a:p>
            <a:pPr algn="l">
              <a:spcBef>
                <a:spcPct val="0"/>
              </a:spcBef>
              <a:spcAft>
                <a:spcPts val="0"/>
              </a:spcAft>
            </a:pPr>
            <a:r>
              <a:rPr lang="en-US" sz="4800" b="1" dirty="0" smtClean="0">
                <a:solidFill>
                  <a:schemeClr val="tx1"/>
                </a:solidFill>
              </a:rPr>
              <a:t>   If we will </a:t>
            </a:r>
            <a:r>
              <a:rPr lang="en-US" sz="4800" b="1" dirty="0" smtClean="0">
                <a:solidFill>
                  <a:srgbClr val="FF0000"/>
                </a:solidFill>
              </a:rPr>
              <a:t>deny</a:t>
            </a:r>
            <a:r>
              <a:rPr lang="en-US" sz="4800" b="1" dirty="0" smtClean="0">
                <a:solidFill>
                  <a:schemeClr val="tx1"/>
                </a:solidFill>
              </a:rPr>
              <a:t> Him, </a:t>
            </a:r>
          </a:p>
          <a:p>
            <a:pPr algn="l">
              <a:spcBef>
                <a:spcPct val="0"/>
              </a:spcBef>
              <a:spcAft>
                <a:spcPts val="0"/>
              </a:spcAft>
            </a:pPr>
            <a:r>
              <a:rPr lang="en-US" sz="4800" b="1" dirty="0" smtClean="0">
                <a:solidFill>
                  <a:schemeClr val="tx1"/>
                </a:solidFill>
              </a:rPr>
              <a:t>	He will even </a:t>
            </a:r>
            <a:r>
              <a:rPr lang="en-US" sz="4800" b="1" dirty="0" smtClean="0">
                <a:solidFill>
                  <a:srgbClr val="FF0000"/>
                </a:solidFill>
              </a:rPr>
              <a:t>deny</a:t>
            </a:r>
            <a:r>
              <a:rPr lang="en-US" sz="4800" b="1" dirty="0" smtClean="0">
                <a:solidFill>
                  <a:schemeClr val="tx1"/>
                </a:solidFill>
              </a:rPr>
              <a:t> us…</a:t>
            </a:r>
          </a:p>
          <a:p>
            <a:pPr algn="l">
              <a:spcBef>
                <a:spcPct val="0"/>
              </a:spcBef>
              <a:spcAft>
                <a:spcPts val="1800"/>
              </a:spcAft>
            </a:pPr>
            <a:r>
              <a:rPr lang="en-US" sz="4800" b="1" dirty="0" smtClean="0">
                <a:solidFill>
                  <a:schemeClr val="tx1"/>
                </a:solidFill>
              </a:rPr>
              <a:t>						 – 2:11-13</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72</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12107360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143000"/>
            <a:ext cx="8991600" cy="5257800"/>
          </a:xfrm>
        </p:spPr>
        <p:txBody>
          <a:bodyPr/>
          <a:lstStyle/>
          <a:p>
            <a:pPr algn="l">
              <a:spcBef>
                <a:spcPct val="0"/>
              </a:spcBef>
              <a:spcAft>
                <a:spcPts val="3000"/>
              </a:spcAft>
            </a:pPr>
            <a:r>
              <a:rPr lang="en-US" dirty="0" smtClean="0">
                <a:solidFill>
                  <a:schemeClr val="tx1"/>
                </a:solidFill>
              </a:rPr>
              <a:t> </a:t>
            </a:r>
            <a:r>
              <a:rPr lang="en-US" sz="4800" b="1" dirty="0" smtClean="0">
                <a:solidFill>
                  <a:schemeClr val="tx1"/>
                </a:solidFill>
              </a:rPr>
              <a:t>More teaching on the fundamentals of God’s </a:t>
            </a:r>
            <a:r>
              <a:rPr lang="en-US" sz="4800" b="1" dirty="0" smtClean="0">
                <a:solidFill>
                  <a:srgbClr val="C00000"/>
                </a:solidFill>
              </a:rPr>
              <a:t>choosing</a:t>
            </a:r>
            <a:r>
              <a:rPr lang="en-US" sz="4800" b="1" dirty="0" smtClean="0">
                <a:solidFill>
                  <a:schemeClr val="tx1"/>
                </a:solidFill>
              </a:rPr>
              <a:t>, </a:t>
            </a:r>
            <a:r>
              <a:rPr lang="en-US" sz="4800" b="1" dirty="0" smtClean="0">
                <a:solidFill>
                  <a:srgbClr val="C00000"/>
                </a:solidFill>
              </a:rPr>
              <a:t>calling</a:t>
            </a:r>
            <a:r>
              <a:rPr lang="en-US" sz="4800" b="1" dirty="0" smtClean="0">
                <a:solidFill>
                  <a:schemeClr val="tx1"/>
                </a:solidFill>
              </a:rPr>
              <a:t>, </a:t>
            </a:r>
            <a:r>
              <a:rPr lang="en-US" sz="4800" b="1" dirty="0" smtClean="0">
                <a:solidFill>
                  <a:srgbClr val="C00000"/>
                </a:solidFill>
              </a:rPr>
              <a:t>predestinating</a:t>
            </a:r>
            <a:r>
              <a:rPr lang="en-US" sz="4800" b="1" dirty="0" smtClean="0">
                <a:solidFill>
                  <a:schemeClr val="tx1"/>
                </a:solidFill>
              </a:rPr>
              <a:t> in pre-Acts 28 texts.</a:t>
            </a:r>
          </a:p>
          <a:p>
            <a:pPr algn="l">
              <a:spcBef>
                <a:spcPct val="0"/>
              </a:spcBef>
              <a:spcAft>
                <a:spcPts val="1800"/>
              </a:spcAft>
            </a:pPr>
            <a:r>
              <a:rPr lang="en-US" sz="4800" b="1" dirty="0" smtClean="0">
                <a:solidFill>
                  <a:schemeClr val="tx1"/>
                </a:solidFill>
              </a:rPr>
              <a:t>Some principles explained in Gospel/Acts period books may still be in effect.</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73</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267541426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04800" y="1295400"/>
            <a:ext cx="8839200" cy="5334000"/>
          </a:xfrm>
        </p:spPr>
        <p:txBody>
          <a:bodyPr/>
          <a:lstStyle/>
          <a:p>
            <a:pPr algn="l">
              <a:spcBef>
                <a:spcPct val="0"/>
              </a:spcBef>
              <a:spcAft>
                <a:spcPts val="1800"/>
              </a:spcAft>
            </a:pPr>
            <a:r>
              <a:rPr lang="en-US" sz="4800" b="1" dirty="0" smtClean="0">
                <a:solidFill>
                  <a:schemeClr val="tx1"/>
                </a:solidFill>
              </a:rPr>
              <a:t>Gospel-Acts period texts </a:t>
            </a:r>
            <a:r>
              <a:rPr lang="en-US" sz="4800" b="1" dirty="0">
                <a:solidFill>
                  <a:schemeClr val="tx1"/>
                </a:solidFill>
              </a:rPr>
              <a:t>–</a:t>
            </a:r>
            <a:endParaRPr lang="en-US" sz="4800" b="1" dirty="0" smtClean="0">
              <a:solidFill>
                <a:schemeClr val="tx1"/>
              </a:solidFill>
            </a:endParaRPr>
          </a:p>
          <a:p>
            <a:pPr algn="l">
              <a:spcBef>
                <a:spcPct val="0"/>
              </a:spcBef>
              <a:spcAft>
                <a:spcPts val="0"/>
              </a:spcAft>
            </a:pPr>
            <a:r>
              <a:rPr lang="en-US" sz="4800" b="1" dirty="0" smtClean="0">
                <a:solidFill>
                  <a:schemeClr val="tx1"/>
                </a:solidFill>
              </a:rPr>
              <a:t>  Joh.6:44 – no one comes to Jesus </a:t>
            </a:r>
          </a:p>
          <a:p>
            <a:pPr algn="l">
              <a:spcBef>
                <a:spcPct val="0"/>
              </a:spcBef>
              <a:spcAft>
                <a:spcPts val="0"/>
              </a:spcAft>
            </a:pPr>
            <a:r>
              <a:rPr lang="en-US" sz="4800" b="1" dirty="0" smtClean="0">
                <a:solidFill>
                  <a:schemeClr val="tx1"/>
                </a:solidFill>
              </a:rPr>
              <a:t> unless the Father </a:t>
            </a:r>
            <a:r>
              <a:rPr lang="en-US" sz="4800" b="1" u="sng" dirty="0" smtClean="0">
                <a:solidFill>
                  <a:schemeClr val="tx1"/>
                </a:solidFill>
              </a:rPr>
              <a:t>draws</a:t>
            </a:r>
            <a:r>
              <a:rPr lang="en-US" sz="4800" b="1" dirty="0" smtClean="0">
                <a:solidFill>
                  <a:schemeClr val="tx1"/>
                </a:solidFill>
              </a:rPr>
              <a:t> him</a:t>
            </a:r>
          </a:p>
          <a:p>
            <a:pPr algn="l">
              <a:spcBef>
                <a:spcPct val="0"/>
              </a:spcBef>
              <a:spcAft>
                <a:spcPts val="0"/>
              </a:spcAft>
            </a:pPr>
            <a:endParaRPr lang="en-US" sz="1200" b="1" dirty="0" smtClean="0">
              <a:solidFill>
                <a:schemeClr val="tx1"/>
              </a:solidFill>
            </a:endParaRPr>
          </a:p>
          <a:p>
            <a:pPr algn="l">
              <a:spcBef>
                <a:spcPct val="0"/>
              </a:spcBef>
              <a:spcAft>
                <a:spcPts val="0"/>
              </a:spcAft>
            </a:pPr>
            <a:r>
              <a:rPr lang="en-US" sz="4800" b="1" dirty="0">
                <a:solidFill>
                  <a:schemeClr val="tx1"/>
                </a:solidFill>
              </a:rPr>
              <a:t> </a:t>
            </a:r>
            <a:r>
              <a:rPr lang="en-US" sz="4800" b="1" dirty="0" smtClean="0">
                <a:solidFill>
                  <a:schemeClr val="tx1"/>
                </a:solidFill>
              </a:rPr>
              <a:t>Joh.12:32 – if I should be lifted up, I will </a:t>
            </a:r>
            <a:r>
              <a:rPr lang="en-US" sz="4800" b="1" u="sng" dirty="0" smtClean="0">
                <a:solidFill>
                  <a:schemeClr val="tx1"/>
                </a:solidFill>
              </a:rPr>
              <a:t>draw</a:t>
            </a:r>
            <a:r>
              <a:rPr lang="en-US" sz="4800" b="1" dirty="0" smtClean="0">
                <a:solidFill>
                  <a:schemeClr val="tx1"/>
                </a:solidFill>
              </a:rPr>
              <a:t> all to Myself</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74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334744379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0" y="1295400"/>
            <a:ext cx="9144000" cy="5334000"/>
          </a:xfrm>
        </p:spPr>
        <p:txBody>
          <a:bodyPr/>
          <a:lstStyle/>
          <a:p>
            <a:pPr algn="l">
              <a:spcBef>
                <a:spcPct val="0"/>
              </a:spcBef>
              <a:spcAft>
                <a:spcPts val="1800"/>
              </a:spcAft>
            </a:pPr>
            <a:r>
              <a:rPr lang="en-US" sz="4800" b="1" dirty="0" smtClean="0">
                <a:solidFill>
                  <a:schemeClr val="tx1"/>
                </a:solidFill>
              </a:rPr>
              <a:t>Gospel-Acts period texts (ctd</a:t>
            </a:r>
            <a:r>
              <a:rPr lang="en-US" sz="4800" b="1" dirty="0">
                <a:solidFill>
                  <a:schemeClr val="tx1"/>
                </a:solidFill>
              </a:rPr>
              <a:t>.) –</a:t>
            </a:r>
            <a:endParaRPr lang="en-US" sz="4800" b="1" dirty="0" smtClean="0">
              <a:solidFill>
                <a:schemeClr val="tx1"/>
              </a:solidFill>
            </a:endParaRPr>
          </a:p>
          <a:p>
            <a:pPr algn="l">
              <a:spcBef>
                <a:spcPct val="0"/>
              </a:spcBef>
              <a:spcAft>
                <a:spcPts val="0"/>
              </a:spcAft>
            </a:pPr>
            <a:r>
              <a:rPr lang="en-US" sz="4800" b="1" dirty="0" smtClean="0">
                <a:solidFill>
                  <a:schemeClr val="tx1"/>
                </a:solidFill>
              </a:rPr>
              <a:t>  1 Co.2:14 – “</a:t>
            </a:r>
            <a:r>
              <a:rPr lang="en-US" sz="4800" b="1" dirty="0" smtClean="0">
                <a:solidFill>
                  <a:srgbClr val="C00000"/>
                </a:solidFill>
              </a:rPr>
              <a:t>natural</a:t>
            </a:r>
            <a:r>
              <a:rPr lang="en-US" sz="4800" b="1" dirty="0" smtClean="0">
                <a:solidFill>
                  <a:schemeClr val="tx1"/>
                </a:solidFill>
              </a:rPr>
              <a:t> (soulish) </a:t>
            </a:r>
            <a:r>
              <a:rPr lang="en-US" sz="4800" b="1" dirty="0" smtClean="0">
                <a:solidFill>
                  <a:srgbClr val="C00000"/>
                </a:solidFill>
              </a:rPr>
              <a:t>man</a:t>
            </a:r>
            <a:r>
              <a:rPr lang="en-US" sz="4800" b="1" dirty="0" smtClean="0">
                <a:solidFill>
                  <a:schemeClr val="tx1"/>
                </a:solidFill>
              </a:rPr>
              <a:t> </a:t>
            </a:r>
            <a:r>
              <a:rPr lang="en-US" sz="4800" b="1" dirty="0" smtClean="0">
                <a:solidFill>
                  <a:srgbClr val="C00000"/>
                </a:solidFill>
              </a:rPr>
              <a:t>receives not the things of the Spirit of God</a:t>
            </a:r>
            <a:r>
              <a:rPr lang="en-US" sz="4800" b="1" dirty="0" smtClean="0">
                <a:solidFill>
                  <a:schemeClr val="tx1"/>
                </a:solidFill>
              </a:rPr>
              <a:t>, for they are foolishness to him. Neither can he get to know them, because they are evaluated spiritually.”</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75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222478429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0" y="1143000"/>
            <a:ext cx="9144000" cy="5334000"/>
          </a:xfrm>
        </p:spPr>
        <p:txBody>
          <a:bodyPr/>
          <a:lstStyle/>
          <a:p>
            <a:pPr algn="l">
              <a:spcBef>
                <a:spcPct val="0"/>
              </a:spcBef>
              <a:spcAft>
                <a:spcPts val="1800"/>
              </a:spcAft>
            </a:pPr>
            <a:r>
              <a:rPr lang="en-US" sz="4800" b="1" dirty="0" smtClean="0">
                <a:solidFill>
                  <a:schemeClr val="tx1"/>
                </a:solidFill>
              </a:rPr>
              <a:t>Gospel-Acts period texts (ctd.) -</a:t>
            </a:r>
          </a:p>
          <a:p>
            <a:pPr algn="l">
              <a:spcBef>
                <a:spcPct val="0"/>
              </a:spcBef>
              <a:spcAft>
                <a:spcPts val="0"/>
              </a:spcAft>
            </a:pPr>
            <a:r>
              <a:rPr lang="en-US" sz="4800" b="1" dirty="0" smtClean="0">
                <a:solidFill>
                  <a:schemeClr val="tx1"/>
                </a:solidFill>
              </a:rPr>
              <a:t>  Luk.14:23 – Parable of the Great </a:t>
            </a:r>
          </a:p>
          <a:p>
            <a:pPr algn="l">
              <a:spcBef>
                <a:spcPct val="0"/>
              </a:spcBef>
              <a:spcAft>
                <a:spcPts val="0"/>
              </a:spcAft>
            </a:pPr>
            <a:r>
              <a:rPr lang="en-US" sz="4800" b="1" dirty="0">
                <a:solidFill>
                  <a:schemeClr val="tx1"/>
                </a:solidFill>
              </a:rPr>
              <a:t> </a:t>
            </a:r>
            <a:r>
              <a:rPr lang="en-US" sz="4800" b="1" dirty="0" smtClean="0">
                <a:solidFill>
                  <a:schemeClr val="tx1"/>
                </a:solidFill>
              </a:rPr>
              <a:t>Supper – “</a:t>
            </a:r>
            <a:r>
              <a:rPr lang="en-US" sz="4800" b="1" u="sng" dirty="0" smtClean="0">
                <a:solidFill>
                  <a:schemeClr val="tx1"/>
                </a:solidFill>
              </a:rPr>
              <a:t>compel</a:t>
            </a:r>
            <a:r>
              <a:rPr lang="en-US" sz="4800" b="1" dirty="0" smtClean="0">
                <a:solidFill>
                  <a:schemeClr val="tx1"/>
                </a:solidFill>
              </a:rPr>
              <a:t> them to come </a:t>
            </a:r>
          </a:p>
          <a:p>
            <a:pPr algn="l">
              <a:spcBef>
                <a:spcPct val="0"/>
              </a:spcBef>
              <a:spcAft>
                <a:spcPts val="0"/>
              </a:spcAft>
            </a:pPr>
            <a:r>
              <a:rPr lang="en-US" sz="4800" b="1" dirty="0">
                <a:solidFill>
                  <a:schemeClr val="tx1"/>
                </a:solidFill>
              </a:rPr>
              <a:t> </a:t>
            </a:r>
            <a:r>
              <a:rPr lang="en-US" sz="4800" b="1" dirty="0" smtClean="0">
                <a:solidFill>
                  <a:schemeClr val="tx1"/>
                </a:solidFill>
              </a:rPr>
              <a:t>in”</a:t>
            </a:r>
          </a:p>
          <a:p>
            <a:pPr algn="l">
              <a:spcBef>
                <a:spcPct val="0"/>
              </a:spcBef>
              <a:spcAft>
                <a:spcPts val="0"/>
              </a:spcAft>
            </a:pPr>
            <a:endParaRPr lang="en-US" sz="1200" b="1" dirty="0" smtClean="0">
              <a:solidFill>
                <a:schemeClr val="tx1"/>
              </a:solidFill>
            </a:endParaRPr>
          </a:p>
          <a:p>
            <a:pPr algn="l">
              <a:spcBef>
                <a:spcPct val="0"/>
              </a:spcBef>
              <a:spcAft>
                <a:spcPts val="0"/>
              </a:spcAft>
            </a:pPr>
            <a:r>
              <a:rPr lang="en-US" sz="4800" b="1" dirty="0">
                <a:solidFill>
                  <a:schemeClr val="tx1"/>
                </a:solidFill>
              </a:rPr>
              <a:t> </a:t>
            </a:r>
            <a:r>
              <a:rPr lang="en-US" sz="4800" b="1" dirty="0" smtClean="0">
                <a:solidFill>
                  <a:schemeClr val="tx1"/>
                </a:solidFill>
              </a:rPr>
              <a:t> Mat.22:1-14 – parallel Parable of </a:t>
            </a:r>
          </a:p>
          <a:p>
            <a:pPr algn="l">
              <a:spcBef>
                <a:spcPct val="0"/>
              </a:spcBef>
              <a:spcAft>
                <a:spcPts val="0"/>
              </a:spcAft>
            </a:pPr>
            <a:r>
              <a:rPr lang="en-US" sz="4800" b="1" dirty="0">
                <a:solidFill>
                  <a:schemeClr val="tx1"/>
                </a:solidFill>
              </a:rPr>
              <a:t> </a:t>
            </a:r>
            <a:r>
              <a:rPr lang="en-US" sz="4800" b="1" dirty="0" smtClean="0">
                <a:solidFill>
                  <a:schemeClr val="tx1"/>
                </a:solidFill>
              </a:rPr>
              <a:t>the Wedding Feast – “many </a:t>
            </a:r>
            <a:r>
              <a:rPr lang="en-US" sz="4800" b="1" dirty="0" smtClean="0">
                <a:solidFill>
                  <a:srgbClr val="C00000"/>
                </a:solidFill>
              </a:rPr>
              <a:t>called</a:t>
            </a:r>
            <a:r>
              <a:rPr lang="en-US" sz="4800" b="1" dirty="0" smtClean="0">
                <a:solidFill>
                  <a:schemeClr val="tx1"/>
                </a:solidFill>
              </a:rPr>
              <a:t>,</a:t>
            </a:r>
          </a:p>
          <a:p>
            <a:pPr algn="l">
              <a:spcBef>
                <a:spcPct val="0"/>
              </a:spcBef>
              <a:spcAft>
                <a:spcPts val="0"/>
              </a:spcAft>
            </a:pPr>
            <a:r>
              <a:rPr lang="en-US" sz="4800" b="1" dirty="0" smtClean="0">
                <a:solidFill>
                  <a:schemeClr val="tx1"/>
                </a:solidFill>
              </a:rPr>
              <a:t> but few </a:t>
            </a:r>
            <a:r>
              <a:rPr lang="en-US" sz="4800" b="1" dirty="0" smtClean="0">
                <a:solidFill>
                  <a:srgbClr val="C00000"/>
                </a:solidFill>
              </a:rPr>
              <a:t>chosen</a:t>
            </a:r>
            <a:r>
              <a:rPr lang="en-US" sz="4800" b="1" dirty="0" smtClean="0">
                <a:solidFill>
                  <a:schemeClr val="tx1"/>
                </a:solidFill>
              </a:rPr>
              <a:t>”</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76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206045853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228600" y="1143000"/>
            <a:ext cx="8915400" cy="5334000"/>
          </a:xfrm>
        </p:spPr>
        <p:txBody>
          <a:bodyPr/>
          <a:lstStyle/>
          <a:p>
            <a:pPr algn="l">
              <a:spcBef>
                <a:spcPct val="0"/>
              </a:spcBef>
              <a:spcAft>
                <a:spcPts val="1800"/>
              </a:spcAft>
            </a:pPr>
            <a:r>
              <a:rPr lang="en-US" sz="4800" b="1" dirty="0" smtClean="0">
                <a:solidFill>
                  <a:schemeClr val="tx1"/>
                </a:solidFill>
              </a:rPr>
              <a:t>Gospel-Acts period texts (ctd.) </a:t>
            </a:r>
            <a:r>
              <a:rPr lang="en-US" sz="4800" b="1" dirty="0">
                <a:solidFill>
                  <a:schemeClr val="tx1"/>
                </a:solidFill>
              </a:rPr>
              <a:t>–</a:t>
            </a:r>
            <a:endParaRPr lang="en-US" sz="4800" b="1" dirty="0" smtClean="0">
              <a:solidFill>
                <a:schemeClr val="tx1"/>
              </a:solidFill>
            </a:endParaRPr>
          </a:p>
          <a:p>
            <a:pPr algn="l">
              <a:spcBef>
                <a:spcPct val="0"/>
              </a:spcBef>
              <a:spcAft>
                <a:spcPts val="0"/>
              </a:spcAft>
            </a:pPr>
            <a:r>
              <a:rPr lang="en-US" sz="4800" b="1" dirty="0" smtClean="0">
                <a:solidFill>
                  <a:schemeClr val="tx1"/>
                </a:solidFill>
              </a:rPr>
              <a:t>  Joh.6:39 – “this is the desire of Him Who sent Me, that all which he gave Me I should not lose”</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77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153498696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228600" y="1143000"/>
            <a:ext cx="8915400" cy="5334000"/>
          </a:xfrm>
        </p:spPr>
        <p:txBody>
          <a:bodyPr/>
          <a:lstStyle/>
          <a:p>
            <a:pPr algn="l">
              <a:spcBef>
                <a:spcPct val="0"/>
              </a:spcBef>
              <a:spcAft>
                <a:spcPts val="1800"/>
              </a:spcAft>
            </a:pPr>
            <a:r>
              <a:rPr lang="en-US" sz="4800" b="1" dirty="0" smtClean="0">
                <a:solidFill>
                  <a:schemeClr val="tx1"/>
                </a:solidFill>
              </a:rPr>
              <a:t>Gospel-Acts period texts (ctd.) </a:t>
            </a:r>
            <a:r>
              <a:rPr lang="en-US" sz="4800" b="1" dirty="0">
                <a:solidFill>
                  <a:schemeClr val="tx1"/>
                </a:solidFill>
              </a:rPr>
              <a:t>–</a:t>
            </a:r>
            <a:endParaRPr lang="en-US" sz="4800" b="1" dirty="0" smtClean="0">
              <a:solidFill>
                <a:schemeClr val="tx1"/>
              </a:solidFill>
            </a:endParaRPr>
          </a:p>
          <a:p>
            <a:pPr algn="l">
              <a:spcBef>
                <a:spcPct val="0"/>
              </a:spcBef>
              <a:spcAft>
                <a:spcPts val="0"/>
              </a:spcAft>
            </a:pPr>
            <a:r>
              <a:rPr lang="en-US" sz="4800" b="1" dirty="0" smtClean="0">
                <a:solidFill>
                  <a:schemeClr val="tx1"/>
                </a:solidFill>
              </a:rPr>
              <a:t>  Joh.10:28 – “I give them eonian life, and they may in no wise be lost for the age, and no one will seize them from My hand.”</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78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283965409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0" y="1143000"/>
            <a:ext cx="9144000" cy="5334000"/>
          </a:xfrm>
        </p:spPr>
        <p:txBody>
          <a:bodyPr/>
          <a:lstStyle/>
          <a:p>
            <a:pPr algn="l">
              <a:spcBef>
                <a:spcPct val="0"/>
              </a:spcBef>
              <a:spcAft>
                <a:spcPts val="1800"/>
              </a:spcAft>
            </a:pPr>
            <a:r>
              <a:rPr lang="en-US" sz="4800" b="1" dirty="0" smtClean="0">
                <a:solidFill>
                  <a:schemeClr val="tx1"/>
                </a:solidFill>
              </a:rPr>
              <a:t>Gospel-Acts period texts (ctd.) </a:t>
            </a:r>
            <a:r>
              <a:rPr lang="en-US" sz="4800" b="1" dirty="0">
                <a:solidFill>
                  <a:schemeClr val="tx1"/>
                </a:solidFill>
              </a:rPr>
              <a:t>–</a:t>
            </a:r>
            <a:endParaRPr lang="en-US" sz="4800" b="1" dirty="0" smtClean="0">
              <a:solidFill>
                <a:schemeClr val="tx1"/>
              </a:solidFill>
            </a:endParaRPr>
          </a:p>
          <a:p>
            <a:pPr algn="l">
              <a:spcBef>
                <a:spcPct val="0"/>
              </a:spcBef>
              <a:spcAft>
                <a:spcPts val="0"/>
              </a:spcAft>
            </a:pPr>
            <a:r>
              <a:rPr lang="en-US" sz="4800" b="1" dirty="0" smtClean="0">
                <a:solidFill>
                  <a:schemeClr val="tx1"/>
                </a:solidFill>
              </a:rPr>
              <a:t>  Joh.12:38-40 – “therefore they could not believe, because …”</a:t>
            </a:r>
          </a:p>
          <a:p>
            <a:pPr algn="l">
              <a:spcBef>
                <a:spcPct val="0"/>
              </a:spcBef>
              <a:spcAft>
                <a:spcPts val="0"/>
              </a:spcAft>
            </a:pPr>
            <a:endParaRPr lang="en-US" sz="1200" b="1" dirty="0" smtClean="0">
              <a:solidFill>
                <a:schemeClr val="tx1"/>
              </a:solidFill>
            </a:endParaRPr>
          </a:p>
          <a:p>
            <a:pPr algn="l">
              <a:spcBef>
                <a:spcPct val="0"/>
              </a:spcBef>
              <a:spcAft>
                <a:spcPts val="0"/>
              </a:spcAft>
            </a:pPr>
            <a:r>
              <a:rPr lang="en-US" sz="4800" b="1" dirty="0">
                <a:solidFill>
                  <a:schemeClr val="tx1"/>
                </a:solidFill>
              </a:rPr>
              <a:t> </a:t>
            </a:r>
            <a:r>
              <a:rPr lang="en-US" sz="4800" b="1" dirty="0" smtClean="0">
                <a:solidFill>
                  <a:schemeClr val="tx1"/>
                </a:solidFill>
              </a:rPr>
              <a:t> Rom.11:7 – “the </a:t>
            </a:r>
            <a:r>
              <a:rPr lang="en-US" sz="4800" b="1" dirty="0" smtClean="0">
                <a:solidFill>
                  <a:srgbClr val="C00000"/>
                </a:solidFill>
              </a:rPr>
              <a:t>chosen</a:t>
            </a:r>
            <a:r>
              <a:rPr lang="en-US" sz="4800" b="1" dirty="0" smtClean="0">
                <a:solidFill>
                  <a:schemeClr val="tx1"/>
                </a:solidFill>
              </a:rPr>
              <a:t> obtained … the rest … hardened” – believing remnant characterizes Acts</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79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2015751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096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1143000"/>
            <a:ext cx="8534400" cy="5486400"/>
          </a:xfrm>
        </p:spPr>
        <p:txBody>
          <a:bodyPr/>
          <a:lstStyle/>
          <a:p>
            <a:pPr algn="l">
              <a:spcBef>
                <a:spcPct val="0"/>
              </a:spcBef>
              <a:spcAft>
                <a:spcPts val="1800"/>
              </a:spcAft>
            </a:pPr>
            <a:r>
              <a:rPr lang="en-US" sz="4800" b="1" dirty="0" smtClean="0">
                <a:solidFill>
                  <a:schemeClr val="tx1"/>
                </a:solidFill>
              </a:rPr>
              <a:t>God’s </a:t>
            </a:r>
            <a:r>
              <a:rPr lang="en-US" sz="4800" b="1" dirty="0" smtClean="0">
                <a:solidFill>
                  <a:srgbClr val="C00000"/>
                </a:solidFill>
              </a:rPr>
              <a:t>choices</a:t>
            </a:r>
            <a:r>
              <a:rPr lang="en-US" sz="4800" b="1" dirty="0" smtClean="0">
                <a:solidFill>
                  <a:schemeClr val="tx1"/>
                </a:solidFill>
              </a:rPr>
              <a:t> (ctd.)</a:t>
            </a:r>
          </a:p>
          <a:p>
            <a:pPr algn="l">
              <a:spcBef>
                <a:spcPct val="0"/>
              </a:spcBef>
              <a:spcAft>
                <a:spcPts val="1800"/>
              </a:spcAft>
              <a:buFont typeface="Arial" pitchFamily="34" charset="0"/>
              <a:buChar char="•"/>
            </a:pPr>
            <a:r>
              <a:rPr lang="en-US" sz="4800" b="1" dirty="0" smtClean="0">
                <a:solidFill>
                  <a:schemeClr val="tx1"/>
                </a:solidFill>
              </a:rPr>
              <a:t> Israel of God – Rom.9:6-8 – “these are not all Israel who are </a:t>
            </a:r>
            <a:r>
              <a:rPr lang="en-US" sz="4800" b="1" dirty="0" smtClean="0">
                <a:solidFill>
                  <a:srgbClr val="0070C0"/>
                </a:solidFill>
              </a:rPr>
              <a:t>out from </a:t>
            </a:r>
            <a:r>
              <a:rPr lang="en-US" sz="4800" b="1" dirty="0" smtClean="0">
                <a:solidFill>
                  <a:schemeClr val="tx1"/>
                </a:solidFill>
              </a:rPr>
              <a:t>Israel”</a:t>
            </a:r>
          </a:p>
          <a:p>
            <a:pPr algn="l">
              <a:spcBef>
                <a:spcPct val="0"/>
              </a:spcBef>
              <a:spcAft>
                <a:spcPts val="1800"/>
              </a:spcAft>
              <a:buFont typeface="Arial" pitchFamily="34" charset="0"/>
              <a:buChar char="•"/>
            </a:pPr>
            <a:r>
              <a:rPr lang="en-US" sz="4800" b="1" dirty="0" smtClean="0">
                <a:solidFill>
                  <a:schemeClr val="tx1"/>
                </a:solidFill>
              </a:rPr>
              <a:t> Jacob – Rom.9:9-24 – “I loved, but Esau I hated”</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8</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93374860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0" y="1143000"/>
            <a:ext cx="9144000" cy="5334000"/>
          </a:xfrm>
        </p:spPr>
        <p:txBody>
          <a:bodyPr/>
          <a:lstStyle/>
          <a:p>
            <a:pPr algn="l">
              <a:spcBef>
                <a:spcPct val="0"/>
              </a:spcBef>
              <a:spcAft>
                <a:spcPts val="1800"/>
              </a:spcAft>
            </a:pPr>
            <a:r>
              <a:rPr lang="en-US" sz="4800" b="1" dirty="0" smtClean="0">
                <a:solidFill>
                  <a:schemeClr val="tx1"/>
                </a:solidFill>
              </a:rPr>
              <a:t>Gospel-Acts period texts (ctd.) </a:t>
            </a:r>
            <a:r>
              <a:rPr lang="en-US" sz="4800" b="1" dirty="0">
                <a:solidFill>
                  <a:schemeClr val="tx1"/>
                </a:solidFill>
              </a:rPr>
              <a:t>–</a:t>
            </a:r>
            <a:endParaRPr lang="en-US" sz="4800" b="1" dirty="0" smtClean="0">
              <a:solidFill>
                <a:schemeClr val="tx1"/>
              </a:solidFill>
            </a:endParaRPr>
          </a:p>
          <a:p>
            <a:pPr algn="l">
              <a:spcBef>
                <a:spcPct val="0"/>
              </a:spcBef>
              <a:spcAft>
                <a:spcPts val="0"/>
              </a:spcAft>
            </a:pPr>
            <a:r>
              <a:rPr lang="en-US" sz="4800" b="1" dirty="0" smtClean="0">
                <a:solidFill>
                  <a:schemeClr val="tx1"/>
                </a:solidFill>
              </a:rPr>
              <a:t>  1 Pe.1:1-2 – “Peter … to </a:t>
            </a:r>
            <a:r>
              <a:rPr lang="en-US" sz="4800" b="1" dirty="0" smtClean="0">
                <a:solidFill>
                  <a:srgbClr val="C00000"/>
                </a:solidFill>
              </a:rPr>
              <a:t>chosen</a:t>
            </a:r>
            <a:r>
              <a:rPr lang="en-US" sz="4800" b="1" dirty="0" smtClean="0">
                <a:solidFill>
                  <a:schemeClr val="tx1"/>
                </a:solidFill>
              </a:rPr>
              <a:t> expatriates of dispersion … according to God </a:t>
            </a:r>
            <a:r>
              <a:rPr lang="en-US" sz="4800" b="1" i="1" dirty="0" smtClean="0">
                <a:solidFill>
                  <a:schemeClr val="tx1"/>
                </a:solidFill>
              </a:rPr>
              <a:t>the</a:t>
            </a:r>
            <a:r>
              <a:rPr lang="en-US" sz="4800" b="1" dirty="0" smtClean="0">
                <a:solidFill>
                  <a:schemeClr val="tx1"/>
                </a:solidFill>
              </a:rPr>
              <a:t> Father’s </a:t>
            </a:r>
            <a:r>
              <a:rPr lang="en-US" sz="4800" b="1" dirty="0" smtClean="0">
                <a:solidFill>
                  <a:srgbClr val="C00000"/>
                </a:solidFill>
              </a:rPr>
              <a:t>foreknowledge</a:t>
            </a:r>
            <a:r>
              <a:rPr lang="en-US" sz="4800" b="1" dirty="0" smtClean="0">
                <a:solidFill>
                  <a:schemeClr val="tx1"/>
                </a:solidFill>
              </a:rPr>
              <a:t>, in holiness of spirit, for obedience and sprinkling of blood of Jesus Christ.”</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80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274137940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457200" y="1143000"/>
            <a:ext cx="8686800" cy="5334000"/>
          </a:xfrm>
        </p:spPr>
        <p:txBody>
          <a:bodyPr/>
          <a:lstStyle/>
          <a:p>
            <a:pPr algn="l">
              <a:spcBef>
                <a:spcPct val="0"/>
              </a:spcBef>
              <a:spcAft>
                <a:spcPts val="1800"/>
              </a:spcAft>
            </a:pPr>
            <a:r>
              <a:rPr lang="en-US" sz="4800" b="1" dirty="0" smtClean="0">
                <a:solidFill>
                  <a:schemeClr val="tx1"/>
                </a:solidFill>
              </a:rPr>
              <a:t>Gospel-Acts period texts (ctd.) </a:t>
            </a:r>
            <a:r>
              <a:rPr lang="en-US" sz="4800" b="1" dirty="0">
                <a:solidFill>
                  <a:schemeClr val="tx1"/>
                </a:solidFill>
              </a:rPr>
              <a:t>–</a:t>
            </a:r>
            <a:endParaRPr lang="en-US" sz="4800" b="1" dirty="0" smtClean="0">
              <a:solidFill>
                <a:schemeClr val="tx1"/>
              </a:solidFill>
            </a:endParaRPr>
          </a:p>
          <a:p>
            <a:pPr algn="l">
              <a:spcBef>
                <a:spcPct val="0"/>
              </a:spcBef>
              <a:spcAft>
                <a:spcPts val="0"/>
              </a:spcAft>
            </a:pPr>
            <a:r>
              <a:rPr lang="en-US" sz="4800" b="1" dirty="0" smtClean="0">
                <a:solidFill>
                  <a:schemeClr val="tx1"/>
                </a:solidFill>
              </a:rPr>
              <a:t>1 Pe.2:9 – you </a:t>
            </a:r>
            <a:r>
              <a:rPr lang="en-US" sz="4800" b="1" i="1" dirty="0" smtClean="0">
                <a:solidFill>
                  <a:schemeClr val="tx1"/>
                </a:solidFill>
              </a:rPr>
              <a:t>are</a:t>
            </a:r>
            <a:r>
              <a:rPr lang="en-US" sz="4800" b="1" dirty="0" smtClean="0">
                <a:solidFill>
                  <a:schemeClr val="tx1"/>
                </a:solidFill>
              </a:rPr>
              <a:t> a </a:t>
            </a:r>
            <a:r>
              <a:rPr lang="en-US" sz="4800" b="1" dirty="0" smtClean="0">
                <a:solidFill>
                  <a:srgbClr val="C00000"/>
                </a:solidFill>
              </a:rPr>
              <a:t>chosen</a:t>
            </a:r>
            <a:r>
              <a:rPr lang="en-US" sz="4800" b="1" dirty="0" smtClean="0">
                <a:solidFill>
                  <a:schemeClr val="tx1"/>
                </a:solidFill>
              </a:rPr>
              <a:t> generation, a royal priesthood, a holy nation, a people for a possession … He Who </a:t>
            </a:r>
            <a:r>
              <a:rPr lang="en-US" sz="4800" b="1" dirty="0" smtClean="0">
                <a:solidFill>
                  <a:srgbClr val="C00000"/>
                </a:solidFill>
              </a:rPr>
              <a:t>called</a:t>
            </a:r>
            <a:r>
              <a:rPr lang="en-US" sz="4800" b="1" dirty="0" smtClean="0">
                <a:solidFill>
                  <a:schemeClr val="tx1"/>
                </a:solidFill>
              </a:rPr>
              <a:t> you out of darkness into His marvelous light</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81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14863711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04800" y="1143000"/>
            <a:ext cx="8534400" cy="5105400"/>
          </a:xfrm>
        </p:spPr>
        <p:txBody>
          <a:bodyPr/>
          <a:lstStyle/>
          <a:p>
            <a:pPr algn="l">
              <a:spcBef>
                <a:spcPct val="0"/>
              </a:spcBef>
              <a:spcAft>
                <a:spcPts val="1800"/>
              </a:spcAft>
            </a:pPr>
            <a:r>
              <a:rPr lang="en-US" sz="4800" b="1" dirty="0" smtClean="0">
                <a:solidFill>
                  <a:schemeClr val="tx1"/>
                </a:solidFill>
              </a:rPr>
              <a:t>Gospel-Acts period texts (ctd.) </a:t>
            </a:r>
            <a:r>
              <a:rPr lang="en-US" sz="4800" b="1" dirty="0">
                <a:solidFill>
                  <a:schemeClr val="tx1"/>
                </a:solidFill>
              </a:rPr>
              <a:t>–</a:t>
            </a:r>
            <a:endParaRPr lang="en-US" sz="4800" b="1" dirty="0" smtClean="0">
              <a:solidFill>
                <a:schemeClr val="tx1"/>
              </a:solidFill>
            </a:endParaRPr>
          </a:p>
          <a:p>
            <a:pPr algn="l">
              <a:spcBef>
                <a:spcPct val="0"/>
              </a:spcBef>
              <a:spcAft>
                <a:spcPts val="0"/>
              </a:spcAft>
            </a:pPr>
            <a:r>
              <a:rPr lang="en-US" sz="4800" b="1" dirty="0" smtClean="0">
                <a:solidFill>
                  <a:schemeClr val="tx1"/>
                </a:solidFill>
              </a:rPr>
              <a:t>2 Pe.3:9 – the Lord … longsuffering toward you, not </a:t>
            </a:r>
            <a:r>
              <a:rPr lang="en-US" sz="4800" b="1" dirty="0" smtClean="0">
                <a:solidFill>
                  <a:srgbClr val="C00000"/>
                </a:solidFill>
              </a:rPr>
              <a:t>planning</a:t>
            </a:r>
            <a:r>
              <a:rPr lang="en-US" sz="4800" b="1" dirty="0" smtClean="0">
                <a:solidFill>
                  <a:schemeClr val="tx1"/>
                </a:solidFill>
              </a:rPr>
              <a:t> any to </a:t>
            </a:r>
            <a:r>
              <a:rPr lang="en-US" sz="4800" b="1" u="sng" dirty="0" smtClean="0">
                <a:solidFill>
                  <a:schemeClr val="tx1"/>
                </a:solidFill>
              </a:rPr>
              <a:t>be lost</a:t>
            </a:r>
            <a:r>
              <a:rPr lang="en-US" sz="4800" b="1" dirty="0" smtClean="0">
                <a:solidFill>
                  <a:schemeClr val="tx1"/>
                </a:solidFill>
              </a:rPr>
              <a:t>, but all to make room for repentance</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82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4080321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1143000"/>
            <a:ext cx="8458200" cy="5105400"/>
          </a:xfrm>
        </p:spPr>
        <p:txBody>
          <a:bodyPr/>
          <a:lstStyle/>
          <a:p>
            <a:pPr algn="l">
              <a:spcBef>
                <a:spcPct val="0"/>
              </a:spcBef>
              <a:spcAft>
                <a:spcPts val="1800"/>
              </a:spcAft>
            </a:pPr>
            <a:r>
              <a:rPr lang="en-US" sz="4800" b="1" dirty="0" smtClean="0">
                <a:solidFill>
                  <a:schemeClr val="tx1"/>
                </a:solidFill>
              </a:rPr>
              <a:t>Gospel-Acts period texts (ctd.) </a:t>
            </a:r>
            <a:r>
              <a:rPr lang="en-US" sz="4800" b="1" dirty="0">
                <a:solidFill>
                  <a:schemeClr val="tx1"/>
                </a:solidFill>
              </a:rPr>
              <a:t>–</a:t>
            </a:r>
            <a:endParaRPr lang="en-US" sz="4800" b="1" dirty="0" smtClean="0">
              <a:solidFill>
                <a:schemeClr val="tx1"/>
              </a:solidFill>
            </a:endParaRPr>
          </a:p>
          <a:p>
            <a:pPr algn="l">
              <a:spcBef>
                <a:spcPct val="0"/>
              </a:spcBef>
              <a:spcAft>
                <a:spcPts val="0"/>
              </a:spcAft>
            </a:pPr>
            <a:r>
              <a:rPr lang="en-US" sz="4800" b="1" dirty="0" smtClean="0">
                <a:solidFill>
                  <a:schemeClr val="tx1"/>
                </a:solidFill>
              </a:rPr>
              <a:t>2 Joh.1:8 – Beware of yourselves, lest you </a:t>
            </a:r>
            <a:r>
              <a:rPr lang="en-US" sz="4800" b="1" u="sng" dirty="0" smtClean="0">
                <a:solidFill>
                  <a:schemeClr val="tx1"/>
                </a:solidFill>
              </a:rPr>
              <a:t>lose</a:t>
            </a:r>
            <a:r>
              <a:rPr lang="en-US" sz="4800" b="1" dirty="0" smtClean="0">
                <a:solidFill>
                  <a:schemeClr val="tx1"/>
                </a:solidFill>
              </a:rPr>
              <a:t> what we worked for, but </a:t>
            </a:r>
            <a:r>
              <a:rPr lang="en-US" sz="4800" b="1" i="1" dirty="0" smtClean="0">
                <a:solidFill>
                  <a:schemeClr val="tx1"/>
                </a:solidFill>
              </a:rPr>
              <a:t>that</a:t>
            </a:r>
            <a:r>
              <a:rPr lang="en-US" sz="4800" b="1" dirty="0" smtClean="0">
                <a:solidFill>
                  <a:schemeClr val="tx1"/>
                </a:solidFill>
              </a:rPr>
              <a:t> you may receive a full wage (reward).</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83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271735446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457200" y="1295400"/>
            <a:ext cx="8686800" cy="5105400"/>
          </a:xfrm>
        </p:spPr>
        <p:txBody>
          <a:bodyPr/>
          <a:lstStyle/>
          <a:p>
            <a:pPr algn="l">
              <a:spcBef>
                <a:spcPct val="0"/>
              </a:spcBef>
              <a:spcAft>
                <a:spcPts val="1800"/>
              </a:spcAft>
            </a:pPr>
            <a:r>
              <a:rPr lang="en-US" dirty="0" smtClean="0">
                <a:solidFill>
                  <a:schemeClr val="tx1"/>
                </a:solidFill>
              </a:rPr>
              <a:t> </a:t>
            </a:r>
            <a:r>
              <a:rPr lang="en-US" sz="4800" b="1" dirty="0" smtClean="0">
                <a:solidFill>
                  <a:schemeClr val="tx1"/>
                </a:solidFill>
              </a:rPr>
              <a:t>Special case?</a:t>
            </a:r>
            <a:endParaRPr lang="en-US" sz="4800" b="1" dirty="0">
              <a:solidFill>
                <a:schemeClr val="tx1"/>
              </a:solidFill>
            </a:endParaRPr>
          </a:p>
          <a:p>
            <a:pPr algn="l">
              <a:spcBef>
                <a:spcPct val="0"/>
              </a:spcBef>
              <a:spcAft>
                <a:spcPts val="1800"/>
              </a:spcAft>
            </a:pPr>
            <a:r>
              <a:rPr lang="en-US" sz="4800" b="1" dirty="0" smtClean="0">
                <a:solidFill>
                  <a:schemeClr val="tx1"/>
                </a:solidFill>
              </a:rPr>
              <a:t>Joh.15:16 – </a:t>
            </a:r>
            <a:r>
              <a:rPr lang="en-US" sz="4800" b="1" dirty="0" smtClean="0">
                <a:solidFill>
                  <a:srgbClr val="C00000"/>
                </a:solidFill>
              </a:rPr>
              <a:t>choosing</a:t>
            </a:r>
            <a:r>
              <a:rPr lang="en-US" sz="4800" b="1" dirty="0" smtClean="0">
                <a:solidFill>
                  <a:schemeClr val="tx1"/>
                </a:solidFill>
              </a:rPr>
              <a:t> the Twelve – who </a:t>
            </a:r>
            <a:r>
              <a:rPr lang="en-US" sz="4800" b="1" dirty="0" smtClean="0">
                <a:solidFill>
                  <a:srgbClr val="C00000"/>
                </a:solidFill>
              </a:rPr>
              <a:t>chose</a:t>
            </a:r>
            <a:r>
              <a:rPr lang="en-US" sz="4800" b="1" dirty="0" smtClean="0">
                <a:solidFill>
                  <a:schemeClr val="tx1"/>
                </a:solidFill>
              </a:rPr>
              <a:t> whom?</a:t>
            </a:r>
          </a:p>
          <a:p>
            <a:pPr algn="l">
              <a:spcBef>
                <a:spcPct val="0"/>
              </a:spcBef>
              <a:spcAft>
                <a:spcPts val="1800"/>
              </a:spcAft>
            </a:pPr>
            <a:r>
              <a:rPr lang="en-US" sz="4800" b="1" dirty="0" smtClean="0">
                <a:solidFill>
                  <a:schemeClr val="tx1"/>
                </a:solidFill>
              </a:rPr>
              <a:t>Joh.6:70 – He even </a:t>
            </a:r>
            <a:r>
              <a:rPr lang="en-US" sz="4800" b="1" dirty="0" smtClean="0">
                <a:solidFill>
                  <a:srgbClr val="C00000"/>
                </a:solidFill>
              </a:rPr>
              <a:t>chose</a:t>
            </a:r>
            <a:r>
              <a:rPr lang="en-US" sz="4800" b="1" dirty="0" smtClean="0">
                <a:solidFill>
                  <a:schemeClr val="tx1"/>
                </a:solidFill>
              </a:rPr>
              <a:t> a devil</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84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334744379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04800" y="1524000"/>
            <a:ext cx="8839200" cy="5105400"/>
          </a:xfrm>
        </p:spPr>
        <p:txBody>
          <a:bodyPr/>
          <a:lstStyle/>
          <a:p>
            <a:pPr algn="l">
              <a:spcBef>
                <a:spcPct val="0"/>
              </a:spcBef>
              <a:spcAft>
                <a:spcPts val="1800"/>
              </a:spcAft>
            </a:pPr>
            <a:r>
              <a:rPr lang="en-US" sz="4800" b="1" dirty="0" smtClean="0">
                <a:solidFill>
                  <a:schemeClr val="tx1"/>
                </a:solidFill>
              </a:rPr>
              <a:t> Acts 2:23 – Christ was delivered by the </a:t>
            </a:r>
            <a:r>
              <a:rPr lang="en-US" sz="4800" b="1" dirty="0" smtClean="0">
                <a:solidFill>
                  <a:srgbClr val="C00000"/>
                </a:solidFill>
              </a:rPr>
              <a:t>determined</a:t>
            </a:r>
            <a:r>
              <a:rPr lang="en-US" sz="4800" b="1" dirty="0" smtClean="0">
                <a:solidFill>
                  <a:schemeClr val="tx1"/>
                </a:solidFill>
              </a:rPr>
              <a:t> (</a:t>
            </a:r>
            <a:r>
              <a:rPr lang="en-US" sz="4800" b="1" i="1" dirty="0" smtClean="0">
                <a:solidFill>
                  <a:schemeClr val="tx1"/>
                </a:solidFill>
              </a:rPr>
              <a:t>horizō</a:t>
            </a:r>
            <a:r>
              <a:rPr lang="en-US" sz="4800" b="1" dirty="0" smtClean="0">
                <a:solidFill>
                  <a:schemeClr val="tx1"/>
                </a:solidFill>
              </a:rPr>
              <a:t>) </a:t>
            </a:r>
            <a:r>
              <a:rPr lang="en-US" sz="4800" b="1" dirty="0" smtClean="0">
                <a:solidFill>
                  <a:srgbClr val="C00000"/>
                </a:solidFill>
              </a:rPr>
              <a:t>plan</a:t>
            </a:r>
            <a:r>
              <a:rPr lang="en-US" sz="4800" b="1" dirty="0" smtClean="0">
                <a:solidFill>
                  <a:schemeClr val="tx1"/>
                </a:solidFill>
              </a:rPr>
              <a:t> and </a:t>
            </a:r>
            <a:r>
              <a:rPr lang="en-US" sz="4800" b="1" dirty="0" smtClean="0">
                <a:solidFill>
                  <a:srgbClr val="C00000"/>
                </a:solidFill>
              </a:rPr>
              <a:t>foreknowledge</a:t>
            </a:r>
            <a:r>
              <a:rPr lang="en-US" sz="4800" b="1" dirty="0" smtClean="0">
                <a:solidFill>
                  <a:schemeClr val="tx1"/>
                </a:solidFill>
              </a:rPr>
              <a:t> of </a:t>
            </a:r>
            <a:r>
              <a:rPr lang="en-US" sz="4800" b="1" dirty="0" smtClean="0">
                <a:solidFill>
                  <a:schemeClr val="tx1"/>
                </a:solidFill>
              </a:rPr>
              <a:t>God - Whom </a:t>
            </a:r>
            <a:r>
              <a:rPr lang="en-US" sz="4800" b="1" dirty="0" smtClean="0">
                <a:solidFill>
                  <a:schemeClr val="tx1"/>
                </a:solidFill>
              </a:rPr>
              <a:t>the rulers lawlessly </a:t>
            </a:r>
            <a:r>
              <a:rPr lang="en-US" sz="4800" b="1" dirty="0" smtClean="0">
                <a:solidFill>
                  <a:schemeClr val="tx1"/>
                </a:solidFill>
              </a:rPr>
              <a:t>destroyed</a:t>
            </a:r>
            <a:endParaRPr lang="en-US" sz="48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85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334744379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1295400"/>
            <a:ext cx="8763000" cy="5334000"/>
          </a:xfrm>
        </p:spPr>
        <p:txBody>
          <a:bodyPr/>
          <a:lstStyle/>
          <a:p>
            <a:pPr algn="l">
              <a:spcBef>
                <a:spcPct val="0"/>
              </a:spcBef>
              <a:spcAft>
                <a:spcPts val="1800"/>
              </a:spcAft>
            </a:pPr>
            <a:r>
              <a:rPr lang="en-US" dirty="0" smtClean="0">
                <a:solidFill>
                  <a:schemeClr val="tx1"/>
                </a:solidFill>
              </a:rPr>
              <a:t> </a:t>
            </a:r>
            <a:r>
              <a:rPr lang="en-US" sz="4800" b="1" dirty="0">
                <a:solidFill>
                  <a:schemeClr val="tx1"/>
                </a:solidFill>
              </a:rPr>
              <a:t>Acts 4:26-28 </a:t>
            </a:r>
            <a:r>
              <a:rPr lang="en-US" sz="4800" b="1" dirty="0" smtClean="0">
                <a:solidFill>
                  <a:schemeClr val="tx1"/>
                </a:solidFill>
              </a:rPr>
              <a:t>– kings, rulers against Christ … to do whatever your </a:t>
            </a:r>
            <a:r>
              <a:rPr lang="en-US" sz="4800" b="1" dirty="0" smtClean="0">
                <a:solidFill>
                  <a:srgbClr val="C00000"/>
                </a:solidFill>
              </a:rPr>
              <a:t>purpose</a:t>
            </a:r>
            <a:r>
              <a:rPr lang="en-US" sz="4800" b="1" dirty="0" smtClean="0">
                <a:solidFill>
                  <a:schemeClr val="tx1"/>
                </a:solidFill>
              </a:rPr>
              <a:t> </a:t>
            </a:r>
            <a:r>
              <a:rPr lang="en-US" sz="4800" b="1" dirty="0" smtClean="0">
                <a:solidFill>
                  <a:srgbClr val="C00000"/>
                </a:solidFill>
              </a:rPr>
              <a:t>predestined</a:t>
            </a:r>
          </a:p>
          <a:p>
            <a:pPr algn="l">
              <a:spcBef>
                <a:spcPct val="0"/>
              </a:spcBef>
              <a:spcAft>
                <a:spcPts val="1800"/>
              </a:spcAft>
            </a:pPr>
            <a:r>
              <a:rPr lang="en-US" sz="4800" b="1" dirty="0" smtClean="0">
                <a:solidFill>
                  <a:schemeClr val="tx1"/>
                </a:solidFill>
              </a:rPr>
              <a:t>cp. Gen.50:20 - </a:t>
            </a:r>
            <a:r>
              <a:rPr lang="en-US" sz="4800" b="1" dirty="0">
                <a:solidFill>
                  <a:schemeClr val="tx1"/>
                </a:solidFill>
              </a:rPr>
              <a:t>“you planned evil against me, God planned it for good … to preserve many people.”</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86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334744379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524000"/>
            <a:ext cx="8991600" cy="5105400"/>
          </a:xfrm>
        </p:spPr>
        <p:txBody>
          <a:bodyPr/>
          <a:lstStyle/>
          <a:p>
            <a:pPr algn="l">
              <a:spcBef>
                <a:spcPct val="0"/>
              </a:spcBef>
              <a:spcAft>
                <a:spcPts val="1800"/>
              </a:spcAft>
            </a:pPr>
            <a:r>
              <a:rPr lang="en-US" dirty="0" smtClean="0">
                <a:solidFill>
                  <a:schemeClr val="tx1"/>
                </a:solidFill>
              </a:rPr>
              <a:t> </a:t>
            </a:r>
            <a:r>
              <a:rPr lang="en-US" sz="4800" b="1" dirty="0" smtClean="0">
                <a:solidFill>
                  <a:schemeClr val="tx1"/>
                </a:solidFill>
              </a:rPr>
              <a:t>Some larger conclusions:</a:t>
            </a:r>
          </a:p>
          <a:p>
            <a:pPr marL="685800" indent="-685800" algn="l">
              <a:spcBef>
                <a:spcPct val="0"/>
              </a:spcBef>
              <a:spcAft>
                <a:spcPts val="1800"/>
              </a:spcAft>
              <a:buFont typeface="Arial" panose="020B0604020202020204" pitchFamily="34" charset="0"/>
              <a:buChar char="•"/>
            </a:pPr>
            <a:r>
              <a:rPr lang="en-US" sz="4800" b="1" dirty="0" smtClean="0">
                <a:solidFill>
                  <a:schemeClr val="tx1"/>
                </a:solidFill>
              </a:rPr>
              <a:t>God’s perfect purpose – no accidents</a:t>
            </a:r>
          </a:p>
          <a:p>
            <a:pPr marL="685800" indent="-685800" algn="l">
              <a:spcBef>
                <a:spcPct val="0"/>
              </a:spcBef>
              <a:spcAft>
                <a:spcPts val="1800"/>
              </a:spcAft>
              <a:buFont typeface="Arial" panose="020B0604020202020204" pitchFamily="34" charset="0"/>
              <a:buChar char="•"/>
            </a:pPr>
            <a:r>
              <a:rPr lang="en-US" sz="4800" b="1" dirty="0" smtClean="0">
                <a:solidFill>
                  <a:schemeClr val="tx1"/>
                </a:solidFill>
              </a:rPr>
              <a:t>He has no alternative plans – His plans successful, not successive</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87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334744379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524000"/>
            <a:ext cx="8991600" cy="5105400"/>
          </a:xfrm>
        </p:spPr>
        <p:txBody>
          <a:bodyPr/>
          <a:lstStyle/>
          <a:p>
            <a:pPr algn="l">
              <a:spcBef>
                <a:spcPct val="0"/>
              </a:spcBef>
              <a:spcAft>
                <a:spcPts val="1800"/>
              </a:spcAft>
            </a:pPr>
            <a:r>
              <a:rPr lang="en-US" dirty="0" smtClean="0">
                <a:solidFill>
                  <a:schemeClr val="tx1"/>
                </a:solidFill>
              </a:rPr>
              <a:t> </a:t>
            </a:r>
            <a:r>
              <a:rPr lang="en-US" sz="4800" b="1" dirty="0" smtClean="0">
                <a:solidFill>
                  <a:schemeClr val="tx1"/>
                </a:solidFill>
              </a:rPr>
              <a:t>Some </a:t>
            </a:r>
            <a:r>
              <a:rPr lang="en-US" sz="4800" b="1" dirty="0">
                <a:solidFill>
                  <a:schemeClr val="tx1"/>
                </a:solidFill>
              </a:rPr>
              <a:t>larger conclusions </a:t>
            </a:r>
            <a:r>
              <a:rPr lang="en-US" b="1" dirty="0" smtClean="0">
                <a:solidFill>
                  <a:schemeClr val="tx1"/>
                </a:solidFill>
              </a:rPr>
              <a:t>(ctd.)</a:t>
            </a:r>
          </a:p>
          <a:p>
            <a:pPr marL="685800" indent="-685800" algn="l">
              <a:spcBef>
                <a:spcPct val="0"/>
              </a:spcBef>
              <a:spcAft>
                <a:spcPts val="1800"/>
              </a:spcAft>
              <a:buFont typeface="Arial" panose="020B0604020202020204" pitchFamily="34" charset="0"/>
              <a:buChar char="•"/>
            </a:pPr>
            <a:r>
              <a:rPr lang="en-US" sz="4800" b="1" dirty="0" smtClean="0">
                <a:solidFill>
                  <a:schemeClr val="tx1"/>
                </a:solidFill>
              </a:rPr>
              <a:t>Nothing too small to be covered under God’s providential plan – the insignificant cause may yield a significant effect</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88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298873613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3810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524000"/>
            <a:ext cx="8991600" cy="5105400"/>
          </a:xfrm>
        </p:spPr>
        <p:txBody>
          <a:bodyPr/>
          <a:lstStyle/>
          <a:p>
            <a:pPr algn="l">
              <a:spcBef>
                <a:spcPct val="0"/>
              </a:spcBef>
              <a:spcAft>
                <a:spcPts val="1800"/>
              </a:spcAft>
            </a:pPr>
            <a:r>
              <a:rPr lang="en-US" dirty="0" smtClean="0">
                <a:solidFill>
                  <a:schemeClr val="tx1"/>
                </a:solidFill>
              </a:rPr>
              <a:t> </a:t>
            </a:r>
            <a:r>
              <a:rPr lang="en-US" sz="4800" b="1" dirty="0" smtClean="0">
                <a:solidFill>
                  <a:schemeClr val="tx1"/>
                </a:solidFill>
              </a:rPr>
              <a:t>Some </a:t>
            </a:r>
            <a:r>
              <a:rPr lang="en-US" sz="4800" b="1" dirty="0">
                <a:solidFill>
                  <a:schemeClr val="tx1"/>
                </a:solidFill>
              </a:rPr>
              <a:t>larger conclusions </a:t>
            </a:r>
            <a:r>
              <a:rPr lang="en-US" b="1" dirty="0" smtClean="0">
                <a:solidFill>
                  <a:schemeClr val="tx1"/>
                </a:solidFill>
              </a:rPr>
              <a:t>(ctd.)</a:t>
            </a:r>
          </a:p>
          <a:p>
            <a:pPr marL="685800" indent="-685800" algn="l">
              <a:spcBef>
                <a:spcPct val="0"/>
              </a:spcBef>
              <a:spcAft>
                <a:spcPts val="1800"/>
              </a:spcAft>
              <a:buFont typeface="Arial" panose="020B0604020202020204" pitchFamily="34" charset="0"/>
              <a:buChar char="•"/>
            </a:pPr>
            <a:r>
              <a:rPr lang="en-US" sz="4800" b="1" dirty="0" smtClean="0">
                <a:solidFill>
                  <a:schemeClr val="tx1"/>
                </a:solidFill>
              </a:rPr>
              <a:t>The divine plan is immutable in the smallest detail</a:t>
            </a:r>
          </a:p>
          <a:p>
            <a:pPr marL="685800" indent="-685800" algn="l">
              <a:spcBef>
                <a:spcPct val="0"/>
              </a:spcBef>
              <a:spcAft>
                <a:spcPts val="1800"/>
              </a:spcAft>
              <a:buFont typeface="Arial" panose="020B0604020202020204" pitchFamily="34" charset="0"/>
              <a:buChar char="•"/>
            </a:pPr>
            <a:r>
              <a:rPr lang="en-US" sz="4800" b="1" dirty="0" smtClean="0">
                <a:solidFill>
                  <a:schemeClr val="tx1"/>
                </a:solidFill>
              </a:rPr>
              <a:t>His plan includes sin permissively</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89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3837685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096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381000" y="1143000"/>
            <a:ext cx="8534400" cy="5486400"/>
          </a:xfrm>
        </p:spPr>
        <p:txBody>
          <a:bodyPr/>
          <a:lstStyle/>
          <a:p>
            <a:pPr algn="l">
              <a:spcBef>
                <a:spcPct val="0"/>
              </a:spcBef>
              <a:spcAft>
                <a:spcPts val="1800"/>
              </a:spcAft>
            </a:pPr>
            <a:r>
              <a:rPr lang="en-US" sz="4800" b="1" dirty="0" smtClean="0">
                <a:solidFill>
                  <a:schemeClr val="tx1"/>
                </a:solidFill>
              </a:rPr>
              <a:t>God’s </a:t>
            </a:r>
            <a:r>
              <a:rPr lang="en-US" sz="4800" b="1" dirty="0" smtClean="0">
                <a:solidFill>
                  <a:srgbClr val="C00000"/>
                </a:solidFill>
              </a:rPr>
              <a:t>choices</a:t>
            </a:r>
            <a:r>
              <a:rPr lang="en-US" sz="4800" b="1" dirty="0" smtClean="0">
                <a:solidFill>
                  <a:schemeClr val="tx1"/>
                </a:solidFill>
              </a:rPr>
              <a:t> (ctd.)</a:t>
            </a:r>
          </a:p>
          <a:p>
            <a:pPr algn="l">
              <a:spcBef>
                <a:spcPct val="0"/>
              </a:spcBef>
              <a:spcAft>
                <a:spcPts val="1800"/>
              </a:spcAft>
              <a:buFont typeface="Arial" pitchFamily="34" charset="0"/>
              <a:buChar char="•"/>
            </a:pPr>
            <a:r>
              <a:rPr lang="en-US" sz="4800" b="1" dirty="0" smtClean="0">
                <a:solidFill>
                  <a:schemeClr val="tx1"/>
                </a:solidFill>
              </a:rPr>
              <a:t> principle of </a:t>
            </a:r>
            <a:r>
              <a:rPr lang="en-US" sz="4800" b="1" dirty="0" smtClean="0">
                <a:solidFill>
                  <a:srgbClr val="C00000"/>
                </a:solidFill>
              </a:rPr>
              <a:t>choice</a:t>
            </a:r>
            <a:r>
              <a:rPr lang="en-US" sz="4800" b="1" dirty="0" smtClean="0">
                <a:solidFill>
                  <a:schemeClr val="tx1"/>
                </a:solidFill>
              </a:rPr>
              <a:t> in Rom.9:11 – “the </a:t>
            </a:r>
            <a:r>
              <a:rPr lang="en-US" sz="4800" b="1" dirty="0" smtClean="0">
                <a:solidFill>
                  <a:srgbClr val="C00000"/>
                </a:solidFill>
              </a:rPr>
              <a:t>purpose</a:t>
            </a:r>
            <a:r>
              <a:rPr lang="en-US" sz="4800" b="1" dirty="0" smtClean="0">
                <a:solidFill>
                  <a:schemeClr val="tx1"/>
                </a:solidFill>
              </a:rPr>
              <a:t> of God according to </a:t>
            </a:r>
            <a:r>
              <a:rPr lang="en-US" sz="4800" b="1" dirty="0" smtClean="0">
                <a:solidFill>
                  <a:srgbClr val="C00000"/>
                </a:solidFill>
              </a:rPr>
              <a:t>choice</a:t>
            </a:r>
            <a:r>
              <a:rPr lang="en-US" sz="4800" b="1" dirty="0" smtClean="0">
                <a:solidFill>
                  <a:schemeClr val="tx1"/>
                </a:solidFill>
              </a:rPr>
              <a:t> might abide, not from works but from Him Who </a:t>
            </a:r>
            <a:r>
              <a:rPr lang="en-US" sz="4800" b="1" dirty="0" smtClean="0">
                <a:solidFill>
                  <a:srgbClr val="C00000"/>
                </a:solidFill>
              </a:rPr>
              <a:t>calls</a:t>
            </a:r>
            <a:r>
              <a:rPr lang="en-US" sz="4800" b="1" dirty="0" smtClean="0">
                <a:solidFill>
                  <a:schemeClr val="tx1"/>
                </a:solidFill>
              </a:rPr>
              <a:t>”</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pPr>
                <a:defRPr/>
              </a:pPr>
              <a:t>9</a:t>
            </a:fld>
            <a:endParaRPr lang="en-US" dirty="0"/>
          </a:p>
        </p:txBody>
      </p:sp>
      <p:sp>
        <p:nvSpPr>
          <p:cNvPr id="6" name="Footer Placeholder 5"/>
          <p:cNvSpPr>
            <a:spLocks noGrp="1"/>
          </p:cNvSpPr>
          <p:nvPr>
            <p:ph type="ftr" sz="quarter" idx="11"/>
          </p:nvPr>
        </p:nvSpPr>
        <p:spPr/>
        <p:txBody>
          <a:bodyPr/>
          <a:lstStyle/>
          <a:p>
            <a:pPr>
              <a:defRPr/>
            </a:pPr>
            <a:r>
              <a:rPr lang="en-US" smtClean="0"/>
              <a:t>Part 5, ver.1.31</a:t>
            </a:r>
            <a:endParaRPr lang="en-US" dirty="0"/>
          </a:p>
        </p:txBody>
      </p:sp>
    </p:spTree>
    <p:extLst>
      <p:ext uri="{BB962C8B-B14F-4D97-AF65-F5344CB8AC3E}">
        <p14:creationId xmlns:p14="http://schemas.microsoft.com/office/powerpoint/2010/main" xmlns="" val="93374860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219200"/>
            <a:ext cx="8991600" cy="5105400"/>
          </a:xfrm>
        </p:spPr>
        <p:txBody>
          <a:bodyPr/>
          <a:lstStyle/>
          <a:p>
            <a:pPr algn="l">
              <a:spcBef>
                <a:spcPct val="0"/>
              </a:spcBef>
              <a:spcAft>
                <a:spcPts val="1800"/>
              </a:spcAft>
            </a:pPr>
            <a:r>
              <a:rPr lang="en-US" dirty="0" smtClean="0">
                <a:solidFill>
                  <a:schemeClr val="tx1"/>
                </a:solidFill>
              </a:rPr>
              <a:t> </a:t>
            </a:r>
            <a:r>
              <a:rPr lang="en-US" sz="4800" b="1" dirty="0" smtClean="0">
                <a:solidFill>
                  <a:schemeClr val="tx1"/>
                </a:solidFill>
              </a:rPr>
              <a:t>Some </a:t>
            </a:r>
            <a:r>
              <a:rPr lang="en-US" sz="4800" b="1" dirty="0">
                <a:solidFill>
                  <a:schemeClr val="tx1"/>
                </a:solidFill>
              </a:rPr>
              <a:t>larger conclusions </a:t>
            </a:r>
            <a:r>
              <a:rPr lang="en-US" b="1" dirty="0" smtClean="0">
                <a:solidFill>
                  <a:schemeClr val="tx1"/>
                </a:solidFill>
              </a:rPr>
              <a:t>(ctd.)</a:t>
            </a:r>
          </a:p>
          <a:p>
            <a:pPr marL="685800" indent="-685800" algn="l">
              <a:spcBef>
                <a:spcPct val="0"/>
              </a:spcBef>
              <a:spcAft>
                <a:spcPts val="1800"/>
              </a:spcAft>
              <a:buFont typeface="Arial" panose="020B0604020202020204" pitchFamily="34" charset="0"/>
              <a:buChar char="•"/>
            </a:pPr>
            <a:r>
              <a:rPr lang="en-US" sz="4800" b="1" dirty="0" smtClean="0">
                <a:solidFill>
                  <a:schemeClr val="tx1"/>
                </a:solidFill>
              </a:rPr>
              <a:t>We should praise God for both the good and bad that come our way</a:t>
            </a:r>
          </a:p>
          <a:p>
            <a:pPr marL="685800" indent="-685800" algn="l">
              <a:spcBef>
                <a:spcPct val="0"/>
              </a:spcBef>
              <a:spcAft>
                <a:spcPts val="1800"/>
              </a:spcAft>
              <a:buFont typeface="Arial" panose="020B0604020202020204" pitchFamily="34" charset="0"/>
              <a:buChar char="•"/>
            </a:pPr>
            <a:r>
              <a:rPr lang="en-US" sz="4800" b="1" dirty="0" smtClean="0">
                <a:solidFill>
                  <a:schemeClr val="tx1"/>
                </a:solidFill>
              </a:rPr>
              <a:t>The plan of salvation was not just a best expedient to meet </a:t>
            </a:r>
            <a:r>
              <a:rPr lang="en-US" sz="4800" b="1" dirty="0" smtClean="0">
                <a:solidFill>
                  <a:schemeClr val="tx1"/>
                </a:solidFill>
              </a:rPr>
              <a:t>a </a:t>
            </a:r>
            <a:r>
              <a:rPr lang="en-US" sz="4800" b="1" dirty="0" smtClean="0">
                <a:solidFill>
                  <a:schemeClr val="tx1"/>
                </a:solidFill>
              </a:rPr>
              <a:t>crisis</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90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197304633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219200"/>
            <a:ext cx="8991600" cy="5105400"/>
          </a:xfrm>
        </p:spPr>
        <p:txBody>
          <a:bodyPr/>
          <a:lstStyle/>
          <a:p>
            <a:pPr algn="l">
              <a:spcBef>
                <a:spcPct val="0"/>
              </a:spcBef>
              <a:spcAft>
                <a:spcPts val="1800"/>
              </a:spcAft>
            </a:pPr>
            <a:r>
              <a:rPr lang="en-US" dirty="0" smtClean="0">
                <a:solidFill>
                  <a:schemeClr val="tx1"/>
                </a:solidFill>
              </a:rPr>
              <a:t> </a:t>
            </a:r>
            <a:r>
              <a:rPr lang="en-US" sz="4800" b="1" dirty="0" smtClean="0">
                <a:solidFill>
                  <a:schemeClr val="tx1"/>
                </a:solidFill>
              </a:rPr>
              <a:t>Some </a:t>
            </a:r>
            <a:r>
              <a:rPr lang="en-US" sz="4800" b="1" dirty="0">
                <a:solidFill>
                  <a:schemeClr val="tx1"/>
                </a:solidFill>
              </a:rPr>
              <a:t>larger conclusions </a:t>
            </a:r>
            <a:r>
              <a:rPr lang="en-US" b="1" dirty="0" smtClean="0">
                <a:solidFill>
                  <a:schemeClr val="tx1"/>
                </a:solidFill>
              </a:rPr>
              <a:t>(ctd.)</a:t>
            </a:r>
          </a:p>
          <a:p>
            <a:pPr marL="685800" indent="-685800" algn="l">
              <a:spcBef>
                <a:spcPct val="0"/>
              </a:spcBef>
              <a:spcAft>
                <a:spcPts val="1800"/>
              </a:spcAft>
              <a:buFont typeface="Arial" panose="020B0604020202020204" pitchFamily="34" charset="0"/>
              <a:buChar char="•"/>
            </a:pPr>
            <a:r>
              <a:rPr lang="en-US" sz="4800" b="1" dirty="0" smtClean="0">
                <a:solidFill>
                  <a:schemeClr val="tx1"/>
                </a:solidFill>
              </a:rPr>
              <a:t>God did not seek to avoid sin or end it before its appointed time</a:t>
            </a:r>
          </a:p>
          <a:p>
            <a:pPr marL="685800" indent="-685800" algn="l">
              <a:spcBef>
                <a:spcPct val="0"/>
              </a:spcBef>
              <a:spcAft>
                <a:spcPts val="1800"/>
              </a:spcAft>
              <a:buFont typeface="Arial" panose="020B0604020202020204" pitchFamily="34" charset="0"/>
              <a:buChar char="•"/>
            </a:pPr>
            <a:r>
              <a:rPr lang="en-US" sz="4800" b="1" dirty="0" smtClean="0">
                <a:solidFill>
                  <a:schemeClr val="tx1"/>
                </a:solidFill>
              </a:rPr>
              <a:t>No demonstration of God’s grace possible without an object - sin</a:t>
            </a: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91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390976108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228600"/>
            <a:ext cx="7772400" cy="762000"/>
          </a:xfrm>
        </p:spPr>
        <p:txBody>
          <a:bodyPr/>
          <a:lstStyle/>
          <a:p>
            <a:pPr eaLnBrk="1" hangingPunct="1"/>
            <a:r>
              <a:rPr lang="en-US" b="1" dirty="0" smtClean="0">
                <a:solidFill>
                  <a:srgbClr val="00B050"/>
                </a:solidFill>
              </a:rPr>
              <a:t>Ephesians - Colossians</a:t>
            </a:r>
            <a:endParaRPr lang="en-US" sz="1100" b="1" dirty="0" smtClean="0">
              <a:solidFill>
                <a:srgbClr val="0070C0"/>
              </a:solidFill>
            </a:endParaRPr>
          </a:p>
        </p:txBody>
      </p:sp>
      <p:sp>
        <p:nvSpPr>
          <p:cNvPr id="20483" name="Subtitle 2"/>
          <p:cNvSpPr>
            <a:spLocks noGrp="1"/>
          </p:cNvSpPr>
          <p:nvPr>
            <p:ph type="subTitle" idx="1"/>
          </p:nvPr>
        </p:nvSpPr>
        <p:spPr>
          <a:xfrm>
            <a:off x="152400" y="1219200"/>
            <a:ext cx="8991600" cy="5105400"/>
          </a:xfrm>
        </p:spPr>
        <p:txBody>
          <a:bodyPr/>
          <a:lstStyle/>
          <a:p>
            <a:pPr algn="l">
              <a:spcBef>
                <a:spcPct val="0"/>
              </a:spcBef>
              <a:spcAft>
                <a:spcPts val="1800"/>
              </a:spcAft>
            </a:pPr>
            <a:r>
              <a:rPr lang="en-US" dirty="0" smtClean="0">
                <a:solidFill>
                  <a:schemeClr val="tx1"/>
                </a:solidFill>
              </a:rPr>
              <a:t> </a:t>
            </a:r>
            <a:r>
              <a:rPr lang="en-US" sz="4800" b="1" dirty="0" smtClean="0">
                <a:solidFill>
                  <a:schemeClr val="tx1"/>
                </a:solidFill>
              </a:rPr>
              <a:t>Some </a:t>
            </a:r>
            <a:r>
              <a:rPr lang="en-US" sz="4800" b="1" dirty="0">
                <a:solidFill>
                  <a:schemeClr val="tx1"/>
                </a:solidFill>
              </a:rPr>
              <a:t>larger conclusions </a:t>
            </a:r>
            <a:r>
              <a:rPr lang="en-US" b="1" dirty="0" smtClean="0">
                <a:solidFill>
                  <a:schemeClr val="tx1"/>
                </a:solidFill>
              </a:rPr>
              <a:t>(ctd.)</a:t>
            </a:r>
          </a:p>
          <a:p>
            <a:pPr marL="685800" indent="-685800" algn="l">
              <a:spcBef>
                <a:spcPct val="0"/>
              </a:spcBef>
              <a:spcAft>
                <a:spcPts val="1800"/>
              </a:spcAft>
              <a:buFont typeface="Arial" panose="020B0604020202020204" pitchFamily="34" charset="0"/>
              <a:buChar char="•"/>
            </a:pPr>
            <a:r>
              <a:rPr lang="en-US" sz="4800" b="1" dirty="0" smtClean="0">
                <a:solidFill>
                  <a:schemeClr val="tx1"/>
                </a:solidFill>
              </a:rPr>
              <a:t>In the framework of the creature’s freedom to will, the Creator’s omniscience is manifest – e.g., Gen.50:20.  </a:t>
            </a:r>
            <a:endParaRPr lang="en-US" sz="4800" b="1" dirty="0" smtClean="0">
              <a:solidFill>
                <a:srgbClr val="FF0000"/>
              </a:solidFill>
            </a:endParaRPr>
          </a:p>
        </p:txBody>
      </p:sp>
      <p:sp>
        <p:nvSpPr>
          <p:cNvPr id="5" name="Slide Number Placeholder 4"/>
          <p:cNvSpPr>
            <a:spLocks noGrp="1"/>
          </p:cNvSpPr>
          <p:nvPr>
            <p:ph type="sldNum" sz="quarter" idx="12"/>
          </p:nvPr>
        </p:nvSpPr>
        <p:spPr/>
        <p:txBody>
          <a:bodyPr/>
          <a:lstStyle/>
          <a:p>
            <a:pPr>
              <a:defRPr/>
            </a:pPr>
            <a:fld id="{10C4C7F5-0E10-4B5C-81F9-90F4F4C56CCB}" type="slidenum">
              <a:rPr lang="en-US" smtClean="0">
                <a:solidFill>
                  <a:prstClr val="black">
                    <a:tint val="75000"/>
                  </a:prstClr>
                </a:solidFill>
              </a:rPr>
              <a:pPr>
                <a:defRPr/>
              </a:pPr>
              <a:t>92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Part 5, ver.1.31</a:t>
            </a:r>
            <a:endParaRPr lang="en-US" dirty="0">
              <a:solidFill>
                <a:prstClr val="black">
                  <a:tint val="75000"/>
                </a:prstClr>
              </a:solidFill>
            </a:endParaRPr>
          </a:p>
        </p:txBody>
      </p:sp>
    </p:spTree>
    <p:extLst>
      <p:ext uri="{BB962C8B-B14F-4D97-AF65-F5344CB8AC3E}">
        <p14:creationId xmlns:p14="http://schemas.microsoft.com/office/powerpoint/2010/main" xmlns="" val="25952724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15249</TotalTime>
  <Words>7375</Words>
  <Application>Microsoft Office PowerPoint</Application>
  <PresentationFormat>On-screen Show (4:3)</PresentationFormat>
  <Paragraphs>861</Paragraphs>
  <Slides>92</Slides>
  <Notes>92</Notes>
  <HiddenSlides>0</HiddenSlides>
  <MMClips>0</MMClips>
  <ScaleCrop>false</ScaleCrop>
  <HeadingPairs>
    <vt:vector size="4" baseType="variant">
      <vt:variant>
        <vt:lpstr>Theme</vt:lpstr>
      </vt:variant>
      <vt:variant>
        <vt:i4>1</vt:i4>
      </vt:variant>
      <vt:variant>
        <vt:lpstr>Slide Titles</vt:lpstr>
      </vt:variant>
      <vt:variant>
        <vt:i4>92</vt:i4>
      </vt:variant>
    </vt:vector>
  </HeadingPairs>
  <TitlesOfParts>
    <vt:vector size="93" baseType="lpstr">
      <vt:lpstr>Office Theme</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lpstr>Ephesians - Colossians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Kingdom</dc:title>
  <dc:creator>gburch</dc:creator>
  <cp:lastModifiedBy>gburch</cp:lastModifiedBy>
  <cp:revision>1560</cp:revision>
  <dcterms:created xsi:type="dcterms:W3CDTF">2010-09-16T16:01:57Z</dcterms:created>
  <dcterms:modified xsi:type="dcterms:W3CDTF">2015-03-08T12:28:51Z</dcterms:modified>
</cp:coreProperties>
</file>