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3" r:id="rId2"/>
    <p:sldId id="310" r:id="rId3"/>
    <p:sldId id="338" r:id="rId4"/>
    <p:sldId id="340" r:id="rId5"/>
    <p:sldId id="339" r:id="rId6"/>
    <p:sldId id="309" r:id="rId7"/>
    <p:sldId id="341" r:id="rId8"/>
    <p:sldId id="331" r:id="rId9"/>
    <p:sldId id="332" r:id="rId10"/>
    <p:sldId id="344" r:id="rId11"/>
    <p:sldId id="343" r:id="rId12"/>
    <p:sldId id="333" r:id="rId13"/>
    <p:sldId id="334" r:id="rId14"/>
    <p:sldId id="335" r:id="rId15"/>
    <p:sldId id="336" r:id="rId16"/>
    <p:sldId id="337" r:id="rId17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056" autoAdjust="0"/>
  </p:normalViewPr>
  <p:slideViewPr>
    <p:cSldViewPr>
      <p:cViewPr>
        <p:scale>
          <a:sx n="60" d="100"/>
          <a:sy n="60" d="100"/>
        </p:scale>
        <p:origin x="-70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8/30/2015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Infinitive “to be” </a:t>
            </a:r>
            <a:r>
              <a:rPr lang="en-US" b="0" dirty="0" smtClean="0"/>
              <a:t>– present tense, i.e., a present reality “in Christ”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… </a:t>
            </a:r>
            <a:r>
              <a:rPr lang="en-US" b="0" dirty="0" smtClean="0"/>
              <a:t>–</a:t>
            </a:r>
            <a:r>
              <a:rPr lang="en-US" b="1" dirty="0" smtClean="0"/>
              <a:t> </a:t>
            </a:r>
            <a:r>
              <a:rPr lang="en-US" b="0" dirty="0" smtClean="0"/>
              <a:t>“before the overthrow of the world”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Structure – </a:t>
            </a:r>
            <a:r>
              <a:rPr lang="en-US" b="0" i="1" dirty="0" smtClean="0"/>
              <a:t>Hagios</a:t>
            </a:r>
            <a:r>
              <a:rPr lang="en-US" b="0" baseline="0" dirty="0" smtClean="0"/>
              <a:t> in Ephesians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 case of keeping separate – that does not sanctify </a:t>
            </a:r>
            <a:r>
              <a:rPr lang="en-US" b="0" dirty="0" smtClean="0"/>
              <a:t>– Kosher law today qualifies as </a:t>
            </a:r>
            <a:br>
              <a:rPr lang="en-US" b="0" dirty="0" smtClean="0"/>
            </a:br>
            <a:r>
              <a:rPr lang="en-US" b="0" dirty="0" smtClean="0"/>
              <a:t>“teachings od demons” (4:1)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Concerning “Jewish Myths” </a:t>
            </a:r>
            <a:r>
              <a:rPr lang="en-US" b="0" dirty="0" smtClean="0"/>
              <a:t>– in 1:14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Continue reading –</a:t>
            </a:r>
            <a:r>
              <a:rPr lang="en-US" b="0" dirty="0" smtClean="0"/>
              <a:t> 1:16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These are the “touch not,</a:t>
            </a:r>
            <a:r>
              <a:rPr lang="en-US" b="1" baseline="0" dirty="0" smtClean="0"/>
              <a:t> taste not, handle </a:t>
            </a:r>
            <a:r>
              <a:rPr lang="en-US" b="1" baseline="0" dirty="0" err="1" smtClean="0"/>
              <a:t>nots</a:t>
            </a:r>
            <a:r>
              <a:rPr lang="en-US" b="1" baseline="0" dirty="0" smtClean="0"/>
              <a:t>” – </a:t>
            </a:r>
            <a:r>
              <a:rPr lang="en-US" b="0" baseline="0" dirty="0" smtClean="0"/>
              <a:t>condemned by Col.2:20-22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Heavenly Holies – </a:t>
            </a:r>
            <a:r>
              <a:rPr lang="en-US" b="0" dirty="0" smtClean="0"/>
              <a:t>certainly</a:t>
            </a:r>
            <a:r>
              <a:rPr lang="en-US" b="0" baseline="0" dirty="0" smtClean="0"/>
              <a:t> </a:t>
            </a:r>
            <a:r>
              <a:rPr lang="en-US" b="1" baseline="0" dirty="0" smtClean="0"/>
              <a:t>separated</a:t>
            </a:r>
            <a:r>
              <a:rPr lang="en-US" b="0" baseline="0" dirty="0" smtClean="0"/>
              <a:t> from us and impossible to get to for the present – note </a:t>
            </a:r>
            <a:r>
              <a:rPr lang="en-US" b="1" baseline="0" dirty="0" smtClean="0"/>
              <a:t>1 Tim.6:16 </a:t>
            </a:r>
            <a:r>
              <a:rPr lang="en-US" b="0" baseline="0" dirty="0" smtClean="0"/>
              <a:t>– not one man has or can see Christ there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“inheritance” – </a:t>
            </a:r>
            <a:r>
              <a:rPr lang="en-US" b="0" i="1" dirty="0" smtClean="0"/>
              <a:t>klēronomia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“lot” - </a:t>
            </a:r>
            <a:r>
              <a:rPr lang="en-US" b="0" i="1" dirty="0" smtClean="0"/>
              <a:t>klēros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“loved” – </a:t>
            </a:r>
            <a:r>
              <a:rPr lang="en-US" b="0" strike="noStrike" baseline="0" dirty="0" smtClean="0"/>
              <a:t>Indicative Aorist – a definite past action, completed at the Cross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strike="noStrike" baseline="0" dirty="0" smtClean="0"/>
              <a:t>“delivered” – </a:t>
            </a:r>
            <a:r>
              <a:rPr lang="en-US" b="0" i="1" strike="noStrike" baseline="0" dirty="0" smtClean="0"/>
              <a:t>paradidōmi</a:t>
            </a:r>
            <a:r>
              <a:rPr lang="en-US" b="0" strike="noStrike" baseline="0" dirty="0" smtClean="0"/>
              <a:t>, Indicative Aorist – a definite past action, completed at the Cross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“make holy” – </a:t>
            </a:r>
            <a:r>
              <a:rPr lang="en-US" b="0" i="1" strike="noStrike" baseline="0" dirty="0" smtClean="0"/>
              <a:t>hagiazō</a:t>
            </a:r>
            <a:r>
              <a:rPr lang="en-US" b="0" strike="noStrike" baseline="0" dirty="0" smtClean="0"/>
              <a:t>, Subj. Aor.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“cleanse” –</a:t>
            </a:r>
            <a:r>
              <a:rPr lang="en-US" b="0" strike="noStrike" baseline="0" dirty="0" smtClean="0"/>
              <a:t> </a:t>
            </a:r>
            <a:r>
              <a:rPr lang="en-US" b="0" i="1" strike="noStrike" baseline="0" dirty="0" smtClean="0"/>
              <a:t>katharizō</a:t>
            </a:r>
            <a:r>
              <a:rPr lang="en-US" b="0" strike="noStrike" baseline="0" dirty="0" smtClean="0"/>
              <a:t>, Part. Aor.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Context – </a:t>
            </a:r>
            <a:r>
              <a:rPr lang="en-US" b="0" strike="noStrike" baseline="0" dirty="0" smtClean="0"/>
              <a:t>nothing of human works in this context – all derives from His having given Himself (</a:t>
            </a:r>
            <a:r>
              <a:rPr lang="en-US" b="1" strike="noStrike" baseline="0" dirty="0" smtClean="0"/>
              <a:t>v.25</a:t>
            </a:r>
            <a:r>
              <a:rPr lang="en-US" b="0" strike="noStrike" baseline="0" dirty="0" smtClean="0"/>
              <a:t>) and having sanctified, cleansed &amp; washed – so this also is current reality “in Christ”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“might present” – </a:t>
            </a:r>
            <a:r>
              <a:rPr lang="en-US" b="0" i="1" strike="noStrike" baseline="0" dirty="0" smtClean="0"/>
              <a:t>paristēmi</a:t>
            </a:r>
            <a:r>
              <a:rPr lang="en-US" b="0" strike="noStrike" baseline="0" dirty="0" smtClean="0"/>
              <a:t>, Subj. Aor.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“might be” or “should be” </a:t>
            </a:r>
            <a:r>
              <a:rPr lang="en-US" b="0" strike="noStrike" baseline="0" dirty="0" smtClean="0"/>
              <a:t>– is a Present Subjunctive – again pointing to current reality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“super-reconciled” – </a:t>
            </a:r>
            <a:r>
              <a:rPr lang="en-US" b="0" strike="noStrike" baseline="0" dirty="0" smtClean="0"/>
              <a:t>Indic. Aor.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“to present” – </a:t>
            </a:r>
            <a:r>
              <a:rPr lang="en-US" b="0" strike="noStrike" baseline="0" dirty="0" smtClean="0"/>
              <a:t>Aor. Inf.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“Holy” </a:t>
            </a:r>
            <a:r>
              <a:rPr lang="en-US" b="0" strike="noStrike" baseline="0" dirty="0" smtClean="0"/>
              <a:t>– does not mean to display a halo!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Gen.2:3 – </a:t>
            </a:r>
            <a:r>
              <a:rPr lang="en-US" b="0" strike="noStrike" baseline="0" dirty="0" smtClean="0"/>
              <a:t>God blessed the seventh day and “set it apart” for in it He rested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Exo.13:2 – </a:t>
            </a:r>
            <a:r>
              <a:rPr lang="en-US" b="0" strike="noStrike" baseline="0" dirty="0" smtClean="0"/>
              <a:t>“set apart” = “consecrate” – see also </a:t>
            </a:r>
            <a:r>
              <a:rPr lang="en-US" b="1" strike="noStrike" baseline="0" dirty="0" smtClean="0"/>
              <a:t>Jer.1:5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To Separate the holy from the profane – </a:t>
            </a:r>
            <a:r>
              <a:rPr lang="en-US" b="0" strike="noStrike" baseline="0" dirty="0" smtClean="0"/>
              <a:t>a possible form of right division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Lev.11:44 </a:t>
            </a:r>
            <a:r>
              <a:rPr lang="en-US" b="0" dirty="0" smtClean="0"/>
              <a:t>– this exhortation</a:t>
            </a:r>
            <a:r>
              <a:rPr lang="en-US" b="0" baseline="0" dirty="0" smtClean="0"/>
              <a:t> </a:t>
            </a:r>
            <a:r>
              <a:rPr lang="en-US" dirty="0" smtClean="0"/>
              <a:t>quoted in 1 Pet.1:16 – also in Lev.19:2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Lev.11:44 </a:t>
            </a:r>
            <a:r>
              <a:rPr lang="en-US" b="0" dirty="0" smtClean="0"/>
              <a:t>– this exhortation</a:t>
            </a:r>
            <a:r>
              <a:rPr lang="en-US" b="0" baseline="0" dirty="0" smtClean="0"/>
              <a:t> </a:t>
            </a:r>
            <a:r>
              <a:rPr lang="en-US" dirty="0" smtClean="0"/>
              <a:t>quoted in 1 Pet.1:16 – also in Lev.19:2</a:t>
            </a:r>
          </a:p>
          <a:p>
            <a:pPr marL="228600" indent="-228600">
              <a:buAutoNum type="arabicPeriod"/>
            </a:pPr>
            <a:r>
              <a:rPr lang="en-US" b="1" smtClean="0"/>
              <a:t>Eze.22:26 </a:t>
            </a:r>
            <a:r>
              <a:rPr lang="en-US" b="1" dirty="0" smtClean="0"/>
              <a:t>– </a:t>
            </a:r>
            <a:r>
              <a:rPr lang="en-US" dirty="0" smtClean="0"/>
              <a:t>the priests were to “put a difference between </a:t>
            </a:r>
            <a:r>
              <a:rPr lang="en-US" b="1" dirty="0" smtClean="0"/>
              <a:t>holy</a:t>
            </a:r>
            <a:r>
              <a:rPr lang="en-US" dirty="0" smtClean="0"/>
              <a:t> and “common”, to teach a difference “between unclean and clean”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Eze.20:41 – </a:t>
            </a:r>
            <a:r>
              <a:rPr lang="en-US" b="0" dirty="0" smtClean="0"/>
              <a:t>when He gathers them out of the nations among whom He had scattered them – cp. </a:t>
            </a:r>
            <a:r>
              <a:rPr lang="en-US" b="1" dirty="0" smtClean="0"/>
              <a:t>Eze.38:16</a:t>
            </a:r>
            <a:r>
              <a:rPr lang="en-US" b="0" dirty="0" smtClean="0"/>
              <a:t>, where He will “be sanctified” in Gog!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Separating Clean from Unclean </a:t>
            </a:r>
            <a:r>
              <a:rPr lang="en-US" b="0" dirty="0" smtClean="0"/>
              <a:t>– making Holy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86F7-E68B-42D1-9417-5D77381B241B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CBCC-28D1-4448-8C9B-86BF5DF5B18C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B461B-C079-4195-84C4-586EE04CEB49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7783D-559A-4AD7-ACD7-060945600646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0B723-3765-478C-B80A-55899B7737FE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334E-25EE-470E-9124-C0420E4A7D81}" type="datetime1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F5EA-EE05-4A32-9BC1-EC3F0C447D7A}" type="datetime1">
              <a:rPr lang="en-US" smtClean="0"/>
              <a:t>8/30/2015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594F-8EAF-420C-8582-A0A61D701032}" type="datetime1">
              <a:rPr lang="en-US" smtClean="0"/>
              <a:t>8/30/2015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C0C8-4675-42C1-93A8-7B0D5B6CC080}" type="datetime1">
              <a:rPr lang="en-US" smtClean="0"/>
              <a:t>8/30/2015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70C7-1D8F-46D7-A24D-FB2ACE2751B2}" type="datetime1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5633A-BF6A-469E-B5C4-327701C68E96}" type="datetime1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6D783A-7E5D-44B4-BF95-1BB39EA317DD}" type="datetime1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7,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1:4 </a:t>
            </a:r>
            <a:r>
              <a:rPr lang="en-US" sz="6000" b="1" dirty="0" smtClean="0">
                <a:solidFill>
                  <a:schemeClr val="tx1"/>
                </a:solidFill>
              </a:rPr>
              <a:t>– He chose us in Him … us to be </a:t>
            </a:r>
            <a:r>
              <a:rPr lang="en-US" sz="6000" b="1" dirty="0" smtClean="0">
                <a:solidFill>
                  <a:srgbClr val="C00000"/>
                </a:solidFill>
              </a:rPr>
              <a:t>holy and faultless </a:t>
            </a:r>
            <a:r>
              <a:rPr lang="en-US" sz="6000" b="1" dirty="0" smtClean="0">
                <a:solidFill>
                  <a:schemeClr val="tx1"/>
                </a:solidFill>
              </a:rPr>
              <a:t>before Him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this parallels…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1 Tim.4:4 </a:t>
            </a:r>
            <a:r>
              <a:rPr lang="en-US" sz="4400" b="1" dirty="0" smtClean="0">
                <a:solidFill>
                  <a:schemeClr val="tx1"/>
                </a:solidFill>
              </a:rPr>
              <a:t>– </a:t>
            </a:r>
            <a:r>
              <a:rPr lang="en-US" sz="5000" b="1" dirty="0" smtClean="0">
                <a:solidFill>
                  <a:schemeClr val="tx1"/>
                </a:solidFill>
              </a:rPr>
              <a:t>“For every created thing of God </a:t>
            </a:r>
            <a:r>
              <a:rPr lang="en-US" sz="5000" b="1" i="1" dirty="0" smtClean="0">
                <a:solidFill>
                  <a:schemeClr val="tx1"/>
                </a:solidFill>
              </a:rPr>
              <a:t>is</a:t>
            </a:r>
            <a:r>
              <a:rPr lang="en-US" sz="5000" b="1" dirty="0" smtClean="0">
                <a:solidFill>
                  <a:schemeClr val="tx1"/>
                </a:solidFill>
              </a:rPr>
              <a:t> good, and nothing to be refused, being received with thankfulness, for it </a:t>
            </a:r>
            <a:r>
              <a:rPr lang="en-US" sz="5000" b="1" dirty="0" smtClean="0">
                <a:solidFill>
                  <a:srgbClr val="C00000"/>
                </a:solidFill>
              </a:rPr>
              <a:t>is made holy </a:t>
            </a:r>
            <a:r>
              <a:rPr lang="en-US" sz="5000" b="1" dirty="0" smtClean="0">
                <a:solidFill>
                  <a:schemeClr val="tx1"/>
                </a:solidFill>
              </a:rPr>
              <a:t>through the word of God and intercession.” </a:t>
            </a:r>
            <a:endParaRPr lang="en-US" sz="5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3154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Ti.1:15 </a:t>
            </a:r>
            <a:r>
              <a:rPr lang="en-US" sz="4400" b="1" dirty="0" smtClean="0">
                <a:solidFill>
                  <a:schemeClr val="tx1"/>
                </a:solidFill>
              </a:rPr>
              <a:t>– </a:t>
            </a:r>
            <a:r>
              <a:rPr lang="en-US" sz="5400" b="1" dirty="0">
                <a:solidFill>
                  <a:schemeClr val="tx1"/>
                </a:solidFill>
              </a:rPr>
              <a:t>“Indeed, all things are </a:t>
            </a:r>
            <a:r>
              <a:rPr lang="en-US" sz="5400" b="1" dirty="0">
                <a:solidFill>
                  <a:srgbClr val="00B050"/>
                </a:solidFill>
              </a:rPr>
              <a:t>pure</a:t>
            </a:r>
            <a:r>
              <a:rPr lang="en-US" sz="5400" b="1" dirty="0">
                <a:solidFill>
                  <a:schemeClr val="tx1"/>
                </a:solidFill>
              </a:rPr>
              <a:t> to the </a:t>
            </a:r>
            <a:r>
              <a:rPr lang="en-US" sz="5400" b="1" dirty="0">
                <a:solidFill>
                  <a:srgbClr val="00B050"/>
                </a:solidFill>
              </a:rPr>
              <a:t>pure</a:t>
            </a:r>
            <a:r>
              <a:rPr lang="en-US" sz="5400" b="1" dirty="0">
                <a:solidFill>
                  <a:schemeClr val="tx1"/>
                </a:solidFill>
              </a:rPr>
              <a:t>, but to the defiled and unbelieving nothing is </a:t>
            </a:r>
            <a:r>
              <a:rPr lang="en-US" sz="5400" b="1" dirty="0">
                <a:solidFill>
                  <a:srgbClr val="00B050"/>
                </a:solidFill>
              </a:rPr>
              <a:t>pure</a:t>
            </a:r>
            <a:r>
              <a:rPr lang="en-US" sz="5400" b="1" dirty="0">
                <a:solidFill>
                  <a:schemeClr val="tx1"/>
                </a:solidFill>
              </a:rPr>
              <a:t>, but even their mind and conscience is defiled.”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6288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820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“</a:t>
            </a:r>
            <a:r>
              <a:rPr lang="en-US" sz="4800" b="1" dirty="0" smtClean="0">
                <a:solidFill>
                  <a:srgbClr val="C00000"/>
                </a:solidFill>
              </a:rPr>
              <a:t>The Holies</a:t>
            </a:r>
            <a:r>
              <a:rPr lang="en-US" sz="4800" b="1" dirty="0" smtClean="0">
                <a:solidFill>
                  <a:schemeClr val="tx1"/>
                </a:solidFill>
              </a:rPr>
              <a:t>” </a:t>
            </a:r>
            <a:r>
              <a:rPr lang="en-US" sz="4800" b="1" dirty="0">
                <a:solidFill>
                  <a:schemeClr val="tx1"/>
                </a:solidFill>
              </a:rPr>
              <a:t>– as place of God’s throne – </a:t>
            </a:r>
            <a:r>
              <a:rPr lang="en-US" sz="5400" b="1" dirty="0" smtClean="0">
                <a:solidFill>
                  <a:schemeClr val="tx1"/>
                </a:solidFill>
              </a:rPr>
              <a:t>Heb.8:1-2; 9:11-12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Also </a:t>
            </a:r>
            <a:r>
              <a:rPr lang="en-US" sz="5400" b="1" dirty="0" smtClean="0">
                <a:solidFill>
                  <a:schemeClr val="tx1"/>
                </a:solidFill>
              </a:rPr>
              <a:t>Eph.1:18</a:t>
            </a:r>
            <a:r>
              <a:rPr lang="en-US" sz="4800" b="1" dirty="0" smtClean="0">
                <a:solidFill>
                  <a:schemeClr val="tx1"/>
                </a:solidFill>
              </a:rPr>
              <a:t> – “what is the hope of His calling, what the wealth of the glory of His inheritance in </a:t>
            </a:r>
            <a:r>
              <a:rPr lang="en-US" sz="4800" b="1" dirty="0" smtClean="0">
                <a:solidFill>
                  <a:srgbClr val="C00000"/>
                </a:solidFill>
              </a:rPr>
              <a:t>the Holies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6204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9916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>
                <a:solidFill>
                  <a:schemeClr val="tx1"/>
                </a:solidFill>
              </a:rPr>
              <a:t>Eph.2:19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– “you are no longer foreigners and outsiders, but you are fellow-citizens of </a:t>
            </a:r>
            <a:r>
              <a:rPr lang="en-US" sz="4800" b="1" dirty="0" smtClean="0">
                <a:solidFill>
                  <a:srgbClr val="C00000"/>
                </a:solidFill>
              </a:rPr>
              <a:t>the Holies</a:t>
            </a:r>
            <a:r>
              <a:rPr lang="en-US" sz="4800" b="1" dirty="0" smtClean="0">
                <a:solidFill>
                  <a:schemeClr val="tx1"/>
                </a:solidFill>
              </a:rPr>
              <a:t> and householders of God”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0080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Also </a:t>
            </a:r>
            <a:r>
              <a:rPr lang="en-US" sz="5400" b="1" dirty="0" smtClean="0">
                <a:solidFill>
                  <a:schemeClr val="tx1"/>
                </a:solidFill>
              </a:rPr>
              <a:t>Col.1:12</a:t>
            </a:r>
            <a:r>
              <a:rPr lang="en-US" sz="4800" b="1" dirty="0" smtClean="0">
                <a:solidFill>
                  <a:schemeClr val="tx1"/>
                </a:solidFill>
              </a:rPr>
              <a:t> – “thanking the Father, the One having made us fit for the portion of the lot of </a:t>
            </a:r>
            <a:r>
              <a:rPr lang="en-US" sz="4800" b="1" dirty="0" smtClean="0">
                <a:solidFill>
                  <a:srgbClr val="C00000"/>
                </a:solidFill>
              </a:rPr>
              <a:t>the Holies </a:t>
            </a:r>
            <a:r>
              <a:rPr lang="en-US" sz="4800" b="1" dirty="0" smtClean="0">
                <a:solidFill>
                  <a:schemeClr val="tx1"/>
                </a:solidFill>
              </a:rPr>
              <a:t>in the light”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1771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Comparing: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Eph.1:18</a:t>
            </a:r>
            <a:r>
              <a:rPr lang="en-US" sz="4800" b="1" dirty="0" smtClean="0">
                <a:solidFill>
                  <a:schemeClr val="tx1"/>
                </a:solidFill>
              </a:rPr>
              <a:t> – </a:t>
            </a:r>
            <a:r>
              <a:rPr lang="en-US" sz="4800" b="1" dirty="0" smtClean="0">
                <a:solidFill>
                  <a:srgbClr val="0070C0"/>
                </a:solidFill>
              </a:rPr>
              <a:t>the glory </a:t>
            </a:r>
            <a:r>
              <a:rPr lang="en-US" sz="4800" b="1" dirty="0" smtClean="0">
                <a:solidFill>
                  <a:schemeClr val="tx1"/>
                </a:solidFill>
              </a:rPr>
              <a:t>of His inheritance in the Holies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Col.1:12</a:t>
            </a:r>
            <a:r>
              <a:rPr lang="en-US" sz="4800" b="1" dirty="0" smtClean="0">
                <a:solidFill>
                  <a:schemeClr val="tx1"/>
                </a:solidFill>
              </a:rPr>
              <a:t> – the portion of the lot of the Holies </a:t>
            </a:r>
            <a:r>
              <a:rPr lang="en-US" sz="4800" b="1" dirty="0" smtClean="0">
                <a:solidFill>
                  <a:srgbClr val="0070C0"/>
                </a:solidFill>
              </a:rPr>
              <a:t>in the light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3748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And compare </a:t>
            </a:r>
            <a:r>
              <a:rPr lang="en-US" sz="5400" b="1" dirty="0" smtClean="0">
                <a:solidFill>
                  <a:schemeClr val="tx1"/>
                </a:solidFill>
              </a:rPr>
              <a:t>Col.3:4</a:t>
            </a:r>
            <a:r>
              <a:rPr lang="en-US" sz="4800" b="1" dirty="0" smtClean="0">
                <a:solidFill>
                  <a:schemeClr val="tx1"/>
                </a:solidFill>
              </a:rPr>
              <a:t> – “when Christ our life may be manifested, then also you will be manifested with Him </a:t>
            </a:r>
            <a:r>
              <a:rPr lang="en-US" sz="4800" b="1" dirty="0" smtClean="0">
                <a:solidFill>
                  <a:srgbClr val="0070C0"/>
                </a:solidFill>
              </a:rPr>
              <a:t>in Glory</a:t>
            </a:r>
            <a:r>
              <a:rPr lang="en-US" sz="4800" b="1" dirty="0" smtClean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41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Eph.5:25-27</a:t>
            </a:r>
            <a:r>
              <a:rPr lang="en-US" sz="4800" b="1" dirty="0" smtClean="0">
                <a:solidFill>
                  <a:schemeClr val="tx1"/>
                </a:solidFill>
              </a:rPr>
              <a:t> -  Husbands, love the wives even as Christ also loved the church and delivered Himself on its behalf, so that He might </a:t>
            </a:r>
            <a:r>
              <a:rPr lang="en-US" sz="4800" b="1" dirty="0" smtClean="0">
                <a:solidFill>
                  <a:srgbClr val="C00000"/>
                </a:solidFill>
              </a:rPr>
              <a:t>make</a:t>
            </a:r>
            <a:r>
              <a:rPr lang="en-US" sz="4800" b="1" dirty="0" smtClean="0">
                <a:solidFill>
                  <a:schemeClr val="tx1"/>
                </a:solidFill>
              </a:rPr>
              <a:t> it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>
                <a:solidFill>
                  <a:schemeClr val="tx1"/>
                </a:solidFill>
              </a:rPr>
              <a:t>, having cleansed </a:t>
            </a:r>
            <a:r>
              <a:rPr lang="en-US" sz="4800" b="1" i="1" dirty="0">
                <a:solidFill>
                  <a:schemeClr val="tx1"/>
                </a:solidFill>
              </a:rPr>
              <a:t>it</a:t>
            </a:r>
            <a:r>
              <a:rPr lang="en-US" sz="4800" b="1" dirty="0">
                <a:solidFill>
                  <a:schemeClr val="tx1"/>
                </a:solidFill>
              </a:rPr>
              <a:t> by the washing 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Eph.5:25-27</a:t>
            </a:r>
            <a:r>
              <a:rPr lang="en-US" sz="4800" b="1" dirty="0" smtClean="0">
                <a:solidFill>
                  <a:schemeClr val="tx1"/>
                </a:solidFill>
              </a:rPr>
              <a:t> -  of the water by word, so that He might present </a:t>
            </a:r>
            <a:r>
              <a:rPr lang="en-US" sz="4800" b="1" i="1" dirty="0" smtClean="0">
                <a:solidFill>
                  <a:schemeClr val="tx1"/>
                </a:solidFill>
              </a:rPr>
              <a:t>it</a:t>
            </a:r>
            <a:r>
              <a:rPr lang="en-US" sz="4800" b="1" dirty="0" smtClean="0">
                <a:solidFill>
                  <a:schemeClr val="tx1"/>
                </a:solidFill>
              </a:rPr>
              <a:t> to Himself </a:t>
            </a:r>
            <a:r>
              <a:rPr lang="en-US" sz="4800" b="1" i="1" dirty="0" smtClean="0">
                <a:solidFill>
                  <a:schemeClr val="tx1"/>
                </a:solidFill>
              </a:rPr>
              <a:t>as</a:t>
            </a:r>
            <a:r>
              <a:rPr lang="en-US" sz="4800" b="1" dirty="0" smtClean="0">
                <a:solidFill>
                  <a:schemeClr val="tx1"/>
                </a:solidFill>
              </a:rPr>
              <a:t> the illustrious church, </a:t>
            </a:r>
            <a:r>
              <a:rPr lang="en-US" sz="4800" b="1" dirty="0">
                <a:solidFill>
                  <a:schemeClr val="tx1"/>
                </a:solidFill>
              </a:rPr>
              <a:t>not having blemish or wrinkle or any such thing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>
                <a:solidFill>
                  <a:schemeClr val="tx1"/>
                </a:solidFill>
              </a:rPr>
              <a:t>but </a:t>
            </a:r>
            <a:r>
              <a:rPr lang="en-US" sz="4800" b="1" dirty="0" smtClean="0">
                <a:solidFill>
                  <a:schemeClr val="tx1"/>
                </a:solidFill>
              </a:rPr>
              <a:t>so that </a:t>
            </a:r>
            <a:r>
              <a:rPr lang="en-US" sz="4800" b="1" dirty="0">
                <a:solidFill>
                  <a:schemeClr val="tx1"/>
                </a:solidFill>
              </a:rPr>
              <a:t>it might be </a:t>
            </a:r>
            <a:r>
              <a:rPr lang="en-US" sz="4800" b="1" dirty="0">
                <a:solidFill>
                  <a:srgbClr val="C00000"/>
                </a:solidFill>
              </a:rPr>
              <a:t>holy and </a:t>
            </a:r>
            <a:r>
              <a:rPr lang="en-US" sz="4800" b="1" dirty="0" smtClean="0">
                <a:solidFill>
                  <a:srgbClr val="C00000"/>
                </a:solidFill>
              </a:rPr>
              <a:t>faultless.</a:t>
            </a:r>
            <a:endParaRPr lang="en-US" sz="4800" b="1" dirty="0">
              <a:solidFill>
                <a:srgbClr val="C00000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Col.1:21-22</a:t>
            </a:r>
            <a:r>
              <a:rPr lang="en-US" sz="4800" b="1" dirty="0" smtClean="0">
                <a:solidFill>
                  <a:schemeClr val="tx1"/>
                </a:solidFill>
              </a:rPr>
              <a:t> -  but now He super-reconciled in the body of His flesh through death to present you </a:t>
            </a:r>
            <a:r>
              <a:rPr lang="en-US" sz="4800" b="1" dirty="0">
                <a:solidFill>
                  <a:srgbClr val="C00000"/>
                </a:solidFill>
              </a:rPr>
              <a:t>holy and faultless </a:t>
            </a:r>
            <a:r>
              <a:rPr lang="en-US" sz="4800" b="1" dirty="0" smtClean="0">
                <a:solidFill>
                  <a:srgbClr val="C00000"/>
                </a:solidFill>
              </a:rPr>
              <a:t>and reproach-less </a:t>
            </a:r>
            <a:r>
              <a:rPr lang="en-US" sz="4800" b="1" dirty="0" smtClean="0">
                <a:solidFill>
                  <a:schemeClr val="tx1"/>
                </a:solidFill>
              </a:rPr>
              <a:t>before Him.</a:t>
            </a:r>
            <a:endParaRPr lang="en-US" sz="48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976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Meaning of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>
                <a:solidFill>
                  <a:schemeClr val="tx1"/>
                </a:solidFill>
              </a:rPr>
              <a:t>?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4800" b="1" dirty="0" smtClean="0">
                <a:solidFill>
                  <a:schemeClr val="tx1"/>
                </a:solidFill>
              </a:rPr>
              <a:t> Occurrence: </a:t>
            </a:r>
            <a:r>
              <a:rPr lang="en-US" sz="5400" b="1" dirty="0" smtClean="0">
                <a:solidFill>
                  <a:schemeClr val="tx1"/>
                </a:solidFill>
              </a:rPr>
              <a:t>Gen.2:3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Exo.3:1-5</a:t>
            </a:r>
            <a:r>
              <a:rPr lang="en-US" sz="4800" b="1" dirty="0" smtClean="0">
                <a:solidFill>
                  <a:schemeClr val="tx1"/>
                </a:solidFill>
              </a:rPr>
              <a:t> – “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>
                <a:solidFill>
                  <a:schemeClr val="tx1"/>
                </a:solidFill>
              </a:rPr>
              <a:t> ground”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Exo.13:2</a:t>
            </a:r>
            <a:r>
              <a:rPr lang="en-US" sz="4800" b="1" dirty="0" smtClean="0">
                <a:solidFill>
                  <a:schemeClr val="tx1"/>
                </a:solidFill>
              </a:rPr>
              <a:t> – “</a:t>
            </a:r>
            <a:r>
              <a:rPr lang="en-US" sz="4800" b="1" dirty="0" smtClean="0">
                <a:solidFill>
                  <a:srgbClr val="C00000"/>
                </a:solidFill>
              </a:rPr>
              <a:t>set apart</a:t>
            </a:r>
            <a:r>
              <a:rPr lang="en-US" sz="4800" b="1" dirty="0" smtClean="0">
                <a:solidFill>
                  <a:schemeClr val="tx1"/>
                </a:solidFill>
              </a:rPr>
              <a:t> to Me the firstborn”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>
              <a:buNone/>
            </a:pPr>
            <a:r>
              <a:rPr lang="en-US" sz="5400" b="1" dirty="0" smtClean="0"/>
              <a:t>Exo.26:34 </a:t>
            </a:r>
            <a:r>
              <a:rPr lang="en-US" sz="4400" b="1" dirty="0" smtClean="0"/>
              <a:t>– </a:t>
            </a:r>
            <a:r>
              <a:rPr lang="en-US" sz="4800" b="1" dirty="0" smtClean="0"/>
              <a:t>“the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/>
              <a:t> of </a:t>
            </a:r>
            <a:r>
              <a:rPr lang="en-US" sz="4800" b="1" dirty="0" smtClean="0">
                <a:solidFill>
                  <a:srgbClr val="C00000"/>
                </a:solidFill>
              </a:rPr>
              <a:t>Holies</a:t>
            </a:r>
            <a:r>
              <a:rPr lang="en-US" sz="4800" b="1" dirty="0" smtClean="0"/>
              <a:t>”</a:t>
            </a:r>
          </a:p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r>
              <a:rPr lang="en-US" sz="5400" b="1" dirty="0" smtClean="0"/>
              <a:t>Lev.11:44-45</a:t>
            </a:r>
            <a:r>
              <a:rPr lang="en-US" sz="4400" b="1" dirty="0" smtClean="0"/>
              <a:t> – </a:t>
            </a:r>
            <a:r>
              <a:rPr lang="en-US" sz="4800" b="1" dirty="0" smtClean="0"/>
              <a:t>“be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/>
              <a:t>, for I am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/>
              <a:t>”</a:t>
            </a: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>
              <a:buNone/>
            </a:pPr>
            <a:r>
              <a:rPr lang="en-US" sz="4800" b="1" dirty="0" smtClean="0"/>
              <a:t>The reason in </a:t>
            </a:r>
            <a:r>
              <a:rPr lang="en-US" sz="5400" b="1" dirty="0" smtClean="0"/>
              <a:t>Lev.20:26</a:t>
            </a:r>
            <a:r>
              <a:rPr lang="en-US" sz="4400" b="1" dirty="0" smtClean="0"/>
              <a:t> – </a:t>
            </a:r>
            <a:r>
              <a:rPr lang="en-US" sz="4800" b="1" dirty="0" smtClean="0"/>
              <a:t>“And you will be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/>
              <a:t> to Me, for I Yahweh am </a:t>
            </a:r>
            <a:r>
              <a:rPr lang="en-US" sz="4800" b="1" dirty="0" smtClean="0">
                <a:solidFill>
                  <a:srgbClr val="C00000"/>
                </a:solidFill>
              </a:rPr>
              <a:t>holy</a:t>
            </a:r>
            <a:r>
              <a:rPr lang="en-US" sz="4800" b="1" dirty="0" smtClean="0"/>
              <a:t>, and </a:t>
            </a:r>
            <a:r>
              <a:rPr lang="en-US" sz="4800" b="1" u="sng" dirty="0" smtClean="0"/>
              <a:t>have separated</a:t>
            </a:r>
            <a:r>
              <a:rPr lang="en-US" sz="4800" b="1" dirty="0" smtClean="0"/>
              <a:t> you from the peoples to become Mine.”</a:t>
            </a: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16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Corollary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– “I </a:t>
            </a:r>
            <a:r>
              <a:rPr lang="en-US" sz="4800" b="1" dirty="0" smtClean="0">
                <a:solidFill>
                  <a:srgbClr val="C00000"/>
                </a:solidFill>
              </a:rPr>
              <a:t>will be sanctified </a:t>
            </a:r>
            <a:r>
              <a:rPr lang="en-US" sz="4800" b="1" dirty="0" smtClean="0">
                <a:solidFill>
                  <a:schemeClr val="tx1"/>
                </a:solidFill>
              </a:rPr>
              <a:t>in you” (Eze.20:41)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Eze.38:23</a:t>
            </a:r>
            <a:r>
              <a:rPr lang="en-US" sz="4800" b="1" dirty="0" smtClean="0">
                <a:solidFill>
                  <a:schemeClr val="tx1"/>
                </a:solidFill>
              </a:rPr>
              <a:t> – “I </a:t>
            </a:r>
            <a:r>
              <a:rPr lang="en-US" sz="4800" b="1" dirty="0" smtClean="0">
                <a:solidFill>
                  <a:srgbClr val="C00000"/>
                </a:solidFill>
              </a:rPr>
              <a:t>will sanctify</a:t>
            </a:r>
            <a:r>
              <a:rPr lang="en-US" sz="4800" b="1" dirty="0" smtClean="0">
                <a:solidFill>
                  <a:schemeClr val="tx1"/>
                </a:solidFill>
              </a:rPr>
              <a:t> Myself … in the eyes of many nations”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647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2 Tim.2:21 </a:t>
            </a:r>
            <a:r>
              <a:rPr lang="en-US" sz="4400" b="1" dirty="0" smtClean="0">
                <a:solidFill>
                  <a:schemeClr val="tx1"/>
                </a:solidFill>
              </a:rPr>
              <a:t>– </a:t>
            </a:r>
            <a:r>
              <a:rPr lang="en-US" sz="4600" b="1" dirty="0" smtClean="0">
                <a:solidFill>
                  <a:schemeClr val="tx1"/>
                </a:solidFill>
              </a:rPr>
              <a:t>believer’s walk should mirror the work of Christ – “If then one may have </a:t>
            </a:r>
            <a:r>
              <a:rPr lang="en-US" sz="4600" b="1" dirty="0" smtClean="0">
                <a:solidFill>
                  <a:srgbClr val="00B050"/>
                </a:solidFill>
              </a:rPr>
              <a:t>cleansed</a:t>
            </a:r>
            <a:r>
              <a:rPr lang="en-US" sz="4600" b="1" dirty="0" smtClean="0">
                <a:solidFill>
                  <a:schemeClr val="tx1"/>
                </a:solidFill>
              </a:rPr>
              <a:t> himself from these (vessels for dishonor), he will be a vessel for honor, having been </a:t>
            </a:r>
            <a:r>
              <a:rPr lang="en-US" sz="4600" b="1" dirty="0" smtClean="0">
                <a:solidFill>
                  <a:srgbClr val="C00000"/>
                </a:solidFill>
              </a:rPr>
              <a:t>sanctified</a:t>
            </a:r>
            <a:r>
              <a:rPr lang="en-US" sz="4600" b="1" dirty="0" smtClean="0">
                <a:solidFill>
                  <a:schemeClr val="tx1"/>
                </a:solidFill>
              </a:rPr>
              <a:t> and useful to the Master for every good work.”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7,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025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12394</TotalTime>
  <Words>1036</Words>
  <Application>Microsoft Office PowerPoint</Application>
  <PresentationFormat>On-screen Show (4:3)</PresentationFormat>
  <Paragraphs>121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1277</cp:revision>
  <dcterms:created xsi:type="dcterms:W3CDTF">2010-09-16T16:01:57Z</dcterms:created>
  <dcterms:modified xsi:type="dcterms:W3CDTF">2015-08-30T12:30:09Z</dcterms:modified>
</cp:coreProperties>
</file>