
<file path=[Content_Types].xml><?xml version="1.0" encoding="utf-8"?>
<Types xmlns="http://schemas.openxmlformats.org/package/2006/content-types">
  <Override PartName="/ppt/slides/slide47.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120.xml" ContentType="application/vnd.openxmlformats-officedocument.presentationml.slide+xml"/>
  <Override PartName="/ppt/notesSlides/notesSlide38.xml" ContentType="application/vnd.openxmlformats-officedocument.presentationml.notesSlide+xml"/>
  <Override PartName="/ppt/notesSlides/notesSlide85.xml" ContentType="application/vnd.openxmlformats-officedocument.presentationml.notesSlide+xml"/>
  <Override PartName="/ppt/notesSlides/notesSlide141.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50.xml" ContentType="application/vnd.openxmlformats-officedocument.presentationml.slide+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notesSlides/notesSlide41.xml" ContentType="application/vnd.openxmlformats-officedocument.presentationml.notesSlide+xml"/>
  <Override PartName="/ppt/notesSlides/notesSlide179.xml" ContentType="application/vnd.openxmlformats-officedocument.presentationml.notesSlide+xml"/>
  <Override PartName="/ppt/slides/slide158.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notesSlides/notesSlide157.xml" ContentType="application/vnd.openxmlformats-officedocument.presentationml.notesSlide+xml"/>
  <Override PartName="/ppt/slides/slide88.xml" ContentType="application/vnd.openxmlformats-officedocument.presentationml.slide+xml"/>
  <Override PartName="/ppt/notesSlides/notesSlide135.xml" ContentType="application/vnd.openxmlformats-officedocument.presentationml.notesSlide+xml"/>
  <Override PartName="/ppt/notesSlides/notesSlide182.xml" ContentType="application/vnd.openxmlformats-officedocument.presentationml.notesSlide+xml"/>
  <Override PartName="/ppt/slides/slide19.xml" ContentType="application/vnd.openxmlformats-officedocument.presentationml.slide+xml"/>
  <Override PartName="/ppt/slides/slide66.xml" ContentType="application/vnd.openxmlformats-officedocument.presentationml.slide+xml"/>
  <Override PartName="/ppt/slides/slide114.xml" ContentType="application/vnd.openxmlformats-officedocument.presentationml.slide+xml"/>
  <Override PartName="/ppt/slides/slide161.xml" ContentType="application/vnd.openxmlformats-officedocument.presentationml.slide+xml"/>
  <Default Extension="png" ContentType="image/png"/>
  <Override PartName="/ppt/notesSlides/notesSlide79.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notesSlides/notesSlide160.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notesSlides/notesSlide198.xml" ContentType="application/vnd.openxmlformats-officedocument.presentationml.notesSlide+xml"/>
  <Override PartName="/ppt/notesSlides/notesSlide203.xml" ContentType="application/vnd.openxmlformats-officedocument.presentationml.notes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notesSlides/notesSlide176.xml" ContentType="application/vnd.openxmlformats-officedocument.presentationml.notesSlide+xml"/>
  <Override PartName="/ppt/notesSlides/notesSlide187.xml" ContentType="application/vnd.openxmlformats-officedocument.presentationml.notesSlide+xml"/>
  <Override PartName="/ppt/slides/slide108.xml" ContentType="application/vnd.openxmlformats-officedocument.presentationml.slide+xml"/>
  <Override PartName="/ppt/slides/slide155.xml" ContentType="application/vnd.openxmlformats-officedocument.presentationml.slide+xml"/>
  <Override PartName="/ppt/notesSlides/notesSlide118.xml" ContentType="application/vnd.openxmlformats-officedocument.presentationml.notesSlide+xml"/>
  <Override PartName="/ppt/notesSlides/notesSlide165.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notesSlides/notesSlide15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32.xml" ContentType="application/vnd.openxmlformats-officedocument.presentationml.notesSlide+xml"/>
  <Override PartName="/ppt/notesSlides/notesSlide143.xml" ContentType="application/vnd.openxmlformats-officedocument.presentationml.notesSlide+xml"/>
  <Override PartName="/ppt/notesSlides/notesSlide190.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notesSlides/notesSlide110.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notesSlides/notesSlide32.xml" ContentType="application/vnd.openxmlformats-officedocument.presentationml.notes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48.xml" ContentType="application/vnd.openxmlformats-officedocument.presentationml.notesSlide+xml"/>
  <Override PartName="/ppt/notesSlides/notesSlide159.xml" ContentType="application/vnd.openxmlformats-officedocument.presentationml.notesSlide+xml"/>
  <Override PartName="/ppt/notesSlides/notesSlide195.xml" ContentType="application/vnd.openxmlformats-officedocument.presentationml.notesSlide+xml"/>
  <Override PartName="/ppt/notesSlides/notesSlide200.xml" ContentType="application/vnd.openxmlformats-officedocument.presentationml.notes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notesSlides/notesSlide10.xml" ContentType="application/vnd.openxmlformats-officedocument.presentationml.notesSlide+xml"/>
  <Override PartName="/ppt/notesSlides/notesSlide137.xml" ContentType="application/vnd.openxmlformats-officedocument.presentationml.notesSlide+xml"/>
  <Override PartName="/ppt/notesSlides/notesSlide184.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126.xml" ContentType="application/vnd.openxmlformats-officedocument.presentationml.notesSlide+xml"/>
  <Override PartName="/ppt/notesSlides/notesSlide173.xml" ContentType="application/vnd.openxmlformats-officedocument.presentationml.notesSlide+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notesSlides/notesSlide151.xml" ContentType="application/vnd.openxmlformats-officedocument.presentationml.notesSlide+xml"/>
  <Override PartName="/ppt/notesSlides/notesSlide162.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notesSlides/notesSlide48.xml" ContentType="application/vnd.openxmlformats-officedocument.presentationml.notesSlide+xml"/>
  <Override PartName="/ppt/notesSlides/notesSlide95.xml" ContentType="application/vnd.openxmlformats-officedocument.presentationml.notesSlide+xml"/>
  <Override PartName="/ppt/notesSlides/notesSlide140.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notesSlides/notesSlide37.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205.xml" ContentType="application/vnd.openxmlformats-officedocument.presentationml.notesSlide+xml"/>
  <Override PartName="/ppt/slides/slide168.xml" ContentType="application/vnd.openxmlformats-officedocument.presentationml.slide+xml"/>
  <Override PartName="/ppt/slides/slide179.xml" ContentType="application/vnd.openxmlformats-officedocument.presentationml.slide+xml"/>
  <Override PartName="/ppt/notesSlides/notesSlide51.xml" ContentType="application/vnd.openxmlformats-officedocument.presentationml.notesSlide+xml"/>
  <Override PartName="/ppt/notesSlides/notesSlide178.xml" ContentType="application/vnd.openxmlformats-officedocument.presentationml.notesSlide+xml"/>
  <Override PartName="/ppt/notesSlides/notesSlide189.xml" ContentType="application/vnd.openxmlformats-officedocument.presentationml.notesSlide+xml"/>
  <Override PartName="/ppt/slides/slide157.xml" ContentType="application/vnd.openxmlformats-officedocument.presentationml.slide+xml"/>
  <Override PartName="/ppt/notesSlides/notesSlide40.xml" ContentType="application/vnd.openxmlformats-officedocument.presentationml.notesSlide+xml"/>
  <Override PartName="/ppt/notesSlides/notesSlide167.xml" ContentType="application/vnd.openxmlformats-officedocument.presentationml.notesSlide+xml"/>
  <Override PartName="/ppt/slides/slide98.xml" ContentType="application/vnd.openxmlformats-officedocument.presentationml.slide+xml"/>
  <Override PartName="/ppt/slides/slide146.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56.xml" ContentType="application/vnd.openxmlformats-officedocument.presentationml.notesSlide+xml"/>
  <Override PartName="/ppt/slides/slide87.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notesSlides/notesSlide89.xml" ContentType="application/vnd.openxmlformats-officedocument.presentationml.notesSlide+xml"/>
  <Override PartName="/ppt/notesSlides/notesSlide145.xml" ContentType="application/vnd.openxmlformats-officedocument.presentationml.notesSlide+xml"/>
  <Override PartName="/ppt/notesSlides/notesSlide192.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notesSlides/notesSlide134.xml" ContentType="application/vnd.openxmlformats-officedocument.presentationml.notesSlide+xml"/>
  <Override PartName="/ppt/notesSlides/notesSlide170.xml" ContentType="application/vnd.openxmlformats-officedocument.presentationml.notesSlide+xml"/>
  <Override PartName="/ppt/notesSlides/notesSlide181.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97.xml" ContentType="application/vnd.openxmlformats-officedocument.presentationml.notes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notesSlides/notesSlide139.xml" ContentType="application/vnd.openxmlformats-officedocument.presentationml.notesSlide+xml"/>
  <Override PartName="/ppt/notesSlides/notesSlide186.xml" ContentType="application/vnd.openxmlformats-officedocument.presentationml.notesSlide+xml"/>
  <Override PartName="/ppt/notesSlides/notesSlide202.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notesSlides/notesSlide128.xml" ContentType="application/vnd.openxmlformats-officedocument.presentationml.notesSlide+xml"/>
  <Override PartName="/ppt/notesSlides/notesSlide175.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notesSlides/notesSlide153.xml" ContentType="application/vnd.openxmlformats-officedocument.presentationml.notesSlide+xml"/>
  <Override PartName="/ppt/notesSlides/notesSlide164.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notesSlides/notesSlide142.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slides/slide159.xml" ContentType="application/vnd.openxmlformats-officedocument.presentationml.slide+xml"/>
  <Override PartName="/ppt/notesSlides/notesSlide42.xml" ContentType="application/vnd.openxmlformats-officedocument.presentationml.notesSlide+xml"/>
  <Override PartName="/ppt/notesSlides/notesSlide169.xml" ContentType="application/vnd.openxmlformats-officedocument.presentationml.notes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158.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notesSlides/notesSlide147.xml" ContentType="application/vnd.openxmlformats-officedocument.presentationml.notesSlide+xml"/>
  <Override PartName="/ppt/notesSlides/notesSlide194.xml" ContentType="application/vnd.openxmlformats-officedocument.presentationml.notes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notesSlides/notesSlide125.xml" ContentType="application/vnd.openxmlformats-officedocument.presentationml.notesSlide+xml"/>
  <Override PartName="/ppt/notesSlides/notesSlide136.xml" ContentType="application/vnd.openxmlformats-officedocument.presentationml.notesSlide+xml"/>
  <Override PartName="/ppt/notesSlides/notesSlide172.xml" ContentType="application/vnd.openxmlformats-officedocument.presentationml.notesSlide+xml"/>
  <Override PartName="/ppt/notesSlides/notesSlide183.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notesSlides/notesSlide161.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notesSlides/notesSlide150.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Override PartName="/ppt/notesSlides/notesSlide199.xml" ContentType="application/vnd.openxmlformats-officedocument.presentationml.notesSlide+xml"/>
  <Override PartName="/ppt/slides/slide12.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61.xml" ContentType="application/vnd.openxmlformats-officedocument.presentationml.notesSlide+xml"/>
  <Override PartName="/ppt/notesSlides/notesSlide188.xml" ContentType="application/vnd.openxmlformats-officedocument.presentationml.notesSlide+xml"/>
  <Override PartName="/ppt/notesSlides/notesSlide204.xml" ContentType="application/vnd.openxmlformats-officedocument.presentationml.notesSlide+xml"/>
  <Override PartName="/ppt/slides/slide167.xml" ContentType="application/vnd.openxmlformats-officedocument.presentationml.slide+xml"/>
  <Override PartName="/ppt/notesSlides/notesSlide50.xml" ContentType="application/vnd.openxmlformats-officedocument.presentationml.notesSlide+xml"/>
  <Override PartName="/ppt/notesSlides/notesSlide177.xml" ContentType="application/vnd.openxmlformats-officedocument.presentationml.notes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notesSlides/notesSlide155.xml" ContentType="application/vnd.openxmlformats-officedocument.presentationml.notesSlide+xml"/>
  <Override PartName="/ppt/notesSlides/notesSlide166.xml" ContentType="application/vnd.openxmlformats-officedocument.presentationml.notes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notesSlides/notesSlide5.xml" ContentType="application/vnd.openxmlformats-officedocument.presentationml.notesSlide+xml"/>
  <Override PartName="/ppt/notesSlides/notesSlide99.xml" ContentType="application/vnd.openxmlformats-officedocument.presentationml.notesSlide+xml"/>
  <Override PartName="/ppt/notesSlides/notesSlide144.xml" ContentType="application/vnd.openxmlformats-officedocument.presentationml.notesSlide+xml"/>
  <Override PartName="/ppt/notesSlides/notesSlide191.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notesSlides/notesSlide88.xml" ContentType="application/vnd.openxmlformats-officedocument.presentationml.notesSlide+xml"/>
  <Override PartName="/ppt/notesSlides/notesSlide133.xml" ContentType="application/vnd.openxmlformats-officedocument.presentationml.notesSlide+xml"/>
  <Override PartName="/ppt/notesSlides/notesSlide180.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122.xml" ContentType="application/vnd.openxmlformats-officedocument.presentationml.notesSlide+xml"/>
  <Override PartName="/ppt/slides/slide53.xml" ContentType="application/vnd.openxmlformats-officedocument.presentationml.slide+xml"/>
  <Default Extension="jpeg" ContentType="image/jpeg"/>
  <Override PartName="/ppt/notesSlides/notesSlide55.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31.xml" ContentType="application/vnd.openxmlformats-officedocument.presentationml.slide+xml"/>
  <Override PartName="/ppt/slides/slide42.xml" ContentType="application/vnd.openxmlformats-officedocument.presentationml.slide+xml"/>
  <Override PartName="/ppt/notesSlides/notesSlide44.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0.xml" ContentType="application/vnd.openxmlformats-officedocument.presentationml.notesSlide+xml"/>
  <Override PartName="/ppt/slides/slide139.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notesSlides/notesSlide149.xml" ContentType="application/vnd.openxmlformats-officedocument.presentationml.notesSlide+xml"/>
  <Override PartName="/ppt/notesSlides/notesSlide196.xml" ContentType="application/vnd.openxmlformats-officedocument.presentationml.notesSlide+xml"/>
  <Override PartName="/ppt/notesSlides/notesSlide201.xml" ContentType="application/vnd.openxmlformats-officedocument.presentationml.notesSlide+xml"/>
  <Override PartName="/ppt/slides/slide117.xml" ContentType="application/vnd.openxmlformats-officedocument.presentationml.slide+xml"/>
  <Override PartName="/ppt/slides/slide128.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notesSlides/notesSlide127.xml" ContentType="application/vnd.openxmlformats-officedocument.presentationml.notesSlide+xml"/>
  <Override PartName="/ppt/notesSlides/notesSlide138.xml" ContentType="application/vnd.openxmlformats-officedocument.presentationml.notesSlide+xml"/>
  <Override PartName="/ppt/notesSlides/notesSlide174.xml" ContentType="application/vnd.openxmlformats-officedocument.presentationml.notesSlide+xml"/>
  <Override PartName="/ppt/notesSlides/notesSlide185.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106.xml" ContentType="application/vnd.openxmlformats-officedocument.presentationml.slide+xml"/>
  <Override PartName="/ppt/slides/slide153.xml" ContentType="application/vnd.openxmlformats-officedocument.presentationml.slide+xml"/>
  <Override PartName="/ppt/notesSlides/notesSlide116.xml" ContentType="application/vnd.openxmlformats-officedocument.presentationml.notesSlide+xml"/>
  <Override PartName="/ppt/notesSlides/notesSlide163.xml" ContentType="application/vnd.openxmlformats-officedocument.presentationml.notesSlide+xml"/>
  <Override PartName="/ppt/slides/slide58.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notesSlides/notesSlide15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31.xml" ContentType="application/vnd.openxmlformats-officedocument.presentationml.slide+xml"/>
  <Override PartName="/ppt/notesSlides/notesSlide49.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notesSlides/notesSlide27.xml" ContentType="application/vnd.openxmlformats-officedocument.presentationml.notesSlide+xml"/>
  <Override PartName="/ppt/notesSlides/notesSlide74.xml" ContentType="application/vnd.openxmlformats-officedocument.presentationml.notesSlide+xml"/>
  <Override PartName="/ppt/slides/slide14.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20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notesSlides/notesSlide52.xml" ContentType="application/vnd.openxmlformats-officedocument.presentationml.notesSlide+xml"/>
  <Override PartName="/ppt/slides/slide147.xml" ContentType="application/vnd.openxmlformats-officedocument.presentationml.slide+xml"/>
  <Override PartName="/ppt/slides/slide194.xml" ContentType="application/vnd.openxmlformats-officedocument.presentationml.slide+xml"/>
  <Override PartName="/ppt/notesSlides/notesSlide30.xml" ContentType="application/vnd.openxmlformats-officedocument.presentationml.notesSlide+xml"/>
  <Override PartName="/ppt/notesSlides/notesSlide168.xml" ContentType="application/vnd.openxmlformats-officedocument.presentationml.notesSlide+xml"/>
  <Override PartName="/ppt/slides/slide99.xml" ContentType="application/vnd.openxmlformats-officedocument.presentationml.slide+xml"/>
  <Override PartName="/ppt/notesSlides/notesSlide146.xml" ContentType="application/vnd.openxmlformats-officedocument.presentationml.notesSlide+xml"/>
  <Override PartName="/ppt/notesSlides/notesSlide193.xml" ContentType="application/vnd.openxmlformats-officedocument.presentationml.notesSlide+xml"/>
  <Override PartName="/ppt/slides/slide77.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03.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notesSlides/notesSlide124.xml" ContentType="application/vnd.openxmlformats-officedocument.presentationml.notesSlide+xml"/>
  <Override PartName="/ppt/notesSlides/notesSlide17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8"/>
  </p:notesMasterIdLst>
  <p:sldIdLst>
    <p:sldId id="257" r:id="rId2"/>
    <p:sldId id="258" r:id="rId3"/>
    <p:sldId id="259" r:id="rId4"/>
    <p:sldId id="260" r:id="rId5"/>
    <p:sldId id="261" r:id="rId6"/>
    <p:sldId id="265" r:id="rId7"/>
    <p:sldId id="267" r:id="rId8"/>
    <p:sldId id="262" r:id="rId9"/>
    <p:sldId id="263" r:id="rId10"/>
    <p:sldId id="269" r:id="rId11"/>
    <p:sldId id="299" r:id="rId12"/>
    <p:sldId id="300" r:id="rId13"/>
    <p:sldId id="301" r:id="rId14"/>
    <p:sldId id="302" r:id="rId15"/>
    <p:sldId id="338" r:id="rId16"/>
    <p:sldId id="339" r:id="rId17"/>
    <p:sldId id="268" r:id="rId18"/>
    <p:sldId id="270" r:id="rId19"/>
    <p:sldId id="468" r:id="rId20"/>
    <p:sldId id="271" r:id="rId21"/>
    <p:sldId id="272" r:id="rId22"/>
    <p:sldId id="273" r:id="rId23"/>
    <p:sldId id="274" r:id="rId24"/>
    <p:sldId id="275" r:id="rId25"/>
    <p:sldId id="276" r:id="rId26"/>
    <p:sldId id="277" r:id="rId27"/>
    <p:sldId id="278" r:id="rId28"/>
    <p:sldId id="280" r:id="rId29"/>
    <p:sldId id="279" r:id="rId30"/>
    <p:sldId id="281" r:id="rId31"/>
    <p:sldId id="282" r:id="rId32"/>
    <p:sldId id="283" r:id="rId33"/>
    <p:sldId id="346" r:id="rId34"/>
    <p:sldId id="347" r:id="rId35"/>
    <p:sldId id="348" r:id="rId36"/>
    <p:sldId id="349" r:id="rId37"/>
    <p:sldId id="350" r:id="rId38"/>
    <p:sldId id="351" r:id="rId39"/>
    <p:sldId id="352" r:id="rId40"/>
    <p:sldId id="353" r:id="rId41"/>
    <p:sldId id="285" r:id="rId42"/>
    <p:sldId id="286" r:id="rId43"/>
    <p:sldId id="287" r:id="rId44"/>
    <p:sldId id="288" r:id="rId45"/>
    <p:sldId id="289" r:id="rId46"/>
    <p:sldId id="290" r:id="rId47"/>
    <p:sldId id="291" r:id="rId48"/>
    <p:sldId id="292" r:id="rId49"/>
    <p:sldId id="293" r:id="rId50"/>
    <p:sldId id="296" r:id="rId51"/>
    <p:sldId id="294" r:id="rId52"/>
    <p:sldId id="297" r:id="rId53"/>
    <p:sldId id="298" r:id="rId54"/>
    <p:sldId id="295" r:id="rId55"/>
    <p:sldId id="303" r:id="rId56"/>
    <p:sldId id="305" r:id="rId57"/>
    <p:sldId id="304"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20" r:id="rId72"/>
    <p:sldId id="344" r:id="rId73"/>
    <p:sldId id="343" r:id="rId74"/>
    <p:sldId id="340" r:id="rId75"/>
    <p:sldId id="342" r:id="rId76"/>
    <p:sldId id="341" r:id="rId77"/>
    <p:sldId id="319" r:id="rId78"/>
    <p:sldId id="400" r:id="rId79"/>
    <p:sldId id="401" r:id="rId80"/>
    <p:sldId id="403" r:id="rId81"/>
    <p:sldId id="363" r:id="rId82"/>
    <p:sldId id="404" r:id="rId83"/>
    <p:sldId id="405" r:id="rId84"/>
    <p:sldId id="406" r:id="rId85"/>
    <p:sldId id="411" r:id="rId86"/>
    <p:sldId id="413" r:id="rId87"/>
    <p:sldId id="408" r:id="rId88"/>
    <p:sldId id="409" r:id="rId89"/>
    <p:sldId id="410" r:id="rId90"/>
    <p:sldId id="412" r:id="rId91"/>
    <p:sldId id="414" r:id="rId92"/>
    <p:sldId id="415" r:id="rId93"/>
    <p:sldId id="416" r:id="rId94"/>
    <p:sldId id="417" r:id="rId95"/>
    <p:sldId id="418" r:id="rId96"/>
    <p:sldId id="419" r:id="rId97"/>
    <p:sldId id="420" r:id="rId98"/>
    <p:sldId id="421" r:id="rId99"/>
    <p:sldId id="422" r:id="rId100"/>
    <p:sldId id="423" r:id="rId101"/>
    <p:sldId id="424" r:id="rId102"/>
    <p:sldId id="425" r:id="rId103"/>
    <p:sldId id="426" r:id="rId104"/>
    <p:sldId id="427" r:id="rId105"/>
    <p:sldId id="321" r:id="rId106"/>
    <p:sldId id="429" r:id="rId107"/>
    <p:sldId id="430" r:id="rId108"/>
    <p:sldId id="431" r:id="rId109"/>
    <p:sldId id="432" r:id="rId110"/>
    <p:sldId id="433" r:id="rId111"/>
    <p:sldId id="434" r:id="rId112"/>
    <p:sldId id="435" r:id="rId113"/>
    <p:sldId id="436" r:id="rId114"/>
    <p:sldId id="437" r:id="rId115"/>
    <p:sldId id="438" r:id="rId116"/>
    <p:sldId id="439" r:id="rId117"/>
    <p:sldId id="440" r:id="rId118"/>
    <p:sldId id="441" r:id="rId119"/>
    <p:sldId id="442" r:id="rId120"/>
    <p:sldId id="443" r:id="rId121"/>
    <p:sldId id="444" r:id="rId122"/>
    <p:sldId id="445" r:id="rId123"/>
    <p:sldId id="428" r:id="rId124"/>
    <p:sldId id="322" r:id="rId125"/>
    <p:sldId id="323" r:id="rId126"/>
    <p:sldId id="324" r:id="rId127"/>
    <p:sldId id="325" r:id="rId128"/>
    <p:sldId id="327" r:id="rId129"/>
    <p:sldId id="326" r:id="rId130"/>
    <p:sldId id="328" r:id="rId131"/>
    <p:sldId id="329" r:id="rId132"/>
    <p:sldId id="330" r:id="rId133"/>
    <p:sldId id="331" r:id="rId134"/>
    <p:sldId id="332" r:id="rId135"/>
    <p:sldId id="333" r:id="rId136"/>
    <p:sldId id="334" r:id="rId137"/>
    <p:sldId id="335" r:id="rId138"/>
    <p:sldId id="336" r:id="rId139"/>
    <p:sldId id="337" r:id="rId140"/>
    <p:sldId id="345" r:id="rId141"/>
    <p:sldId id="355" r:id="rId142"/>
    <p:sldId id="356" r:id="rId143"/>
    <p:sldId id="358" r:id="rId144"/>
    <p:sldId id="357" r:id="rId145"/>
    <p:sldId id="359" r:id="rId146"/>
    <p:sldId id="361" r:id="rId147"/>
    <p:sldId id="360" r:id="rId148"/>
    <p:sldId id="362" r:id="rId149"/>
    <p:sldId id="364" r:id="rId150"/>
    <p:sldId id="365" r:id="rId151"/>
    <p:sldId id="366" r:id="rId152"/>
    <p:sldId id="367" r:id="rId153"/>
    <p:sldId id="368" r:id="rId154"/>
    <p:sldId id="369" r:id="rId155"/>
    <p:sldId id="371" r:id="rId156"/>
    <p:sldId id="370" r:id="rId157"/>
    <p:sldId id="375" r:id="rId158"/>
    <p:sldId id="376" r:id="rId159"/>
    <p:sldId id="377" r:id="rId160"/>
    <p:sldId id="374" r:id="rId161"/>
    <p:sldId id="372" r:id="rId162"/>
    <p:sldId id="373" r:id="rId163"/>
    <p:sldId id="378" r:id="rId164"/>
    <p:sldId id="379" r:id="rId165"/>
    <p:sldId id="380" r:id="rId166"/>
    <p:sldId id="381" r:id="rId167"/>
    <p:sldId id="382" r:id="rId168"/>
    <p:sldId id="383" r:id="rId169"/>
    <p:sldId id="384" r:id="rId170"/>
    <p:sldId id="385" r:id="rId171"/>
    <p:sldId id="386" r:id="rId172"/>
    <p:sldId id="395" r:id="rId173"/>
    <p:sldId id="396" r:id="rId174"/>
    <p:sldId id="387" r:id="rId175"/>
    <p:sldId id="397" r:id="rId176"/>
    <p:sldId id="388" r:id="rId177"/>
    <p:sldId id="389" r:id="rId178"/>
    <p:sldId id="390" r:id="rId179"/>
    <p:sldId id="391" r:id="rId180"/>
    <p:sldId id="392" r:id="rId181"/>
    <p:sldId id="393" r:id="rId182"/>
    <p:sldId id="394" r:id="rId183"/>
    <p:sldId id="398" r:id="rId184"/>
    <p:sldId id="399" r:id="rId185"/>
    <p:sldId id="446" r:id="rId186"/>
    <p:sldId id="447" r:id="rId187"/>
    <p:sldId id="448" r:id="rId188"/>
    <p:sldId id="450" r:id="rId189"/>
    <p:sldId id="451" r:id="rId190"/>
    <p:sldId id="454" r:id="rId191"/>
    <p:sldId id="453" r:id="rId192"/>
    <p:sldId id="452" r:id="rId193"/>
    <p:sldId id="455" r:id="rId194"/>
    <p:sldId id="449" r:id="rId195"/>
    <p:sldId id="456" r:id="rId196"/>
    <p:sldId id="457" r:id="rId197"/>
    <p:sldId id="458" r:id="rId198"/>
    <p:sldId id="459" r:id="rId199"/>
    <p:sldId id="460" r:id="rId200"/>
    <p:sldId id="461" r:id="rId201"/>
    <p:sldId id="462" r:id="rId202"/>
    <p:sldId id="463" r:id="rId203"/>
    <p:sldId id="464" r:id="rId204"/>
    <p:sldId id="465" r:id="rId205"/>
    <p:sldId id="466" r:id="rId206"/>
    <p:sldId id="467" r:id="rId207"/>
  </p:sldIdLst>
  <p:sldSz cx="9144000" cy="6858000" type="screen4x3"/>
  <p:notesSz cx="69469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8411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74296" autoAdjust="0"/>
  </p:normalViewPr>
  <p:slideViewPr>
    <p:cSldViewPr>
      <p:cViewPr varScale="1">
        <p:scale>
          <a:sx n="77" d="100"/>
          <a:sy n="77" d="100"/>
        </p:scale>
        <p:origin x="-86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1"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tableStyles" Target="tableStyle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presProps" Target="pres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1010"/>
          </a:xfrm>
          <a:prstGeom prst="rect">
            <a:avLst/>
          </a:prstGeom>
        </p:spPr>
        <p:txBody>
          <a:bodyPr vert="horz" lIns="92373" tIns="46187" rIns="92373" bIns="46187" rtlCol="0"/>
          <a:lstStyle>
            <a:lvl1pPr algn="l">
              <a:defRPr sz="1200"/>
            </a:lvl1pPr>
          </a:lstStyle>
          <a:p>
            <a:endParaRPr lang="en-US"/>
          </a:p>
        </p:txBody>
      </p:sp>
      <p:sp>
        <p:nvSpPr>
          <p:cNvPr id="3" name="Date Placeholder 2"/>
          <p:cNvSpPr>
            <a:spLocks noGrp="1"/>
          </p:cNvSpPr>
          <p:nvPr>
            <p:ph type="dt" idx="1"/>
          </p:nvPr>
        </p:nvSpPr>
        <p:spPr>
          <a:xfrm>
            <a:off x="3934969" y="0"/>
            <a:ext cx="3010323" cy="461010"/>
          </a:xfrm>
          <a:prstGeom prst="rect">
            <a:avLst/>
          </a:prstGeom>
        </p:spPr>
        <p:txBody>
          <a:bodyPr vert="horz" lIns="92373" tIns="46187" rIns="92373" bIns="46187" rtlCol="0"/>
          <a:lstStyle>
            <a:lvl1pPr algn="r">
              <a:defRPr sz="1200"/>
            </a:lvl1pPr>
          </a:lstStyle>
          <a:p>
            <a:fld id="{D55C9D03-2445-4C54-AD44-E67826E069E7}" type="datetimeFigureOut">
              <a:rPr lang="en-US" smtClean="0"/>
              <a:pPr/>
              <a:t>3/1/2020</a:t>
            </a:fld>
            <a:endParaRPr lang="en-US"/>
          </a:p>
        </p:txBody>
      </p:sp>
      <p:sp>
        <p:nvSpPr>
          <p:cNvPr id="4" name="Slide Image Placeholder 3"/>
          <p:cNvSpPr>
            <a:spLocks noGrp="1" noRot="1" noChangeAspect="1"/>
          </p:cNvSpPr>
          <p:nvPr>
            <p:ph type="sldImg" idx="2"/>
          </p:nvPr>
        </p:nvSpPr>
        <p:spPr>
          <a:xfrm>
            <a:off x="1169988" y="692150"/>
            <a:ext cx="4606925" cy="3455988"/>
          </a:xfrm>
          <a:prstGeom prst="rect">
            <a:avLst/>
          </a:prstGeom>
          <a:noFill/>
          <a:ln w="12700">
            <a:solidFill>
              <a:prstClr val="black"/>
            </a:solidFill>
          </a:ln>
        </p:spPr>
        <p:txBody>
          <a:bodyPr vert="horz" lIns="92373" tIns="46187" rIns="92373" bIns="46187" rtlCol="0" anchor="ctr"/>
          <a:lstStyle/>
          <a:p>
            <a:endParaRPr lang="en-US"/>
          </a:p>
        </p:txBody>
      </p:sp>
      <p:sp>
        <p:nvSpPr>
          <p:cNvPr id="5" name="Notes Placeholder 4"/>
          <p:cNvSpPr>
            <a:spLocks noGrp="1"/>
          </p:cNvSpPr>
          <p:nvPr>
            <p:ph type="body" sz="quarter" idx="3"/>
          </p:nvPr>
        </p:nvSpPr>
        <p:spPr>
          <a:xfrm>
            <a:off x="694690" y="4379596"/>
            <a:ext cx="5557520" cy="4149090"/>
          </a:xfrm>
          <a:prstGeom prst="rect">
            <a:avLst/>
          </a:prstGeom>
        </p:spPr>
        <p:txBody>
          <a:bodyPr vert="horz" lIns="92373" tIns="46187" rIns="92373" bIns="461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10323" cy="461010"/>
          </a:xfrm>
          <a:prstGeom prst="rect">
            <a:avLst/>
          </a:prstGeom>
        </p:spPr>
        <p:txBody>
          <a:bodyPr vert="horz" lIns="92373" tIns="46187" rIns="92373" bIns="46187" rtlCol="0" anchor="b"/>
          <a:lstStyle>
            <a:lvl1pPr algn="l">
              <a:defRPr sz="1200"/>
            </a:lvl1pPr>
          </a:lstStyle>
          <a:p>
            <a:endParaRPr lang="en-US"/>
          </a:p>
        </p:txBody>
      </p:sp>
      <p:sp>
        <p:nvSpPr>
          <p:cNvPr id="7" name="Slide Number Placeholder 6"/>
          <p:cNvSpPr>
            <a:spLocks noGrp="1"/>
          </p:cNvSpPr>
          <p:nvPr>
            <p:ph type="sldNum" sz="quarter" idx="5"/>
          </p:nvPr>
        </p:nvSpPr>
        <p:spPr>
          <a:xfrm>
            <a:off x="3934969" y="8757590"/>
            <a:ext cx="3010323" cy="461010"/>
          </a:xfrm>
          <a:prstGeom prst="rect">
            <a:avLst/>
          </a:prstGeom>
        </p:spPr>
        <p:txBody>
          <a:bodyPr vert="horz" lIns="92373" tIns="46187" rIns="92373" bIns="46187" rtlCol="0" anchor="b"/>
          <a:lstStyle>
            <a:lvl1pPr algn="r">
              <a:defRPr sz="1200"/>
            </a:lvl1pPr>
          </a:lstStyle>
          <a:p>
            <a:fld id="{724015FD-8948-41C3-99BF-3A8CFDC61DDD}" type="slidenum">
              <a:rPr lang="en-US" smtClean="0"/>
              <a:pPr/>
              <a:t>‹#›</a:t>
            </a:fld>
            <a:endParaRPr lang="en-US"/>
          </a:p>
        </p:txBody>
      </p:sp>
    </p:spTree>
    <p:extLst>
      <p:ext uri="{BB962C8B-B14F-4D97-AF65-F5344CB8AC3E}">
        <p14:creationId xmlns="" xmlns:p14="http://schemas.microsoft.com/office/powerpoint/2010/main" val="173150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a:p>
            <a:pPr marL="230933" indent="-230933">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BDB defs.</a:t>
            </a:r>
          </a:p>
          <a:p>
            <a:pPr marL="230933" indent="-230933">
              <a:spcBef>
                <a:spcPct val="0"/>
              </a:spcBef>
              <a:buFont typeface="+mj-lt"/>
              <a:buAutoNum type="arabicPeriod"/>
            </a:pPr>
            <a:endParaRPr lang="en-US" b="1" i="0" dirty="0" smtClean="0"/>
          </a:p>
          <a:p>
            <a:pPr marL="230933" indent="-230933">
              <a:spcBef>
                <a:spcPct val="0"/>
              </a:spcBef>
              <a:buFont typeface="+mj-lt"/>
              <a:buAutoNum type="arabicPeriod"/>
            </a:pPr>
            <a:r>
              <a:rPr lang="en-US" b="1" i="0" dirty="0" smtClean="0"/>
              <a:t>Hirsch’s gradational variants – </a:t>
            </a:r>
            <a:r>
              <a:rPr lang="en-US" b="0" i="0" dirty="0" smtClean="0"/>
              <a:t>q.v.,</a:t>
            </a:r>
            <a:r>
              <a:rPr lang="en-US" b="0" i="0" baseline="0" dirty="0" smtClean="0"/>
              <a:t> p. 127</a:t>
            </a:r>
          </a:p>
          <a:p>
            <a:pPr marL="230933" indent="-230933">
              <a:spcBef>
                <a:spcPct val="0"/>
              </a:spcBef>
              <a:buFont typeface="+mj-lt"/>
              <a:buAutoNum type="arabicPeriod"/>
            </a:pPr>
            <a:r>
              <a:rPr lang="en-US" b="1" i="1" baseline="0" dirty="0" smtClean="0"/>
              <a:t>Lêb</a:t>
            </a:r>
            <a:r>
              <a:rPr lang="en-US" b="1" i="0" baseline="0" dirty="0" smtClean="0"/>
              <a:t> – </a:t>
            </a:r>
            <a:r>
              <a:rPr lang="en-US" b="0" i="0" baseline="0" dirty="0" smtClean="0"/>
              <a:t>possibly a shortening of </a:t>
            </a:r>
            <a:r>
              <a:rPr lang="en-US" b="1" i="1" baseline="0" dirty="0" smtClean="0"/>
              <a:t>lêbab</a:t>
            </a:r>
            <a:r>
              <a:rPr lang="en-US" b="0" i="0" baseline="0" dirty="0" smtClean="0"/>
              <a:t>, which has the typical 3-consonant stem;  Job??? – one source says</a:t>
            </a:r>
            <a:r>
              <a:rPr lang="en-US" b="1" i="1" baseline="0" dirty="0" smtClean="0"/>
              <a:t> lêb </a:t>
            </a:r>
            <a:r>
              <a:rPr lang="en-US" b="0" i="0" baseline="0" dirty="0" smtClean="0"/>
              <a:t>is Aramaic, but why does it predominate, then?</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a:t>
            </a:fld>
            <a:endParaRPr lang="en-US"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Egypt was forewarned of the next plague – </a:t>
            </a:r>
            <a:r>
              <a:rPr lang="en-US" b="0" i="0" baseline="0" dirty="0" smtClean="0"/>
              <a:t>the destroying fiery hail</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100</a:t>
            </a:fld>
            <a:endParaRPr lang="en-US" dirty="0"/>
          </a:p>
        </p:txBody>
      </p:sp>
    </p:spTree>
    <p:extLst>
      <p:ext uri="{BB962C8B-B14F-4D97-AF65-F5344CB8AC3E}">
        <p14:creationId xmlns="" xmlns:p14="http://schemas.microsoft.com/office/powerpoint/2010/main" val="327110336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101</a:t>
            </a:fld>
            <a:endParaRPr lang="en-US" dirty="0"/>
          </a:p>
        </p:txBody>
      </p:sp>
    </p:spTree>
    <p:extLst>
      <p:ext uri="{BB962C8B-B14F-4D97-AF65-F5344CB8AC3E}">
        <p14:creationId xmlns="" xmlns:p14="http://schemas.microsoft.com/office/powerpoint/2010/main" val="3013567313"/>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102</a:t>
            </a:fld>
            <a:endParaRPr lang="en-US" dirty="0"/>
          </a:p>
        </p:txBody>
      </p:sp>
    </p:spTree>
    <p:extLst>
      <p:ext uri="{BB962C8B-B14F-4D97-AF65-F5344CB8AC3E}">
        <p14:creationId xmlns="" xmlns:p14="http://schemas.microsoft.com/office/powerpoint/2010/main" val="1518655365"/>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103</a:t>
            </a:fld>
            <a:endParaRPr lang="en-US" dirty="0"/>
          </a:p>
        </p:txBody>
      </p:sp>
    </p:spTree>
    <p:extLst>
      <p:ext uri="{BB962C8B-B14F-4D97-AF65-F5344CB8AC3E}">
        <p14:creationId xmlns="" xmlns:p14="http://schemas.microsoft.com/office/powerpoint/2010/main" val="155865487"/>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104</a:t>
            </a:fld>
            <a:endParaRPr lang="en-US" dirty="0"/>
          </a:p>
        </p:txBody>
      </p:sp>
    </p:spTree>
    <p:extLst>
      <p:ext uri="{BB962C8B-B14F-4D97-AF65-F5344CB8AC3E}">
        <p14:creationId xmlns="" xmlns:p14="http://schemas.microsoft.com/office/powerpoint/2010/main" val="2820690976"/>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105</a:t>
            </a:fld>
            <a:endParaRPr lang="en-US" dirty="0"/>
          </a:p>
        </p:txBody>
      </p:sp>
    </p:spTree>
    <p:extLst>
      <p:ext uri="{BB962C8B-B14F-4D97-AF65-F5344CB8AC3E}">
        <p14:creationId xmlns="" xmlns:p14="http://schemas.microsoft.com/office/powerpoint/2010/main" val="260143086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106</a:t>
            </a:fld>
            <a:endParaRPr lang="en-US" dirty="0"/>
          </a:p>
        </p:txBody>
      </p:sp>
    </p:spTree>
    <p:extLst>
      <p:ext uri="{BB962C8B-B14F-4D97-AF65-F5344CB8AC3E}">
        <p14:creationId xmlns="" xmlns:p14="http://schemas.microsoft.com/office/powerpoint/2010/main" val="769765890"/>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107</a:t>
            </a:fld>
            <a:endParaRPr lang="en-US" dirty="0"/>
          </a:p>
        </p:txBody>
      </p:sp>
    </p:spTree>
    <p:extLst>
      <p:ext uri="{BB962C8B-B14F-4D97-AF65-F5344CB8AC3E}">
        <p14:creationId xmlns="" xmlns:p14="http://schemas.microsoft.com/office/powerpoint/2010/main" val="383920193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Part of – </a:t>
            </a:r>
            <a:r>
              <a:rPr lang="en-US" b="0" i="0" baseline="0" dirty="0" smtClean="0"/>
              <a:t>the curse of the Law – NOTE: threat of a curse comes first – later the promise of heart blessings</a:t>
            </a:r>
          </a:p>
          <a:p>
            <a:pPr marL="230933" indent="-230933">
              <a:spcBef>
                <a:spcPct val="0"/>
              </a:spcBef>
              <a:buFontTx/>
              <a:buAutoNum type="arabicPeriod"/>
            </a:pPr>
            <a:r>
              <a:rPr lang="en-US" b="1" i="0" baseline="0" dirty="0" smtClean="0"/>
              <a:t>Also by God – </a:t>
            </a:r>
            <a:r>
              <a:rPr lang="en-US" b="0" i="0" baseline="0" dirty="0" smtClean="0"/>
              <a:t>Exo.31:6; 35:34; 36:1 ,2; 1 Ki.3:9; 4:29; 10:24; 1 Chr.29:19; 2 Chr.9:23; 30:12; Neh.2:12; 7:5; Psa.4:7; 20:4; 21:2; 37:4; Ecc.3:11; Jer.32:39-40; Lam.3:65; Eze.36:26</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108</a:t>
            </a:fld>
            <a:endParaRPr lang="en-US" dirty="0"/>
          </a:p>
        </p:txBody>
      </p:sp>
    </p:spTree>
    <p:extLst>
      <p:ext uri="{BB962C8B-B14F-4D97-AF65-F5344CB8AC3E}">
        <p14:creationId xmlns="" xmlns:p14="http://schemas.microsoft.com/office/powerpoint/2010/main" val="407310217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109</a:t>
            </a:fld>
            <a:endParaRPr lang="en-US" dirty="0"/>
          </a:p>
        </p:txBody>
      </p:sp>
    </p:spTree>
    <p:extLst>
      <p:ext uri="{BB962C8B-B14F-4D97-AF65-F5344CB8AC3E}">
        <p14:creationId xmlns="" xmlns:p14="http://schemas.microsoft.com/office/powerpoint/2010/main" val="31223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dirty="0" smtClean="0"/>
              <a:t>Thayer – </a:t>
            </a:r>
            <a:r>
              <a:rPr lang="en-US" b="0" i="0" dirty="0" smtClean="0"/>
              <a:t>from a root signifying to quiver or palpitate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a:t>
            </a:fld>
            <a:endParaRPr lang="en-US" dirty="0"/>
          </a:p>
        </p:txBody>
      </p:sp>
    </p:spTree>
    <p:extLst>
      <p:ext uri="{BB962C8B-B14F-4D97-AF65-F5344CB8AC3E}">
        <p14:creationId xmlns="" xmlns:p14="http://schemas.microsoft.com/office/powerpoint/2010/main" val="3397595701"/>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110</a:t>
            </a:fld>
            <a:endParaRPr lang="en-US" dirty="0"/>
          </a:p>
        </p:txBody>
      </p:sp>
    </p:spTree>
    <p:extLst>
      <p:ext uri="{BB962C8B-B14F-4D97-AF65-F5344CB8AC3E}">
        <p14:creationId xmlns="" xmlns:p14="http://schemas.microsoft.com/office/powerpoint/2010/main" val="941517560"/>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111</a:t>
            </a:fld>
            <a:endParaRPr lang="en-US" dirty="0"/>
          </a:p>
        </p:txBody>
      </p:sp>
    </p:spTree>
    <p:extLst>
      <p:ext uri="{BB962C8B-B14F-4D97-AF65-F5344CB8AC3E}">
        <p14:creationId xmlns="" xmlns:p14="http://schemas.microsoft.com/office/powerpoint/2010/main" val="995819582"/>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Per Solomon’s personal request</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112</a:t>
            </a:fld>
            <a:endParaRPr lang="en-US" dirty="0"/>
          </a:p>
        </p:txBody>
      </p:sp>
    </p:spTree>
    <p:extLst>
      <p:ext uri="{BB962C8B-B14F-4D97-AF65-F5344CB8AC3E}">
        <p14:creationId xmlns="" xmlns:p14="http://schemas.microsoft.com/office/powerpoint/2010/main" val="2321678134"/>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113</a:t>
            </a:fld>
            <a:endParaRPr lang="en-US" dirty="0"/>
          </a:p>
        </p:txBody>
      </p:sp>
    </p:spTree>
    <p:extLst>
      <p:ext uri="{BB962C8B-B14F-4D97-AF65-F5344CB8AC3E}">
        <p14:creationId xmlns="" xmlns:p14="http://schemas.microsoft.com/office/powerpoint/2010/main" val="37516142"/>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Put in Artaxerxes’ heart</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114</a:t>
            </a:fld>
            <a:endParaRPr lang="en-US" dirty="0"/>
          </a:p>
        </p:txBody>
      </p:sp>
    </p:spTree>
    <p:extLst>
      <p:ext uri="{BB962C8B-B14F-4D97-AF65-F5344CB8AC3E}">
        <p14:creationId xmlns="" xmlns:p14="http://schemas.microsoft.com/office/powerpoint/2010/main" val="47843832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But Yahweh must take the first step </a:t>
            </a:r>
            <a:r>
              <a:rPr lang="en-US" b="0" i="0" baseline="0" dirty="0" smtClean="0"/>
              <a:t>– only AFTER that can they turn their whole heart back to Him</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115</a:t>
            </a:fld>
            <a:endParaRPr lang="en-US" dirty="0"/>
          </a:p>
        </p:txBody>
      </p:sp>
    </p:spTree>
    <p:extLst>
      <p:ext uri="{BB962C8B-B14F-4D97-AF65-F5344CB8AC3E}">
        <p14:creationId xmlns="" xmlns:p14="http://schemas.microsoft.com/office/powerpoint/2010/main" val="3046051258"/>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But Yahweh must take the first step </a:t>
            </a:r>
            <a:r>
              <a:rPr lang="en-US" b="0" i="0" baseline="0" dirty="0" smtClean="0"/>
              <a:t>– only AFTER that can they turn their whole heart back to Him</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116</a:t>
            </a:fld>
            <a:endParaRPr lang="en-US" dirty="0"/>
          </a:p>
        </p:txBody>
      </p:sp>
    </p:spTree>
    <p:extLst>
      <p:ext uri="{BB962C8B-B14F-4D97-AF65-F5344CB8AC3E}">
        <p14:creationId xmlns="" xmlns:p14="http://schemas.microsoft.com/office/powerpoint/2010/main" val="110908519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As we examined before </a:t>
            </a:r>
            <a:r>
              <a:rPr lang="en-US" b="0" i="0" baseline="0" dirty="0" smtClean="0"/>
              <a:t>– flesh is to stone AS new is to old</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117</a:t>
            </a:fld>
            <a:endParaRPr lang="en-US" dirty="0"/>
          </a:p>
        </p:txBody>
      </p:sp>
    </p:spTree>
    <p:extLst>
      <p:ext uri="{BB962C8B-B14F-4D97-AF65-F5344CB8AC3E}">
        <p14:creationId xmlns="" xmlns:p14="http://schemas.microsoft.com/office/powerpoint/2010/main" val="3222716026"/>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As we examined before </a:t>
            </a:r>
            <a:r>
              <a:rPr lang="en-US" b="0" i="0" baseline="0" dirty="0" smtClean="0"/>
              <a:t>– flesh is to stone AS new is to old – it seems God will give them what would have been natural to them, were it not for the hardening of sin</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God – </a:t>
            </a:r>
            <a:r>
              <a:rPr lang="en-US" b="0" i="0" baseline="0" dirty="0" smtClean="0"/>
              <a:t>Exo.31:6; 35:34; 36:1 ,2; 1 Ki.3:9; 4:29; 10:24; 1 Chr.29:19; 2 Chr.9:23; 30:12; Neh.2:12; 7:5; Psa.4:7; 20:4; 21:2; 37:4; Ecc.3:11; Jer.32:39-40; Lam.3:65; Eze.36:26</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118</a:t>
            </a:fld>
            <a:endParaRPr lang="en-US" dirty="0"/>
          </a:p>
        </p:txBody>
      </p:sp>
    </p:spTree>
    <p:extLst>
      <p:ext uri="{BB962C8B-B14F-4D97-AF65-F5344CB8AC3E}">
        <p14:creationId xmlns="" xmlns:p14="http://schemas.microsoft.com/office/powerpoint/2010/main" val="2463049466"/>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“give your heart” </a:t>
            </a:r>
            <a:r>
              <a:rPr lang="en-US" b="0" i="0" baseline="0" dirty="0" smtClean="0"/>
              <a:t>– “give your attention”</a:t>
            </a:r>
          </a:p>
          <a:p>
            <a:pPr marL="230933" indent="-230933">
              <a:spcBef>
                <a:spcPct val="0"/>
              </a:spcBef>
              <a:buFontTx/>
              <a:buAutoNum type="arabicPeriod"/>
            </a:pPr>
            <a:r>
              <a:rPr lang="en-US" b="1" i="0" baseline="0" dirty="0" smtClean="0"/>
              <a:t>Also by Man– </a:t>
            </a:r>
            <a:r>
              <a:rPr lang="en-US" b="0" i="0" baseline="0" dirty="0" smtClean="0"/>
              <a:t>1 Chr.22:19; 2 Chr.11:126; Ecc.1:17; 7:2, 21; 8:9, 16; 9:1; Eze.28:6; Dan.10:12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119</a:t>
            </a:fld>
            <a:endParaRPr lang="en-US" dirty="0"/>
          </a:p>
        </p:txBody>
      </p:sp>
    </p:spTree>
    <p:extLst>
      <p:ext uri="{BB962C8B-B14F-4D97-AF65-F5344CB8AC3E}">
        <p14:creationId xmlns="" xmlns:p14="http://schemas.microsoft.com/office/powerpoint/2010/main" val="231543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dirty="0" smtClean="0"/>
              <a:t>Thayer – </a:t>
            </a:r>
            <a:r>
              <a:rPr lang="en-US" b="0" i="0" dirty="0" smtClean="0"/>
              <a:t>from a root signifying to quiver or palpitate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a:t>
            </a:fld>
            <a:endParaRPr lang="en-US" dirty="0"/>
          </a:p>
        </p:txBody>
      </p:sp>
    </p:spTree>
    <p:extLst>
      <p:ext uri="{BB962C8B-B14F-4D97-AF65-F5344CB8AC3E}">
        <p14:creationId xmlns="" xmlns:p14="http://schemas.microsoft.com/office/powerpoint/2010/main" val="1967311097"/>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“my heart” </a:t>
            </a:r>
            <a:r>
              <a:rPr lang="en-US" b="0" i="0" baseline="0" dirty="0" smtClean="0"/>
              <a:t>– “my attention”, “my purpose”</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Man– </a:t>
            </a:r>
            <a:r>
              <a:rPr lang="en-US" b="0" i="0" baseline="0" dirty="0" smtClean="0"/>
              <a:t>1 Chr.22:19; 2 Chr.11:126; Ecc.1:17; 7:2, 21; 8:9, 16; 9:1; Eze.28:6; Dan.10:12</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120</a:t>
            </a:fld>
            <a:endParaRPr lang="en-US" dirty="0"/>
          </a:p>
        </p:txBody>
      </p:sp>
    </p:spTree>
    <p:extLst>
      <p:ext uri="{BB962C8B-B14F-4D97-AF65-F5344CB8AC3E}">
        <p14:creationId xmlns="" xmlns:p14="http://schemas.microsoft.com/office/powerpoint/2010/main" val="380528774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“set your heart” </a:t>
            </a:r>
            <a:r>
              <a:rPr lang="en-US" b="0" i="0" baseline="0" dirty="0" smtClean="0"/>
              <a:t>– “postured”</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Man– </a:t>
            </a:r>
            <a:r>
              <a:rPr lang="en-US" b="0" i="0" baseline="0" dirty="0" smtClean="0"/>
              <a:t>1 Chr.22:19; 2 Chr.11:126; Ecc.1:17; 7:2, 21; 8:9, 16; 9:1; Eze.28:6; Dan.10:12</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121</a:t>
            </a:fld>
            <a:endParaRPr lang="en-US" dirty="0"/>
          </a:p>
        </p:txBody>
      </p:sp>
    </p:spTree>
    <p:extLst>
      <p:ext uri="{BB962C8B-B14F-4D97-AF65-F5344CB8AC3E}">
        <p14:creationId xmlns="" xmlns:p14="http://schemas.microsoft.com/office/powerpoint/2010/main" val="70735883"/>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“set your heart” </a:t>
            </a:r>
            <a:r>
              <a:rPr lang="en-US" b="0" i="0" baseline="0" dirty="0" smtClean="0"/>
              <a:t>– “postured”, “pretended”</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by Man– </a:t>
            </a:r>
            <a:r>
              <a:rPr lang="en-US" b="0" i="0" baseline="0" dirty="0" smtClean="0"/>
              <a:t>1 Chr.22:19; 2 Chr.11:126; Ecc.1:17; 7:2, 21; 8:9, 16; 9:1; Eze.28:6; Dan.10:12</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122</a:t>
            </a:fld>
            <a:endParaRPr lang="en-US" dirty="0"/>
          </a:p>
        </p:txBody>
      </p:sp>
    </p:spTree>
    <p:extLst>
      <p:ext uri="{BB962C8B-B14F-4D97-AF65-F5344CB8AC3E}">
        <p14:creationId xmlns="" xmlns:p14="http://schemas.microsoft.com/office/powerpoint/2010/main" val="2444223767"/>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123</a:t>
            </a:fld>
            <a:endParaRPr lang="en-US" dirty="0"/>
          </a:p>
        </p:txBody>
      </p:sp>
    </p:spTree>
    <p:extLst>
      <p:ext uri="{BB962C8B-B14F-4D97-AF65-F5344CB8AC3E}">
        <p14:creationId xmlns="" xmlns:p14="http://schemas.microsoft.com/office/powerpoint/2010/main" val="3957448682"/>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124</a:t>
            </a:fld>
            <a:endParaRPr lang="en-US" dirty="0"/>
          </a:p>
        </p:txBody>
      </p:sp>
    </p:spTree>
    <p:extLst>
      <p:ext uri="{BB962C8B-B14F-4D97-AF65-F5344CB8AC3E}">
        <p14:creationId xmlns="" xmlns:p14="http://schemas.microsoft.com/office/powerpoint/2010/main" val="37960462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125</a:t>
            </a:fld>
            <a:endParaRPr lang="en-US" dirty="0"/>
          </a:p>
        </p:txBody>
      </p:sp>
    </p:spTree>
    <p:extLst>
      <p:ext uri="{BB962C8B-B14F-4D97-AF65-F5344CB8AC3E}">
        <p14:creationId xmlns="" xmlns:p14="http://schemas.microsoft.com/office/powerpoint/2010/main" val="668925067"/>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Circumcision of Heart – </a:t>
            </a:r>
            <a:r>
              <a:rPr lang="en-US" b="0" i="0" baseline="0" dirty="0" smtClean="0"/>
              <a:t>humility and acknowledgement of guilt – the onus appears to be on the sinner to take up this circumcision</a:t>
            </a:r>
          </a:p>
          <a:p>
            <a:pPr marL="230933" indent="-230933">
              <a:spcBef>
                <a:spcPct val="0"/>
              </a:spcBef>
              <a:buFontTx/>
              <a:buAutoNum type="arabicPeriod"/>
            </a:pPr>
            <a:r>
              <a:rPr lang="en-US" b="1" i="0" baseline="0" dirty="0" smtClean="0"/>
              <a:t>Lev. 26 – </a:t>
            </a:r>
            <a:r>
              <a:rPr lang="en-US" b="0" i="0" baseline="0" dirty="0" smtClean="0"/>
              <a:t>first statement of blessings &amp; curses of the Law</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126</a:t>
            </a:fld>
            <a:endParaRPr lang="en-US" dirty="0"/>
          </a:p>
        </p:txBody>
      </p:sp>
    </p:spTree>
    <p:extLst>
      <p:ext uri="{BB962C8B-B14F-4D97-AF65-F5344CB8AC3E}">
        <p14:creationId xmlns="" xmlns:p14="http://schemas.microsoft.com/office/powerpoint/2010/main" val="4084085765"/>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Prelude in Deu.10:15 – </a:t>
            </a:r>
            <a:r>
              <a:rPr lang="en-US" b="0" i="0" baseline="0" dirty="0" smtClean="0"/>
              <a:t>“Surely Yahweh was attached upon your fathers to love them, and He chose their seed after them, you out from all the peoples as this day.”</a:t>
            </a:r>
          </a:p>
          <a:p>
            <a:pPr marL="230933" indent="-230933">
              <a:spcBef>
                <a:spcPct val="0"/>
              </a:spcBef>
              <a:buFontTx/>
              <a:buAutoNum type="arabicPeriod"/>
            </a:pPr>
            <a:r>
              <a:rPr lang="en-US" b="1" i="0" baseline="0" dirty="0" smtClean="0"/>
              <a:t>Circumcision of Heart – 10:17-20</a:t>
            </a:r>
            <a:r>
              <a:rPr lang="en-US" b="0" i="0" baseline="0" dirty="0" smtClean="0"/>
              <a:t> incl. exhortations to impartial justice, compassion for widows, orphans &amp; foreigners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127</a:t>
            </a:fld>
            <a:endParaRPr lang="en-US" dirty="0"/>
          </a:p>
        </p:txBody>
      </p:sp>
    </p:spTree>
    <p:extLst>
      <p:ext uri="{BB962C8B-B14F-4D97-AF65-F5344CB8AC3E}">
        <p14:creationId xmlns="" xmlns:p14="http://schemas.microsoft.com/office/powerpoint/2010/main" val="205715930"/>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This 3</a:t>
            </a:r>
            <a:r>
              <a:rPr lang="en-US" b="1" i="0" baseline="30000" dirty="0" smtClean="0"/>
              <a:t>rd</a:t>
            </a:r>
            <a:r>
              <a:rPr lang="en-US" b="1" i="0" baseline="0" dirty="0" smtClean="0"/>
              <a:t> time –</a:t>
            </a:r>
            <a:r>
              <a:rPr lang="en-US" b="0" i="0" baseline="0" dirty="0" smtClean="0"/>
              <a:t>Yahweh will perform the heart-circumcision</a:t>
            </a:r>
          </a:p>
          <a:p>
            <a:pPr marL="230933" indent="-230933">
              <a:spcBef>
                <a:spcPct val="0"/>
              </a:spcBef>
              <a:buFontTx/>
              <a:buAutoNum type="arabicPeriod"/>
            </a:pPr>
            <a:r>
              <a:rPr lang="en-US" b="1" i="0" baseline="0" dirty="0" smtClean="0"/>
              <a:t>Circumcision of Heart – </a:t>
            </a:r>
            <a:r>
              <a:rPr lang="en-US" b="0" i="0" baseline="0" dirty="0" smtClean="0"/>
              <a:t>meaning: wholehearted love of God</a:t>
            </a:r>
          </a:p>
          <a:p>
            <a:pPr marL="230933" indent="-230933">
              <a:spcBef>
                <a:spcPct val="0"/>
              </a:spcBef>
              <a:buFontTx/>
              <a:buAutoNum type="arabicPeriod"/>
            </a:pPr>
            <a:r>
              <a:rPr lang="en-US" b="1" i="0" baseline="0" dirty="0" smtClean="0"/>
              <a:t>“life” – </a:t>
            </a:r>
            <a:r>
              <a:rPr lang="en-US" b="0" i="1" baseline="0" dirty="0" smtClean="0"/>
              <a:t>nephesh = lêb</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128</a:t>
            </a:fld>
            <a:endParaRPr lang="en-US" dirty="0"/>
          </a:p>
        </p:txBody>
      </p:sp>
    </p:spTree>
    <p:extLst>
      <p:ext uri="{BB962C8B-B14F-4D97-AF65-F5344CB8AC3E}">
        <p14:creationId xmlns="" xmlns:p14="http://schemas.microsoft.com/office/powerpoint/2010/main" val="3710460425"/>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Initiative – </a:t>
            </a:r>
            <a:r>
              <a:rPr lang="en-US" b="0" i="0" baseline="0" dirty="0" smtClean="0"/>
              <a:t>man’s</a:t>
            </a:r>
          </a:p>
          <a:p>
            <a:pPr marL="230933" indent="-230933">
              <a:spcBef>
                <a:spcPct val="0"/>
              </a:spcBef>
              <a:buFontTx/>
              <a:buAutoNum type="arabicPeriod"/>
            </a:pPr>
            <a:r>
              <a:rPr lang="en-US" b="1" i="0" baseline="0" dirty="0" smtClean="0"/>
              <a:t>Circumcision of Heart – </a:t>
            </a:r>
            <a:r>
              <a:rPr lang="en-US" b="0" i="0" baseline="0" dirty="0" smtClean="0"/>
              <a:t>meaning: put away idolatry, swear justly (</a:t>
            </a:r>
            <a:r>
              <a:rPr lang="en-US" b="1" i="0" baseline="0" dirty="0" smtClean="0"/>
              <a:t>4:1-2</a:t>
            </a:r>
            <a:r>
              <a:rPr lang="en-US" b="0" i="0" baseline="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129</a:t>
            </a:fld>
            <a:endParaRPr lang="en-US" dirty="0"/>
          </a:p>
        </p:txBody>
      </p:sp>
    </p:spTree>
    <p:extLst>
      <p:ext uri="{BB962C8B-B14F-4D97-AF65-F5344CB8AC3E}">
        <p14:creationId xmlns="" xmlns:p14="http://schemas.microsoft.com/office/powerpoint/2010/main" val="4277238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dirty="0" smtClean="0"/>
              <a:t>Thayer – </a:t>
            </a:r>
            <a:r>
              <a:rPr lang="en-US" b="0" i="0" dirty="0" smtClean="0"/>
              <a:t>from a root signifying to quiver or palpitate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a:t>
            </a:fld>
            <a:endParaRPr lang="en-US" dirty="0"/>
          </a:p>
        </p:txBody>
      </p:sp>
    </p:spTree>
    <p:extLst>
      <p:ext uri="{BB962C8B-B14F-4D97-AF65-F5344CB8AC3E}">
        <p14:creationId xmlns="" xmlns:p14="http://schemas.microsoft.com/office/powerpoint/2010/main" val="3114463326"/>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1"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130</a:t>
            </a:fld>
            <a:endParaRPr lang="en-US" dirty="0"/>
          </a:p>
        </p:txBody>
      </p:sp>
    </p:spTree>
    <p:extLst>
      <p:ext uri="{BB962C8B-B14F-4D97-AF65-F5344CB8AC3E}">
        <p14:creationId xmlns="" xmlns:p14="http://schemas.microsoft.com/office/powerpoint/2010/main" val="2289234494"/>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 cannot untangle – </a:t>
            </a:r>
            <a:r>
              <a:rPr lang="en-US" b="0" i="0" baseline="0" dirty="0" smtClean="0"/>
              <a:t>who is being used against whom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131</a:t>
            </a:fld>
            <a:endParaRPr lang="en-US" dirty="0"/>
          </a:p>
        </p:txBody>
      </p:sp>
    </p:spTree>
    <p:extLst>
      <p:ext uri="{BB962C8B-B14F-4D97-AF65-F5344CB8AC3E}">
        <p14:creationId xmlns="" xmlns:p14="http://schemas.microsoft.com/office/powerpoint/2010/main" val="1792785600"/>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God seems to imply here – </a:t>
            </a:r>
            <a:r>
              <a:rPr lang="en-US" b="0" i="0" baseline="0" dirty="0" smtClean="0"/>
              <a:t>a human initiative</a:t>
            </a:r>
          </a:p>
          <a:p>
            <a:pPr marL="230933" indent="-230933">
              <a:spcBef>
                <a:spcPct val="0"/>
              </a:spcBef>
              <a:buFontTx/>
              <a:buAutoNum type="arabicPeriod"/>
            </a:pPr>
            <a:r>
              <a:rPr lang="en-US" b="1" i="0" baseline="0" dirty="0" smtClean="0"/>
              <a:t>Circumcision of Heart – </a:t>
            </a:r>
            <a:r>
              <a:rPr lang="en-US" b="0" i="0" baseline="0" dirty="0" smtClean="0"/>
              <a:t>meaning: “</a:t>
            </a:r>
            <a:r>
              <a:rPr lang="en-US" dirty="0"/>
              <a:t>exercising kindness, judgment, and righteousness in the earth” (</a:t>
            </a:r>
            <a:r>
              <a:rPr lang="en-US" b="1" dirty="0"/>
              <a:t>9:24</a:t>
            </a:r>
            <a:r>
              <a:rPr lang="en-US" dirty="0"/>
              <a:t>)</a:t>
            </a:r>
            <a:endParaRPr lang="en-US" b="0" i="1"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132</a:t>
            </a:fld>
            <a:endParaRPr lang="en-US" dirty="0"/>
          </a:p>
        </p:txBody>
      </p:sp>
    </p:spTree>
    <p:extLst>
      <p:ext uri="{BB962C8B-B14F-4D97-AF65-F5344CB8AC3E}">
        <p14:creationId xmlns="" xmlns:p14="http://schemas.microsoft.com/office/powerpoint/2010/main" val="37285555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Uncircumcision – </a:t>
            </a:r>
            <a:r>
              <a:rPr lang="en-US" b="0" i="1" baseline="0" dirty="0" smtClean="0"/>
              <a:t>of heart and flesh </a:t>
            </a:r>
            <a:r>
              <a:rPr lang="en-US" b="0" i="0" baseline="0" dirty="0" smtClean="0"/>
              <a:t>– foreigners, Gentiles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133</a:t>
            </a:fld>
            <a:endParaRPr lang="en-US" dirty="0"/>
          </a:p>
        </p:txBody>
      </p:sp>
    </p:spTree>
    <p:extLst>
      <p:ext uri="{BB962C8B-B14F-4D97-AF65-F5344CB8AC3E}">
        <p14:creationId xmlns="" xmlns:p14="http://schemas.microsoft.com/office/powerpoint/2010/main" val="184677039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1"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134</a:t>
            </a:fld>
            <a:endParaRPr lang="en-US" dirty="0"/>
          </a:p>
        </p:txBody>
      </p:sp>
    </p:spTree>
    <p:extLst>
      <p:ext uri="{BB962C8B-B14F-4D97-AF65-F5344CB8AC3E}">
        <p14:creationId xmlns="" xmlns:p14="http://schemas.microsoft.com/office/powerpoint/2010/main" val="1536121268"/>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Stephen really piled it on – </a:t>
            </a:r>
            <a:r>
              <a:rPr lang="en-US" b="0" i="0" baseline="0" dirty="0" smtClean="0"/>
              <a:t>“uncircumcised ears” elsewhere only in </a:t>
            </a:r>
            <a:r>
              <a:rPr lang="en-US" b="1" i="0" baseline="0" dirty="0" smtClean="0"/>
              <a:t>Jer.6:10</a:t>
            </a:r>
          </a:p>
          <a:p>
            <a:pPr marL="230933" indent="-230933">
              <a:spcBef>
                <a:spcPct val="0"/>
              </a:spcBef>
              <a:buFontTx/>
              <a:buAutoNum type="arabicPeriod"/>
            </a:pPr>
            <a:r>
              <a:rPr lang="en-US" b="1" i="0" baseline="0" dirty="0" smtClean="0"/>
              <a:t>Circumcised heart – </a:t>
            </a:r>
            <a:r>
              <a:rPr lang="en-US" b="0" i="1" baseline="0" dirty="0" smtClean="0"/>
              <a:t>meaning:</a:t>
            </a:r>
            <a:r>
              <a:rPr lang="en-US" b="1" i="0" baseline="0" dirty="0" smtClean="0"/>
              <a:t> </a:t>
            </a:r>
            <a:r>
              <a:rPr lang="en-US" b="0" i="0" baseline="0" dirty="0" smtClean="0"/>
              <a:t>to hear and obey God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135</a:t>
            </a:fld>
            <a:endParaRPr lang="en-US" dirty="0"/>
          </a:p>
        </p:txBody>
      </p:sp>
    </p:spTree>
    <p:extLst>
      <p:ext uri="{BB962C8B-B14F-4D97-AF65-F5344CB8AC3E}">
        <p14:creationId xmlns="" xmlns:p14="http://schemas.microsoft.com/office/powerpoint/2010/main" val="8159659"/>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Circumcised heart – </a:t>
            </a:r>
            <a:r>
              <a:rPr lang="en-US" b="0" i="1" baseline="0" dirty="0" smtClean="0"/>
              <a:t>meaning:</a:t>
            </a:r>
            <a:r>
              <a:rPr lang="en-US" b="1" i="0" baseline="0" dirty="0" smtClean="0"/>
              <a:t> </a:t>
            </a:r>
            <a:r>
              <a:rPr lang="en-US" b="0" i="0" baseline="0" dirty="0" smtClean="0"/>
              <a:t>to keep the Law (</a:t>
            </a:r>
            <a:r>
              <a:rPr lang="en-US" b="1" i="0" baseline="0" dirty="0" smtClean="0"/>
              <a:t>2:26-27</a:t>
            </a:r>
            <a:r>
              <a:rPr lang="en-US" b="0" i="0" baseline="0" dirty="0" smtClean="0"/>
              <a:t>)</a:t>
            </a:r>
          </a:p>
          <a:p>
            <a:pPr marL="230933" indent="-230933">
              <a:spcBef>
                <a:spcPct val="0"/>
              </a:spcBef>
              <a:buFontTx/>
              <a:buAutoNum type="arabicPeriod"/>
            </a:pPr>
            <a:r>
              <a:rPr lang="en-US" b="1" i="0" baseline="0" dirty="0" smtClean="0"/>
              <a:t>Initiative – </a:t>
            </a:r>
            <a:r>
              <a:rPr lang="en-US" b="0" i="0" baseline="0" dirty="0" smtClean="0"/>
              <a:t>in view of </a:t>
            </a:r>
            <a:r>
              <a:rPr lang="en-US" b="1" i="0" baseline="0" dirty="0" smtClean="0"/>
              <a:t>1.</a:t>
            </a:r>
            <a:r>
              <a:rPr lang="en-US" b="0" i="0" baseline="0" dirty="0" smtClean="0"/>
              <a:t> above, human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136</a:t>
            </a:fld>
            <a:endParaRPr lang="en-US" dirty="0"/>
          </a:p>
        </p:txBody>
      </p:sp>
    </p:spTree>
    <p:extLst>
      <p:ext uri="{BB962C8B-B14F-4D97-AF65-F5344CB8AC3E}">
        <p14:creationId xmlns="" xmlns:p14="http://schemas.microsoft.com/office/powerpoint/2010/main" val="3258765035"/>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137</a:t>
            </a:fld>
            <a:endParaRPr lang="en-US" dirty="0"/>
          </a:p>
        </p:txBody>
      </p:sp>
    </p:spTree>
    <p:extLst>
      <p:ext uri="{BB962C8B-B14F-4D97-AF65-F5344CB8AC3E}">
        <p14:creationId xmlns="" xmlns:p14="http://schemas.microsoft.com/office/powerpoint/2010/main" val="373998668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1 Sam.10:6 – </a:t>
            </a:r>
            <a:r>
              <a:rPr lang="en-US" b="0" i="0" baseline="0" dirty="0" smtClean="0"/>
              <a:t>Samuel had said he would be changed to “another man”</a:t>
            </a:r>
          </a:p>
          <a:p>
            <a:pPr marL="230933" indent="-230933">
              <a:spcBef>
                <a:spcPct val="0"/>
              </a:spcBef>
              <a:buFontTx/>
              <a:buAutoNum type="arabicPeriod"/>
            </a:pPr>
            <a:r>
              <a:rPr lang="en-US" b="1" i="0" baseline="0" dirty="0" smtClean="0"/>
              <a:t>But – </a:t>
            </a:r>
            <a:r>
              <a:rPr lang="en-US" b="0" i="0" baseline="0" dirty="0" smtClean="0"/>
              <a:t>this was only temporary in Saul, and he eventually came to a bad end – was this any different from Ananias &amp; Sapphira who had the outpouring of God’s spirit during Acts?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138</a:t>
            </a:fld>
            <a:endParaRPr lang="en-US" dirty="0"/>
          </a:p>
        </p:txBody>
      </p:sp>
    </p:spTree>
    <p:extLst>
      <p:ext uri="{BB962C8B-B14F-4D97-AF65-F5344CB8AC3E}">
        <p14:creationId xmlns="" xmlns:p14="http://schemas.microsoft.com/office/powerpoint/2010/main" val="364488690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Circumcision of Christ – </a:t>
            </a:r>
            <a:r>
              <a:rPr lang="en-US" b="0" i="0" baseline="0" dirty="0" smtClean="0"/>
              <a:t>only here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139</a:t>
            </a:fld>
            <a:endParaRPr lang="en-US" dirty="0"/>
          </a:p>
        </p:txBody>
      </p:sp>
    </p:spTree>
    <p:extLst>
      <p:ext uri="{BB962C8B-B14F-4D97-AF65-F5344CB8AC3E}">
        <p14:creationId xmlns="" xmlns:p14="http://schemas.microsoft.com/office/powerpoint/2010/main" val="2692751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dirty="0" smtClean="0"/>
              <a:t>Thayer – </a:t>
            </a:r>
            <a:r>
              <a:rPr lang="en-US" b="0" i="0" dirty="0" smtClean="0"/>
              <a:t>from a root signifying to quiver or palpitate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a:t>
            </a:fld>
            <a:endParaRPr lang="en-US" dirty="0"/>
          </a:p>
        </p:txBody>
      </p:sp>
    </p:spTree>
    <p:extLst>
      <p:ext uri="{BB962C8B-B14F-4D97-AF65-F5344CB8AC3E}">
        <p14:creationId xmlns="" xmlns:p14="http://schemas.microsoft.com/office/powerpoint/2010/main" val="3962800449"/>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140</a:t>
            </a:fld>
            <a:endParaRPr lang="en-US" dirty="0"/>
          </a:p>
        </p:txBody>
      </p:sp>
    </p:spTree>
    <p:extLst>
      <p:ext uri="{BB962C8B-B14F-4D97-AF65-F5344CB8AC3E}">
        <p14:creationId xmlns="" xmlns:p14="http://schemas.microsoft.com/office/powerpoint/2010/main" val="145723981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Man’s doing – </a:t>
            </a:r>
            <a:r>
              <a:rPr lang="en-US" b="0" i="0" baseline="0" dirty="0" smtClean="0"/>
              <a:t>this commandment – includes spirit, OR </a:t>
            </a:r>
            <a:r>
              <a:rPr lang="en-US" b="1" i="0" baseline="0" dirty="0" smtClean="0"/>
              <a:t>Heart = Spirit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141</a:t>
            </a:fld>
            <a:endParaRPr lang="en-US" dirty="0"/>
          </a:p>
        </p:txBody>
      </p:sp>
    </p:spTree>
    <p:extLst>
      <p:ext uri="{BB962C8B-B14F-4D97-AF65-F5344CB8AC3E}">
        <p14:creationId xmlns="" xmlns:p14="http://schemas.microsoft.com/office/powerpoint/2010/main" val="1798184171"/>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Eze.36:26 – </a:t>
            </a:r>
            <a:r>
              <a:rPr lang="en-US" sz="1200" kern="1200" dirty="0" smtClean="0">
                <a:solidFill>
                  <a:schemeClr val="tx1"/>
                </a:solidFill>
                <a:effectLst/>
                <a:latin typeface="+mn-lt"/>
                <a:ea typeface="+mn-ea"/>
                <a:cs typeface="+mn-cs"/>
              </a:rPr>
              <a:t>And I will give to you a new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and I will give a new spirit in your midst. And I will take aside </a:t>
            </a:r>
            <a:r>
              <a:rPr lang="en-US" sz="1200" i="1" kern="1200" dirty="0" smtClean="0">
                <a:solidFill>
                  <a:schemeClr val="tx1"/>
                </a:solidFill>
                <a:effectLst/>
                <a:latin typeface="+mn-lt"/>
                <a:ea typeface="+mn-ea"/>
                <a:cs typeface="+mn-cs"/>
              </a:rPr>
              <a:t>the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heart </a:t>
            </a:r>
            <a:r>
              <a:rPr lang="en-US" sz="1200" kern="1200" dirty="0" smtClean="0">
                <a:solidFill>
                  <a:schemeClr val="tx1"/>
                </a:solidFill>
                <a:effectLst/>
                <a:latin typeface="+mn-lt"/>
                <a:ea typeface="+mn-ea"/>
                <a:cs typeface="+mn-cs"/>
              </a:rPr>
              <a:t>of stone from your flesh, and I will give to you a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of flesh.</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142</a:t>
            </a:fld>
            <a:endParaRPr lang="en-US" dirty="0"/>
          </a:p>
        </p:txBody>
      </p:sp>
    </p:spTree>
    <p:extLst>
      <p:ext uri="{BB962C8B-B14F-4D97-AF65-F5344CB8AC3E}">
        <p14:creationId xmlns="" xmlns:p14="http://schemas.microsoft.com/office/powerpoint/2010/main" val="19011121"/>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Jer.31:33 – </a:t>
            </a:r>
            <a:r>
              <a:rPr lang="en-US" b="0" i="0" baseline="0" dirty="0" smtClean="0"/>
              <a:t>the heart is a tablet, ready for instruction – but Who will do the writing?</a:t>
            </a:r>
          </a:p>
          <a:p>
            <a:pPr marL="230933" indent="-230933">
              <a:spcBef>
                <a:spcPct val="0"/>
              </a:spcBef>
              <a:buFontTx/>
              <a:buAutoNum type="arabicPeriod"/>
            </a:pPr>
            <a:r>
              <a:rPr lang="en-US" b="1" i="0" baseline="0" dirty="0" smtClean="0"/>
              <a:t>Also Psa.31:37 – “</a:t>
            </a:r>
            <a:r>
              <a:rPr lang="en-US" sz="1200" kern="1200" dirty="0" smtClean="0">
                <a:solidFill>
                  <a:schemeClr val="tx1"/>
                </a:solidFill>
                <a:effectLst/>
                <a:latin typeface="+mn-lt"/>
                <a:ea typeface="+mn-ea"/>
                <a:cs typeface="+mn-cs"/>
              </a:rPr>
              <a:t>Elohim’s law </a:t>
            </a:r>
            <a:r>
              <a:rPr lang="en-US" sz="1200" i="1" kern="1200" dirty="0" smtClean="0">
                <a:solidFill>
                  <a:schemeClr val="tx1"/>
                </a:solidFill>
                <a:effectLst/>
                <a:latin typeface="+mn-lt"/>
                <a:ea typeface="+mn-ea"/>
                <a:cs typeface="+mn-cs"/>
              </a:rPr>
              <a:t>is</a:t>
            </a:r>
            <a:r>
              <a:rPr lang="en-US" sz="1200" kern="1200" dirty="0" smtClean="0">
                <a:solidFill>
                  <a:schemeClr val="tx1"/>
                </a:solidFill>
                <a:effectLst/>
                <a:latin typeface="+mn-lt"/>
                <a:ea typeface="+mn-ea"/>
                <a:cs typeface="+mn-cs"/>
              </a:rPr>
              <a:t> in his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His steps will not slip.”</a:t>
            </a:r>
          </a:p>
          <a:p>
            <a:pPr marL="230933" indent="-230933">
              <a:spcBef>
                <a:spcPct val="0"/>
              </a:spcBef>
              <a:buFontTx/>
              <a:buAutoNum type="arabicPeriod"/>
            </a:pPr>
            <a:r>
              <a:rPr lang="en-US" sz="1200" b="1" i="0" kern="1200" baseline="0" dirty="0" smtClean="0">
                <a:solidFill>
                  <a:schemeClr val="tx1"/>
                </a:solidFill>
                <a:effectLst/>
                <a:latin typeface="+mn-lt"/>
                <a:ea typeface="+mn-ea"/>
                <a:cs typeface="+mn-cs"/>
              </a:rPr>
              <a:t>Isa.51:7 – “</a:t>
            </a:r>
            <a:r>
              <a:rPr lang="en-US" sz="1200" kern="1200" dirty="0" smtClean="0">
                <a:solidFill>
                  <a:schemeClr val="tx1"/>
                </a:solidFill>
                <a:effectLst/>
                <a:latin typeface="+mn-lt"/>
                <a:ea typeface="+mn-ea"/>
                <a:cs typeface="+mn-cs"/>
              </a:rPr>
              <a:t>Listen to Me, those knowing righteousness, a people of My law in their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you should not fear man’s reproach, and from their revilings not be dismayed.”</a:t>
            </a:r>
          </a:p>
          <a:p>
            <a:pPr marL="230933" indent="-230933">
              <a:spcBef>
                <a:spcPct val="0"/>
              </a:spcBef>
              <a:buFontTx/>
              <a:buAutoNum type="arabicPeriod"/>
            </a:pPr>
            <a:r>
              <a:rPr lang="en-US" sz="1200" b="1" i="0" kern="1200" baseline="0" dirty="0" smtClean="0">
                <a:solidFill>
                  <a:schemeClr val="tx1"/>
                </a:solidFill>
                <a:effectLst/>
                <a:latin typeface="+mn-lt"/>
                <a:ea typeface="+mn-ea"/>
                <a:cs typeface="+mn-cs"/>
              </a:rPr>
              <a:t>Jer.24:7 – “</a:t>
            </a:r>
            <a:r>
              <a:rPr lang="en-US" sz="1200" kern="1200" dirty="0" smtClean="0">
                <a:solidFill>
                  <a:schemeClr val="tx1"/>
                </a:solidFill>
                <a:effectLst/>
                <a:latin typeface="+mn-lt"/>
                <a:ea typeface="+mn-ea"/>
                <a:cs typeface="+mn-cs"/>
              </a:rPr>
              <a:t>Then I will give to them a </a:t>
            </a:r>
            <a:r>
              <a:rPr lang="en-US" sz="1200" b="1" kern="1200" dirty="0" smtClean="0">
                <a:solidFill>
                  <a:schemeClr val="tx1"/>
                </a:solidFill>
                <a:effectLst/>
                <a:latin typeface="+mn-lt"/>
                <a:ea typeface="+mn-ea"/>
                <a:cs typeface="+mn-cs"/>
              </a:rPr>
              <a:t>heart </a:t>
            </a:r>
            <a:r>
              <a:rPr lang="en-US" sz="1200" kern="1200" dirty="0" smtClean="0">
                <a:solidFill>
                  <a:schemeClr val="tx1"/>
                </a:solidFill>
                <a:effectLst/>
                <a:latin typeface="+mn-lt"/>
                <a:ea typeface="+mn-ea"/>
                <a:cs typeface="+mn-cs"/>
              </a:rPr>
              <a:t>to know Me, for I am Yahweh and they will become to Me for a people. Then I will become to them for Elohim, for they will turn back to Me with their whole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143</a:t>
            </a:fld>
            <a:endParaRPr lang="en-US" dirty="0"/>
          </a:p>
        </p:txBody>
      </p:sp>
    </p:spTree>
    <p:extLst>
      <p:ext uri="{BB962C8B-B14F-4D97-AF65-F5344CB8AC3E}">
        <p14:creationId xmlns="" xmlns:p14="http://schemas.microsoft.com/office/powerpoint/2010/main" val="331346684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Good – </a:t>
            </a:r>
            <a:r>
              <a:rPr lang="en-US" b="0" i="0" baseline="0" dirty="0" smtClean="0"/>
              <a:t>follows</a:t>
            </a:r>
          </a:p>
          <a:p>
            <a:pPr marL="230933" indent="-230933">
              <a:spcBef>
                <a:spcPct val="0"/>
              </a:spcBef>
              <a:buFontTx/>
              <a:buAutoNum type="arabicPeriod"/>
            </a:pPr>
            <a:r>
              <a:rPr lang="en-US" b="1" i="0" baseline="0" dirty="0" smtClean="0"/>
              <a:t>Bad – Psa.83:5 </a:t>
            </a:r>
            <a:r>
              <a:rPr lang="en-US" b="0" i="0" baseline="0" dirty="0" smtClean="0"/>
              <a:t>– “</a:t>
            </a:r>
            <a:r>
              <a:rPr lang="en-US" sz="1200" kern="1200" dirty="0" smtClean="0">
                <a:solidFill>
                  <a:schemeClr val="tx1"/>
                </a:solidFill>
                <a:effectLst/>
                <a:latin typeface="+mn-lt"/>
                <a:ea typeface="+mn-ea"/>
                <a:cs typeface="+mn-cs"/>
              </a:rPr>
              <a:t>For they have consulted together </a:t>
            </a:r>
            <a:r>
              <a:rPr lang="en-US" sz="1200" i="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one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They cut a covenant against You. “</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144</a:t>
            </a:fld>
            <a:endParaRPr lang="en-US" dirty="0"/>
          </a:p>
        </p:txBody>
      </p:sp>
    </p:spTree>
    <p:extLst>
      <p:ext uri="{BB962C8B-B14F-4D97-AF65-F5344CB8AC3E}">
        <p14:creationId xmlns="" xmlns:p14="http://schemas.microsoft.com/office/powerpoint/2010/main" val="2603052937"/>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God’s hand – </a:t>
            </a:r>
            <a:r>
              <a:rPr lang="en-US" sz="1200" kern="1200" dirty="0" smtClean="0">
                <a:solidFill>
                  <a:schemeClr val="tx1"/>
                </a:solidFill>
                <a:effectLst/>
                <a:latin typeface="+mn-lt"/>
                <a:ea typeface="+mn-ea"/>
                <a:cs typeface="+mn-cs"/>
              </a:rPr>
              <a:t>unanimity for good, response to Hezekiah’s summons to all the tribes to keep the Passover</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145</a:t>
            </a:fld>
            <a:endParaRPr lang="en-US" dirty="0"/>
          </a:p>
        </p:txBody>
      </p:sp>
    </p:spTree>
    <p:extLst>
      <p:ext uri="{BB962C8B-B14F-4D97-AF65-F5344CB8AC3E}">
        <p14:creationId xmlns="" xmlns:p14="http://schemas.microsoft.com/office/powerpoint/2010/main" val="2204919657"/>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God’s hand – </a:t>
            </a:r>
            <a:r>
              <a:rPr lang="en-US" sz="1200" kern="1200" dirty="0" smtClean="0">
                <a:solidFill>
                  <a:schemeClr val="tx1"/>
                </a:solidFill>
                <a:effectLst/>
                <a:latin typeface="+mn-lt"/>
                <a:ea typeface="+mn-ea"/>
                <a:cs typeface="+mn-cs"/>
              </a:rPr>
              <a:t>unanimity for good, but only after Jerusalem has been taken by Babylon</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146</a:t>
            </a:fld>
            <a:endParaRPr lang="en-US" dirty="0"/>
          </a:p>
        </p:txBody>
      </p:sp>
    </p:spTree>
    <p:extLst>
      <p:ext uri="{BB962C8B-B14F-4D97-AF65-F5344CB8AC3E}">
        <p14:creationId xmlns="" xmlns:p14="http://schemas.microsoft.com/office/powerpoint/2010/main" val="2907161988"/>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Eze.11:19 – “</a:t>
            </a:r>
            <a:r>
              <a:rPr lang="en-US" sz="1200" kern="1200" dirty="0" smtClean="0">
                <a:solidFill>
                  <a:schemeClr val="tx1"/>
                </a:solidFill>
                <a:effectLst/>
                <a:latin typeface="+mn-lt"/>
                <a:ea typeface="+mn-ea"/>
                <a:cs typeface="+mn-cs"/>
              </a:rPr>
              <a:t>Then I will give to them one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and a new spirit I will put in your midst. And I will take aside the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of stone from their flesh, and I will give to them a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of flesh.”</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147</a:t>
            </a:fld>
            <a:endParaRPr lang="en-US" dirty="0"/>
          </a:p>
        </p:txBody>
      </p:sp>
    </p:spTree>
    <p:extLst>
      <p:ext uri="{BB962C8B-B14F-4D97-AF65-F5344CB8AC3E}">
        <p14:creationId xmlns="" xmlns:p14="http://schemas.microsoft.com/office/powerpoint/2010/main" val="138994617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Acts 4:32 – </a:t>
            </a:r>
            <a:r>
              <a:rPr lang="en-US" b="0" i="0" baseline="0" dirty="0" smtClean="0"/>
              <a:t>this text surrounded by “holy spirit” </a:t>
            </a:r>
            <a:r>
              <a:rPr lang="en-US" b="1" i="0" baseline="0" dirty="0" smtClean="0"/>
              <a:t>(v.31) </a:t>
            </a:r>
            <a:r>
              <a:rPr lang="en-US" b="0" i="0" baseline="0" dirty="0" smtClean="0"/>
              <a:t>and “great power” &amp; “great grace” </a:t>
            </a:r>
            <a:r>
              <a:rPr lang="en-US" b="1" i="0" baseline="0" dirty="0" smtClean="0"/>
              <a:t>(v.33)</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148</a:t>
            </a:fld>
            <a:endParaRPr lang="en-US" dirty="0"/>
          </a:p>
        </p:txBody>
      </p:sp>
    </p:spTree>
    <p:extLst>
      <p:ext uri="{BB962C8B-B14F-4D97-AF65-F5344CB8AC3E}">
        <p14:creationId xmlns="" xmlns:p14="http://schemas.microsoft.com/office/powerpoint/2010/main" val="3798552741"/>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149</a:t>
            </a:fld>
            <a:endParaRPr lang="en-US" dirty="0"/>
          </a:p>
        </p:txBody>
      </p:sp>
    </p:spTree>
    <p:extLst>
      <p:ext uri="{BB962C8B-B14F-4D97-AF65-F5344CB8AC3E}">
        <p14:creationId xmlns="" xmlns:p14="http://schemas.microsoft.com/office/powerpoint/2010/main" val="2306506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a:t>
            </a:fld>
            <a:endParaRPr lang="en-US" dirty="0"/>
          </a:p>
        </p:txBody>
      </p:sp>
    </p:spTree>
    <p:extLst>
      <p:ext uri="{BB962C8B-B14F-4D97-AF65-F5344CB8AC3E}">
        <p14:creationId xmlns="" xmlns:p14="http://schemas.microsoft.com/office/powerpoint/2010/main" val="615366990"/>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David speaking to Solomon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150</a:t>
            </a:fld>
            <a:endParaRPr lang="en-US" dirty="0"/>
          </a:p>
        </p:txBody>
      </p:sp>
    </p:spTree>
    <p:extLst>
      <p:ext uri="{BB962C8B-B14F-4D97-AF65-F5344CB8AC3E}">
        <p14:creationId xmlns="" xmlns:p14="http://schemas.microsoft.com/office/powerpoint/2010/main" val="582551711"/>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1 Ki.8:23; 2Chr.6:14</a:t>
            </a:r>
          </a:p>
          <a:p>
            <a:pPr marL="230933" indent="-230933">
              <a:spcBef>
                <a:spcPct val="0"/>
              </a:spcBef>
              <a:buFontTx/>
              <a:buAutoNum type="arabicPeriod"/>
            </a:pPr>
            <a:r>
              <a:rPr lang="en-US" b="1" i="0" baseline="0" dirty="0" smtClean="0"/>
              <a:t>“whole heart” and “whole life” (nephesh) combined – 19 occs.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151</a:t>
            </a:fld>
            <a:endParaRPr lang="en-US" dirty="0"/>
          </a:p>
        </p:txBody>
      </p:sp>
    </p:spTree>
    <p:extLst>
      <p:ext uri="{BB962C8B-B14F-4D97-AF65-F5344CB8AC3E}">
        <p14:creationId xmlns="" xmlns:p14="http://schemas.microsoft.com/office/powerpoint/2010/main" val="1035986934"/>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152</a:t>
            </a:fld>
            <a:endParaRPr lang="en-US" dirty="0"/>
          </a:p>
        </p:txBody>
      </p:sp>
    </p:spTree>
    <p:extLst>
      <p:ext uri="{BB962C8B-B14F-4D97-AF65-F5344CB8AC3E}">
        <p14:creationId xmlns="" xmlns:p14="http://schemas.microsoft.com/office/powerpoint/2010/main" val="1106556183"/>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Deu.30:2, 10; 1 Sam.7:3; 1 Ki.8:48; 2 Ki.23:25; 2 Chr.6:38; Jer.3:10; 24:7</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153</a:t>
            </a:fld>
            <a:endParaRPr lang="en-US" dirty="0"/>
          </a:p>
        </p:txBody>
      </p:sp>
    </p:spTree>
    <p:extLst>
      <p:ext uri="{BB962C8B-B14F-4D97-AF65-F5344CB8AC3E}">
        <p14:creationId xmlns="" xmlns:p14="http://schemas.microsoft.com/office/powerpoint/2010/main" val="181567658"/>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buFont typeface="+mj-lt"/>
              <a:buAutoNum type="arabicPeriod"/>
            </a:pPr>
            <a:r>
              <a:rPr lang="en-US" sz="1200" b="1" kern="1200" dirty="0" smtClean="0">
                <a:solidFill>
                  <a:schemeClr val="tx1"/>
                </a:solidFill>
                <a:effectLst/>
                <a:latin typeface="+mn-lt"/>
                <a:ea typeface="+mn-ea"/>
                <a:cs typeface="+mn-cs"/>
              </a:rPr>
              <a:t>Fasting, weeping &amp; wailing may be outward signs of whole-hearted repentance, but rending garments without the heart is faking it</a:t>
            </a:r>
            <a:endParaRPr lang="en-US" sz="1200" kern="1200" dirty="0">
              <a:solidFill>
                <a:schemeClr val="tx1"/>
              </a:solidFill>
              <a:effectLst/>
              <a:latin typeface="+mn-lt"/>
              <a:ea typeface="+mn-ea"/>
              <a:cs typeface="+mn-cs"/>
            </a:endParaRP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154</a:t>
            </a:fld>
            <a:endParaRPr lang="en-US" dirty="0"/>
          </a:p>
        </p:txBody>
      </p:sp>
    </p:spTree>
    <p:extLst>
      <p:ext uri="{BB962C8B-B14F-4D97-AF65-F5344CB8AC3E}">
        <p14:creationId xmlns="" xmlns:p14="http://schemas.microsoft.com/office/powerpoint/2010/main" val="1083411831"/>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Praise – Psa.9:1; 86:12; 138:1</a:t>
            </a:r>
          </a:p>
          <a:p>
            <a:pPr marL="230933" indent="-230933">
              <a:spcBef>
                <a:spcPct val="0"/>
              </a:spcBef>
              <a:buFontTx/>
              <a:buAutoNum type="arabicPeriod"/>
            </a:pPr>
            <a:r>
              <a:rPr lang="en-US" b="1" i="0" baseline="0" dirty="0" smtClean="0"/>
              <a:t>Seek – Deu.4:29; 2 Chr.15:12; 22:9; 30:19, 21; Psa.119:2; Jer.29:13</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155</a:t>
            </a:fld>
            <a:endParaRPr lang="en-US" dirty="0"/>
          </a:p>
        </p:txBody>
      </p:sp>
    </p:spTree>
    <p:extLst>
      <p:ext uri="{BB962C8B-B14F-4D97-AF65-F5344CB8AC3E}">
        <p14:creationId xmlns="" xmlns:p14="http://schemas.microsoft.com/office/powerpoint/2010/main" val="3693064526"/>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Love (6) – Deu.6:5; 13:4; 30:6; Mat.22:37; Mk.12:30; Luk.10:27</a:t>
            </a:r>
          </a:p>
          <a:p>
            <a:pPr marL="230933" indent="-230933">
              <a:spcBef>
                <a:spcPct val="0"/>
              </a:spcBef>
              <a:buFontTx/>
              <a:buAutoNum type="arabicPeriod"/>
            </a:pPr>
            <a:r>
              <a:rPr lang="en-US" b="1" i="0" baseline="0" dirty="0" smtClean="0"/>
              <a:t>Love &amp; Serve (3) – Deu.10:12; 11:13; Jos.22:5</a:t>
            </a:r>
          </a:p>
          <a:p>
            <a:pPr marL="230933" indent="-230933">
              <a:spcBef>
                <a:spcPct val="0"/>
              </a:spcBef>
              <a:buFontTx/>
              <a:buAutoNum type="arabicPeriod"/>
            </a:pPr>
            <a:r>
              <a:rPr lang="en-US" b="1" i="0" baseline="0" dirty="0" smtClean="0"/>
              <a:t>Serve only (2) – 1 Sam.12:20, 24</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156</a:t>
            </a:fld>
            <a:endParaRPr lang="en-US" dirty="0"/>
          </a:p>
        </p:txBody>
      </p:sp>
    </p:spTree>
    <p:extLst>
      <p:ext uri="{BB962C8B-B14F-4D97-AF65-F5344CB8AC3E}">
        <p14:creationId xmlns="" xmlns:p14="http://schemas.microsoft.com/office/powerpoint/2010/main" val="1113103773"/>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Love (6) – Deu.6:5; 13:4; 30:6; Mat.22:37; Mk.12:30; Luk.10:27</a:t>
            </a:r>
          </a:p>
          <a:p>
            <a:pPr marL="230933" indent="-230933">
              <a:spcBef>
                <a:spcPct val="0"/>
              </a:spcBef>
              <a:buFontTx/>
              <a:buAutoNum type="arabicPeriod"/>
            </a:pPr>
            <a:r>
              <a:rPr lang="en-US" b="1" i="0" baseline="0" dirty="0" smtClean="0"/>
              <a:t>Love &amp; Serve (3) – Deu.10:12; 11:13; Jos.22:5</a:t>
            </a:r>
          </a:p>
          <a:p>
            <a:pPr marL="230933" indent="-230933">
              <a:spcBef>
                <a:spcPct val="0"/>
              </a:spcBef>
              <a:buFontTx/>
              <a:buAutoNum type="arabicPeriod"/>
            </a:pPr>
            <a:r>
              <a:rPr lang="en-US" b="1" i="0" baseline="0" dirty="0" smtClean="0"/>
              <a:t>Serve only (2) – 1 Sam.12:20, 24</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157</a:t>
            </a:fld>
            <a:endParaRPr lang="en-US" dirty="0"/>
          </a:p>
        </p:txBody>
      </p:sp>
    </p:spTree>
    <p:extLst>
      <p:ext uri="{BB962C8B-B14F-4D97-AF65-F5344CB8AC3E}">
        <p14:creationId xmlns="" xmlns:p14="http://schemas.microsoft.com/office/powerpoint/2010/main" val="72492203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Love (6) – Deu.6:5; 13:4; 30:6; Mat.22:37; Mk.12:30; Luk.10:27</a:t>
            </a:r>
          </a:p>
          <a:p>
            <a:pPr marL="230933" indent="-230933">
              <a:spcBef>
                <a:spcPct val="0"/>
              </a:spcBef>
              <a:buFontTx/>
              <a:buAutoNum type="arabicPeriod"/>
            </a:pPr>
            <a:r>
              <a:rPr lang="en-US" b="1" i="0" baseline="0" dirty="0" smtClean="0"/>
              <a:t>Love &amp; Serve (3) – Deu.10:12; 11:13; Jos.22:5</a:t>
            </a:r>
          </a:p>
          <a:p>
            <a:pPr marL="230933" indent="-230933">
              <a:spcBef>
                <a:spcPct val="0"/>
              </a:spcBef>
              <a:buFontTx/>
              <a:buAutoNum type="arabicPeriod"/>
            </a:pPr>
            <a:r>
              <a:rPr lang="en-US" b="1" i="0" baseline="0" dirty="0" smtClean="0"/>
              <a:t>Serve only (2) – 1 Sam.12:20, 24</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158</a:t>
            </a:fld>
            <a:endParaRPr lang="en-US" dirty="0"/>
          </a:p>
        </p:txBody>
      </p:sp>
    </p:spTree>
    <p:extLst>
      <p:ext uri="{BB962C8B-B14F-4D97-AF65-F5344CB8AC3E}">
        <p14:creationId xmlns="" xmlns:p14="http://schemas.microsoft.com/office/powerpoint/2010/main" val="263636146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Adds – </a:t>
            </a:r>
            <a:r>
              <a:rPr lang="en-US" b="0" i="0" baseline="0" dirty="0" smtClean="0"/>
              <a:t>“from the whole understanding”</a:t>
            </a:r>
          </a:p>
          <a:p>
            <a:pPr marL="230933" indent="-230933">
              <a:spcBef>
                <a:spcPct val="0"/>
              </a:spcBef>
              <a:buFontTx/>
              <a:buAutoNum type="arabicPeriod"/>
            </a:pPr>
            <a:r>
              <a:rPr lang="en-US" b="1" i="0" baseline="0" dirty="0" smtClean="0"/>
              <a:t>Adds – </a:t>
            </a:r>
            <a:r>
              <a:rPr lang="en-US" b="0" i="0" baseline="0" dirty="0" smtClean="0"/>
              <a:t>love neighbor like self</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159</a:t>
            </a:fld>
            <a:endParaRPr lang="en-US" dirty="0"/>
          </a:p>
        </p:txBody>
      </p:sp>
    </p:spTree>
    <p:extLst>
      <p:ext uri="{BB962C8B-B14F-4D97-AF65-F5344CB8AC3E}">
        <p14:creationId xmlns="" xmlns:p14="http://schemas.microsoft.com/office/powerpoint/2010/main" val="3455451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dirty="0" smtClean="0"/>
              <a:t>Only – </a:t>
            </a:r>
            <a:r>
              <a:rPr lang="en-US" b="0" i="0" dirty="0" smtClean="0"/>
              <a:t>used of God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a:t>
            </a:fld>
            <a:endParaRPr lang="en-US" dirty="0"/>
          </a:p>
        </p:txBody>
      </p:sp>
    </p:spTree>
    <p:extLst>
      <p:ext uri="{BB962C8B-B14F-4D97-AF65-F5344CB8AC3E}">
        <p14:creationId xmlns="" xmlns:p14="http://schemas.microsoft.com/office/powerpoint/2010/main" val="1765506854"/>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Pray to (1) – Psa.119:58</a:t>
            </a:r>
          </a:p>
          <a:p>
            <a:pPr marL="230933" indent="-230933">
              <a:spcBef>
                <a:spcPct val="0"/>
              </a:spcBef>
              <a:buFontTx/>
              <a:buAutoNum type="arabicPeriod"/>
            </a:pPr>
            <a:r>
              <a:rPr lang="en-US" b="1" i="0" baseline="0" dirty="0" smtClean="0"/>
              <a:t>Call (1) – Psa.119:145</a:t>
            </a:r>
          </a:p>
          <a:p>
            <a:pPr marL="230933" indent="-230933">
              <a:spcBef>
                <a:spcPct val="0"/>
              </a:spcBef>
              <a:buFontTx/>
              <a:buAutoNum type="arabicPeriod"/>
            </a:pPr>
            <a:r>
              <a:rPr lang="en-US" b="1" i="0" baseline="0" dirty="0" smtClean="0"/>
              <a:t>Thank (2) – Psa.111:1; 119:7</a:t>
            </a:r>
          </a:p>
          <a:p>
            <a:pPr marL="230933" indent="-230933">
              <a:spcBef>
                <a:spcPct val="0"/>
              </a:spcBef>
              <a:buFontTx/>
              <a:buAutoNum type="arabicPeriod"/>
            </a:pPr>
            <a:r>
              <a:rPr lang="en-US" b="1" i="0" baseline="0" dirty="0" smtClean="0"/>
              <a:t>Trust (1) – Prov.3:5</a:t>
            </a:r>
          </a:p>
          <a:p>
            <a:pPr marL="230933" indent="-230933">
              <a:spcBef>
                <a:spcPct val="0"/>
              </a:spcBef>
              <a:buFontTx/>
              <a:buAutoNum type="arabicPeriod"/>
            </a:pPr>
            <a:r>
              <a:rPr lang="en-US" b="1" i="0" baseline="0" dirty="0" smtClean="0"/>
              <a:t>Know Yahweh’s good (1) – Jos.23:14</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160</a:t>
            </a:fld>
            <a:endParaRPr lang="en-US" dirty="0"/>
          </a:p>
        </p:txBody>
      </p:sp>
    </p:spTree>
    <p:extLst>
      <p:ext uri="{BB962C8B-B14F-4D97-AF65-F5344CB8AC3E}">
        <p14:creationId xmlns="" xmlns:p14="http://schemas.microsoft.com/office/powerpoint/2010/main" val="2659788418"/>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1</a:t>
            </a:r>
            <a:r>
              <a:rPr lang="en-US" b="1" i="0" baseline="30000" dirty="0" smtClean="0"/>
              <a:t>st</a:t>
            </a:r>
            <a:r>
              <a:rPr lang="en-US" b="1" i="0" baseline="0" dirty="0" smtClean="0"/>
              <a:t> discernment from God – </a:t>
            </a:r>
            <a:r>
              <a:rPr lang="en-US" b="0" i="0" baseline="0" dirty="0" smtClean="0"/>
              <a:t>then he will dutifully keep the Law</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Keep Law (4) – Deu.26:16; 2 Ki.10:30; Psa.119:34, 70</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161</a:t>
            </a:fld>
            <a:endParaRPr lang="en-US" dirty="0"/>
          </a:p>
        </p:txBody>
      </p:sp>
    </p:spTree>
    <p:extLst>
      <p:ext uri="{BB962C8B-B14F-4D97-AF65-F5344CB8AC3E}">
        <p14:creationId xmlns="" xmlns:p14="http://schemas.microsoft.com/office/powerpoint/2010/main" val="2547709450"/>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Rejoice (1) – </a:t>
            </a:r>
            <a:r>
              <a:rPr lang="en-US" b="0" i="0" baseline="0" dirty="0" smtClean="0"/>
              <a:t>Zep.3:14 – Israel will rejoice in the restoration</a:t>
            </a:r>
          </a:p>
          <a:p>
            <a:pPr marL="230933" indent="-230933">
              <a:spcBef>
                <a:spcPct val="0"/>
              </a:spcBef>
              <a:buFontTx/>
              <a:buAutoNum type="arabicPeriod"/>
            </a:pPr>
            <a:r>
              <a:rPr lang="en-US" b="1" i="0" baseline="0" dirty="0" smtClean="0"/>
              <a:t>Swear (1) – 2 Chr.15:15 “and with their whole will” - </a:t>
            </a:r>
            <a:r>
              <a:rPr lang="en-US" b="0" i="0" baseline="0" dirty="0" smtClean="0"/>
              <a:t>(follows </a:t>
            </a:r>
            <a:r>
              <a:rPr lang="en-US" b="1" i="0" baseline="0" dirty="0" smtClean="0"/>
              <a:t>v.12</a:t>
            </a:r>
            <a:r>
              <a:rPr lang="en-US" b="0" i="0" baseline="0" dirty="0" smtClean="0"/>
              <a:t> “covenant to seek Y.”) – on occasion of Asa’s reforms in the 3</a:t>
            </a:r>
            <a:r>
              <a:rPr lang="en-US" b="0" i="0" baseline="30000" dirty="0" smtClean="0"/>
              <a:t>rd</a:t>
            </a:r>
            <a:r>
              <a:rPr lang="en-US" b="0" i="0" baseline="0" dirty="0" smtClean="0"/>
              <a:t> month (Pentecost!)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162</a:t>
            </a:fld>
            <a:endParaRPr lang="en-US" dirty="0"/>
          </a:p>
        </p:txBody>
      </p:sp>
    </p:spTree>
    <p:extLst>
      <p:ext uri="{BB962C8B-B14F-4D97-AF65-F5344CB8AC3E}">
        <p14:creationId xmlns="" xmlns:p14="http://schemas.microsoft.com/office/powerpoint/2010/main" val="67267591"/>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Yes – </a:t>
            </a:r>
            <a:r>
              <a:rPr lang="en-US" b="0" i="0" baseline="0" dirty="0" smtClean="0"/>
              <a:t>that’s the </a:t>
            </a:r>
            <a:r>
              <a:rPr lang="en-US" b="0" i="1" u="sng" baseline="0" dirty="0" smtClean="0"/>
              <a:t>nephesh</a:t>
            </a:r>
            <a:r>
              <a:rPr lang="en-US" b="0" i="0" baseline="0" dirty="0" smtClean="0"/>
              <a:t> of God!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163</a:t>
            </a:fld>
            <a:endParaRPr lang="en-US" dirty="0"/>
          </a:p>
        </p:txBody>
      </p:sp>
    </p:spTree>
    <p:extLst>
      <p:ext uri="{BB962C8B-B14F-4D97-AF65-F5344CB8AC3E}">
        <p14:creationId xmlns="" xmlns:p14="http://schemas.microsoft.com/office/powerpoint/2010/main" val="4059749722"/>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Can see relation to </a:t>
            </a:r>
            <a:r>
              <a:rPr lang="en-US" b="1" i="0" baseline="0" dirty="0" err="1" smtClean="0"/>
              <a:t>shalowm</a:t>
            </a:r>
            <a:r>
              <a:rPr lang="en-US" b="1" i="0" baseline="0" dirty="0" smtClean="0"/>
              <a:t> “peace”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164</a:t>
            </a:fld>
            <a:endParaRPr lang="en-US" dirty="0"/>
          </a:p>
        </p:txBody>
      </p:sp>
    </p:spTree>
    <p:extLst>
      <p:ext uri="{BB962C8B-B14F-4D97-AF65-F5344CB8AC3E}">
        <p14:creationId xmlns="" xmlns:p14="http://schemas.microsoft.com/office/powerpoint/2010/main" val="3246396746"/>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Solomon’s invocation to Israel</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165</a:t>
            </a:fld>
            <a:endParaRPr lang="en-US" dirty="0"/>
          </a:p>
        </p:txBody>
      </p:sp>
    </p:spTree>
    <p:extLst>
      <p:ext uri="{BB962C8B-B14F-4D97-AF65-F5344CB8AC3E}">
        <p14:creationId xmlns="" xmlns:p14="http://schemas.microsoft.com/office/powerpoint/2010/main" val="759656335"/>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But here’s what happened with Solomon – </a:t>
            </a:r>
            <a:r>
              <a:rPr lang="en-US" b="0" i="0" baseline="0" dirty="0" smtClean="0"/>
              <a:t>in contrast with David</a:t>
            </a:r>
          </a:p>
          <a:p>
            <a:pPr marL="230933" indent="-230933">
              <a:spcBef>
                <a:spcPct val="0"/>
              </a:spcBef>
              <a:buFontTx/>
              <a:buAutoNum type="arabicPeriod"/>
            </a:pPr>
            <a:r>
              <a:rPr lang="en-US" b="1" i="0" baseline="0" dirty="0" smtClean="0"/>
              <a:t>This expression is used mainly with kings – </a:t>
            </a:r>
            <a:r>
              <a:rPr lang="en-US" b="0" i="0" baseline="0" dirty="0" smtClean="0"/>
              <a:t>and the people under a king’s leadership</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166</a:t>
            </a:fld>
            <a:endParaRPr lang="en-US" dirty="0"/>
          </a:p>
        </p:txBody>
      </p:sp>
    </p:spTree>
    <p:extLst>
      <p:ext uri="{BB962C8B-B14F-4D97-AF65-F5344CB8AC3E}">
        <p14:creationId xmlns="" xmlns:p14="http://schemas.microsoft.com/office/powerpoint/2010/main" val="2941313967"/>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But here’s what happened with Solomon – </a:t>
            </a:r>
            <a:r>
              <a:rPr lang="en-US" b="0" i="0" baseline="0" dirty="0" smtClean="0"/>
              <a:t>in contrast with David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167</a:t>
            </a:fld>
            <a:endParaRPr lang="en-US" dirty="0"/>
          </a:p>
        </p:txBody>
      </p:sp>
    </p:spTree>
    <p:extLst>
      <p:ext uri="{BB962C8B-B14F-4D97-AF65-F5344CB8AC3E}">
        <p14:creationId xmlns="" xmlns:p14="http://schemas.microsoft.com/office/powerpoint/2010/main" val="4101983538"/>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168</a:t>
            </a:fld>
            <a:endParaRPr lang="en-US" dirty="0"/>
          </a:p>
        </p:txBody>
      </p:sp>
    </p:spTree>
    <p:extLst>
      <p:ext uri="{BB962C8B-B14F-4D97-AF65-F5344CB8AC3E}">
        <p14:creationId xmlns="" xmlns:p14="http://schemas.microsoft.com/office/powerpoint/2010/main" val="658842241"/>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169</a:t>
            </a:fld>
            <a:endParaRPr lang="en-US" dirty="0"/>
          </a:p>
        </p:txBody>
      </p:sp>
    </p:spTree>
    <p:extLst>
      <p:ext uri="{BB962C8B-B14F-4D97-AF65-F5344CB8AC3E}">
        <p14:creationId xmlns="" xmlns:p14="http://schemas.microsoft.com/office/powerpoint/2010/main" val="1098884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Bullinger, </a:t>
            </a:r>
            <a:r>
              <a:rPr lang="en-US" b="1" i="1" baseline="0" dirty="0" smtClean="0"/>
              <a:t>Number in Scripture</a:t>
            </a:r>
            <a:r>
              <a:rPr lang="en-US" b="1" i="0" baseline="0" dirty="0" smtClean="0"/>
              <a:t>, p.60</a:t>
            </a:r>
          </a:p>
          <a:p>
            <a:pPr marL="230933" indent="-230933">
              <a:spcBef>
                <a:spcPct val="0"/>
              </a:spcBef>
              <a:buFontTx/>
              <a:buAutoNum type="arabicPeriod"/>
            </a:pPr>
            <a:r>
              <a:rPr lang="en-US" b="1" i="0" baseline="0" dirty="0" smtClean="0"/>
              <a:t>Caveat: </a:t>
            </a:r>
            <a:r>
              <a:rPr lang="en-US" b="0" i="0" baseline="0" dirty="0" smtClean="0"/>
              <a:t>some believe the KJV gives the received order!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a:t>
            </a:fld>
            <a:endParaRPr lang="en-US" dirty="0"/>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Samuel rejecting Saul – </a:t>
            </a:r>
            <a:r>
              <a:rPr lang="en-US" b="0" i="0" baseline="0" dirty="0" smtClean="0"/>
              <a:t>also prophecy of David to come, whose kingdom did stand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170</a:t>
            </a:fld>
            <a:endParaRPr lang="en-US" dirty="0"/>
          </a:p>
        </p:txBody>
      </p:sp>
    </p:spTree>
    <p:extLst>
      <p:ext uri="{BB962C8B-B14F-4D97-AF65-F5344CB8AC3E}">
        <p14:creationId xmlns="" xmlns:p14="http://schemas.microsoft.com/office/powerpoint/2010/main" val="1342287657"/>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Acts 13:22 – </a:t>
            </a:r>
            <a:r>
              <a:rPr lang="en-US" b="0" i="0" baseline="0" dirty="0" smtClean="0"/>
              <a:t>‘</a:t>
            </a:r>
            <a:r>
              <a:rPr lang="en-US" sz="1200" kern="1200" dirty="0" smtClean="0">
                <a:solidFill>
                  <a:schemeClr val="tx1"/>
                </a:solidFill>
                <a:effectLst/>
                <a:latin typeface="+mn-lt"/>
                <a:ea typeface="+mn-ea"/>
                <a:cs typeface="+mn-cs"/>
              </a:rPr>
              <a:t>and having removed him, He raised up for them David for king, to whom also He said, testifying, “I found David, the one of Jesse, a man according to My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who will do all My desire.”’</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171</a:t>
            </a:fld>
            <a:endParaRPr lang="en-US" dirty="0"/>
          </a:p>
        </p:txBody>
      </p:sp>
    </p:spTree>
    <p:extLst>
      <p:ext uri="{BB962C8B-B14F-4D97-AF65-F5344CB8AC3E}">
        <p14:creationId xmlns="" xmlns:p14="http://schemas.microsoft.com/office/powerpoint/2010/main" val="3892890515"/>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Life – </a:t>
            </a:r>
            <a:r>
              <a:rPr lang="en-US" b="0" i="1" baseline="0" dirty="0" smtClean="0"/>
              <a:t>nephesh</a:t>
            </a:r>
            <a:r>
              <a:rPr lang="en-US" b="0" i="0" baseline="0" dirty="0" smtClean="0"/>
              <a:t> of God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172</a:t>
            </a:fld>
            <a:endParaRPr lang="en-US" dirty="0"/>
          </a:p>
        </p:txBody>
      </p:sp>
    </p:spTree>
    <p:extLst>
      <p:ext uri="{BB962C8B-B14F-4D97-AF65-F5344CB8AC3E}">
        <p14:creationId xmlns="" xmlns:p14="http://schemas.microsoft.com/office/powerpoint/2010/main" val="2117003691"/>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173</a:t>
            </a:fld>
            <a:endParaRPr lang="en-US" dirty="0"/>
          </a:p>
        </p:txBody>
      </p:sp>
    </p:spTree>
    <p:extLst>
      <p:ext uri="{BB962C8B-B14F-4D97-AF65-F5344CB8AC3E}">
        <p14:creationId xmlns="" xmlns:p14="http://schemas.microsoft.com/office/powerpoint/2010/main" val="1154619678"/>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Although David is speaking, </a:t>
            </a:r>
            <a:r>
              <a:rPr lang="en-US" b="0" i="0" baseline="0" dirty="0" smtClean="0"/>
              <a:t>Yahweh through Nathan had just covenanted to establish David’s throne – also </a:t>
            </a:r>
            <a:r>
              <a:rPr lang="en-US" b="1" i="0" baseline="0" dirty="0" smtClean="0"/>
              <a:t>1 Chr.17:19</a:t>
            </a:r>
          </a:p>
          <a:p>
            <a:pPr marL="230933" indent="-230933">
              <a:spcBef>
                <a:spcPct val="0"/>
              </a:spcBef>
              <a:buFontTx/>
              <a:buAutoNum type="arabicPeriod"/>
            </a:pPr>
            <a:r>
              <a:rPr lang="en-US" b="1" i="0" baseline="0" dirty="0" smtClean="0"/>
              <a:t>Yahweh responding </a:t>
            </a:r>
            <a:r>
              <a:rPr lang="en-US" b="0" i="0" baseline="0" dirty="0" smtClean="0"/>
              <a:t>to Solomon’s consecration prayer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174</a:t>
            </a:fld>
            <a:endParaRPr lang="en-US" dirty="0"/>
          </a:p>
        </p:txBody>
      </p:sp>
    </p:spTree>
    <p:extLst>
      <p:ext uri="{BB962C8B-B14F-4D97-AF65-F5344CB8AC3E}">
        <p14:creationId xmlns="" xmlns:p14="http://schemas.microsoft.com/office/powerpoint/2010/main" val="977087759"/>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175</a:t>
            </a:fld>
            <a:endParaRPr lang="en-US" dirty="0"/>
          </a:p>
        </p:txBody>
      </p:sp>
    </p:spTree>
    <p:extLst>
      <p:ext uri="{BB962C8B-B14F-4D97-AF65-F5344CB8AC3E}">
        <p14:creationId xmlns="" xmlns:p14="http://schemas.microsoft.com/office/powerpoint/2010/main" val="1030904138"/>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Job is speaking</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176</a:t>
            </a:fld>
            <a:endParaRPr lang="en-US" dirty="0"/>
          </a:p>
        </p:txBody>
      </p:sp>
    </p:spTree>
    <p:extLst>
      <p:ext uri="{BB962C8B-B14F-4D97-AF65-F5344CB8AC3E}">
        <p14:creationId xmlns="" xmlns:p14="http://schemas.microsoft.com/office/powerpoint/2010/main" val="314791355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Elihu is speaking at 5)</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177</a:t>
            </a:fld>
            <a:endParaRPr lang="en-US" dirty="0"/>
          </a:p>
        </p:txBody>
      </p:sp>
    </p:spTree>
    <p:extLst>
      <p:ext uri="{BB962C8B-B14F-4D97-AF65-F5344CB8AC3E}">
        <p14:creationId xmlns="" xmlns:p14="http://schemas.microsoft.com/office/powerpoint/2010/main" val="106160489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178</a:t>
            </a:fld>
            <a:endParaRPr lang="en-US" dirty="0"/>
          </a:p>
        </p:txBody>
      </p:sp>
    </p:spTree>
    <p:extLst>
      <p:ext uri="{BB962C8B-B14F-4D97-AF65-F5344CB8AC3E}">
        <p14:creationId xmlns="" xmlns:p14="http://schemas.microsoft.com/office/powerpoint/2010/main" val="3722624003"/>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9) – “shepherds according to My heart” – </a:t>
            </a:r>
            <a:r>
              <a:rPr lang="en-US" b="0" i="0" baseline="0" dirty="0" smtClean="0"/>
              <a:t>recalls David</a:t>
            </a:r>
          </a:p>
          <a:p>
            <a:pPr marL="230933" indent="-230933">
              <a:spcBef>
                <a:spcPct val="0"/>
              </a:spcBef>
              <a:buFontTx/>
              <a:buAutoNum type="arabicPeriod"/>
            </a:pPr>
            <a:r>
              <a:rPr lang="en-US" b="1" i="0" baseline="0" dirty="0" smtClean="0"/>
              <a:t>10) – </a:t>
            </a:r>
            <a:r>
              <a:rPr lang="en-US" b="0" i="0" baseline="0" dirty="0" smtClean="0"/>
              <a:t>also </a:t>
            </a:r>
            <a:r>
              <a:rPr lang="en-US" b="1" i="0" baseline="0" dirty="0" smtClean="0"/>
              <a:t>32:35</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179</a:t>
            </a:fld>
            <a:endParaRPr lang="en-US" dirty="0"/>
          </a:p>
        </p:txBody>
      </p:sp>
    </p:spTree>
    <p:extLst>
      <p:ext uri="{BB962C8B-B14F-4D97-AF65-F5344CB8AC3E}">
        <p14:creationId xmlns="" xmlns:p14="http://schemas.microsoft.com/office/powerpoint/2010/main" val="2183695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My convention:  </a:t>
            </a:r>
            <a:r>
              <a:rPr lang="en-US" b="0" i="0" baseline="0" dirty="0" smtClean="0"/>
              <a:t>In Scripture quotes, I use red for man’s heart and blue for God’s</a:t>
            </a:r>
          </a:p>
          <a:p>
            <a:pPr marL="230933" indent="-230933">
              <a:spcBef>
                <a:spcPct val="0"/>
              </a:spcBef>
              <a:buFontTx/>
              <a:buAutoNum type="arabicPeriod"/>
            </a:pPr>
            <a:r>
              <a:rPr lang="en-US" b="1" i="0" baseline="0" dirty="0" smtClean="0"/>
              <a:t>NB: </a:t>
            </a:r>
            <a:r>
              <a:rPr lang="en-US" b="0" i="0" baseline="0" dirty="0" smtClean="0"/>
              <a:t>An evil heart was NOT specifically mentioned by Webster’s – we can infer it, but there is some reluctance to address this forthrightly. Is it perhaps because of the indictment of Gen.6 above? Mankind does not want to admit how fatally flawed he is!</a:t>
            </a:r>
          </a:p>
          <a:p>
            <a:pPr marL="230933" indent="-230933">
              <a:spcBef>
                <a:spcPct val="0"/>
              </a:spcBef>
              <a:buFontTx/>
              <a:buAutoNum type="arabicPeriod"/>
            </a:pPr>
            <a:r>
              <a:rPr lang="en-US" b="1" i="0" baseline="0" dirty="0" smtClean="0"/>
              <a:t>Also note: </a:t>
            </a:r>
            <a:r>
              <a:rPr lang="en-US" b="0" i="0" baseline="0" dirty="0" smtClean="0"/>
              <a:t>the first mention of God’s heart tells of His vexation with man – another message we’d rather not hear!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a:t>
            </a:fld>
            <a:endParaRPr lang="en-US" dirty="0"/>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12) – time of “Jacob’s trouble”</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180</a:t>
            </a:fld>
            <a:endParaRPr lang="en-US" dirty="0"/>
          </a:p>
        </p:txBody>
      </p:sp>
    </p:spTree>
    <p:extLst>
      <p:ext uri="{BB962C8B-B14F-4D97-AF65-F5344CB8AC3E}">
        <p14:creationId xmlns="" xmlns:p14="http://schemas.microsoft.com/office/powerpoint/2010/main" val="834058380"/>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14) – incense of their fathers</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181</a:t>
            </a:fld>
            <a:endParaRPr lang="en-US" dirty="0"/>
          </a:p>
        </p:txBody>
      </p:sp>
    </p:spTree>
    <p:extLst>
      <p:ext uri="{BB962C8B-B14F-4D97-AF65-F5344CB8AC3E}">
        <p14:creationId xmlns="" xmlns:p14="http://schemas.microsoft.com/office/powerpoint/2010/main" val="519157464"/>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15) – it is not His natural inclination to inflict punishment</a:t>
            </a:r>
          </a:p>
          <a:p>
            <a:pPr marL="230933" indent="-230933">
              <a:spcBef>
                <a:spcPct val="0"/>
              </a:spcBef>
              <a:buFontTx/>
              <a:buAutoNum type="arabicPeriod"/>
            </a:pPr>
            <a:r>
              <a:rPr lang="en-US" b="1" i="0" baseline="0" dirty="0" smtClean="0"/>
              <a:t>16) – rather He suffers pain over inflicting punishment</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182</a:t>
            </a:fld>
            <a:endParaRPr lang="en-US" dirty="0"/>
          </a:p>
        </p:txBody>
      </p:sp>
    </p:spTree>
    <p:extLst>
      <p:ext uri="{BB962C8B-B14F-4D97-AF65-F5344CB8AC3E}">
        <p14:creationId xmlns="" xmlns:p14="http://schemas.microsoft.com/office/powerpoint/2010/main" val="874930795"/>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Font typeface="+mj-lt"/>
              <a:buAutoNum type="arabicPeriod"/>
            </a:pPr>
            <a:r>
              <a:rPr lang="en-US" b="1" i="0" baseline="0" dirty="0" smtClean="0"/>
              <a:t>A lesson to men for their hearts</a:t>
            </a:r>
          </a:p>
          <a:p>
            <a:pPr marL="228600" indent="-228600">
              <a:spcBef>
                <a:spcPct val="0"/>
              </a:spcBef>
              <a:buFont typeface="+mj-lt"/>
              <a:buAutoNum type="arabicPeriod"/>
            </a:pPr>
            <a:r>
              <a:rPr lang="en-US" b="1" i="0" baseline="0" dirty="0" smtClean="0"/>
              <a:t>Elsewhere, only Acts 13:22 mentions God’ heart in NT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183</a:t>
            </a:fld>
            <a:endParaRPr lang="en-US" dirty="0"/>
          </a:p>
        </p:txBody>
      </p:sp>
    </p:spTree>
    <p:extLst>
      <p:ext uri="{BB962C8B-B14F-4D97-AF65-F5344CB8AC3E}">
        <p14:creationId xmlns="" xmlns:p14="http://schemas.microsoft.com/office/powerpoint/2010/main" val="4018183788"/>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184</a:t>
            </a:fld>
            <a:endParaRPr lang="en-US" dirty="0"/>
          </a:p>
        </p:txBody>
      </p:sp>
    </p:spTree>
    <p:extLst>
      <p:ext uri="{BB962C8B-B14F-4D97-AF65-F5344CB8AC3E}">
        <p14:creationId xmlns="" xmlns:p14="http://schemas.microsoft.com/office/powerpoint/2010/main" val="3270359288"/>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Add – </a:t>
            </a:r>
            <a:r>
              <a:rPr lang="en-US" b="0" i="0" baseline="0" dirty="0" smtClean="0"/>
              <a:t>Psa.27:8</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185</a:t>
            </a:fld>
            <a:endParaRPr lang="en-US" dirty="0"/>
          </a:p>
        </p:txBody>
      </p:sp>
    </p:spTree>
    <p:extLst>
      <p:ext uri="{BB962C8B-B14F-4D97-AF65-F5344CB8AC3E}">
        <p14:creationId xmlns="" xmlns:p14="http://schemas.microsoft.com/office/powerpoint/2010/main" val="2200937780"/>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186</a:t>
            </a:fld>
            <a:endParaRPr lang="en-US" dirty="0"/>
          </a:p>
        </p:txBody>
      </p:sp>
    </p:spTree>
    <p:extLst>
      <p:ext uri="{BB962C8B-B14F-4D97-AF65-F5344CB8AC3E}">
        <p14:creationId xmlns="" xmlns:p14="http://schemas.microsoft.com/office/powerpoint/2010/main" val="197159776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“mind” – </a:t>
            </a:r>
            <a:r>
              <a:rPr lang="en-US" b="0" i="0" baseline="0" dirty="0" smtClean="0"/>
              <a:t>lit. kidneys</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 </a:t>
            </a:r>
            <a:r>
              <a:rPr lang="en-US" b="0" i="0" baseline="0" dirty="0" smtClean="0"/>
              <a:t>Psa.44:21</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187</a:t>
            </a:fld>
            <a:endParaRPr lang="en-US" dirty="0"/>
          </a:p>
        </p:txBody>
      </p:sp>
    </p:spTree>
    <p:extLst>
      <p:ext uri="{BB962C8B-B14F-4D97-AF65-F5344CB8AC3E}">
        <p14:creationId xmlns="" xmlns:p14="http://schemas.microsoft.com/office/powerpoint/2010/main" val="1688650476"/>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Psa.44:21</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188</a:t>
            </a:fld>
            <a:endParaRPr lang="en-US" dirty="0"/>
          </a:p>
        </p:txBody>
      </p:sp>
    </p:spTree>
    <p:extLst>
      <p:ext uri="{BB962C8B-B14F-4D97-AF65-F5344CB8AC3E}">
        <p14:creationId xmlns="" xmlns:p14="http://schemas.microsoft.com/office/powerpoint/2010/main" val="2185087789"/>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189</a:t>
            </a:fld>
            <a:endParaRPr lang="en-US" dirty="0"/>
          </a:p>
        </p:txBody>
      </p:sp>
    </p:spTree>
    <p:extLst>
      <p:ext uri="{BB962C8B-B14F-4D97-AF65-F5344CB8AC3E}">
        <p14:creationId xmlns="" xmlns:p14="http://schemas.microsoft.com/office/powerpoint/2010/main" val="156719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a:t>
            </a:fld>
            <a:endParaRPr lang="en-US" dirty="0"/>
          </a:p>
        </p:txBody>
      </p:sp>
    </p:spTree>
    <p:extLst>
      <p:ext uri="{BB962C8B-B14F-4D97-AF65-F5344CB8AC3E}">
        <p14:creationId xmlns="" xmlns:p14="http://schemas.microsoft.com/office/powerpoint/2010/main" val="3419586521"/>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190</a:t>
            </a:fld>
            <a:endParaRPr lang="en-US" dirty="0"/>
          </a:p>
        </p:txBody>
      </p:sp>
    </p:spTree>
    <p:extLst>
      <p:ext uri="{BB962C8B-B14F-4D97-AF65-F5344CB8AC3E}">
        <p14:creationId xmlns="" xmlns:p14="http://schemas.microsoft.com/office/powerpoint/2010/main" val="3605070757"/>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191</a:t>
            </a:fld>
            <a:endParaRPr lang="en-US" dirty="0"/>
          </a:p>
        </p:txBody>
      </p:sp>
    </p:spTree>
    <p:extLst>
      <p:ext uri="{BB962C8B-B14F-4D97-AF65-F5344CB8AC3E}">
        <p14:creationId xmlns="" xmlns:p14="http://schemas.microsoft.com/office/powerpoint/2010/main" val="1804276759"/>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a:p>
            <a:pPr marL="230933" indent="-230933">
              <a:spcBef>
                <a:spcPct val="0"/>
              </a:spcBef>
              <a:buFontTx/>
              <a:buAutoNum type="arabicPeriod"/>
            </a:pPr>
            <a:r>
              <a:rPr lang="en-US" b="1" i="0" baseline="0" dirty="0" smtClean="0"/>
              <a:t>“mind” – </a:t>
            </a:r>
            <a:r>
              <a:rPr lang="en-US" b="0" i="0" baseline="0" dirty="0" smtClean="0"/>
              <a:t>lit. kidneys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192</a:t>
            </a:fld>
            <a:endParaRPr lang="en-US" dirty="0"/>
          </a:p>
        </p:txBody>
      </p:sp>
    </p:spTree>
    <p:extLst>
      <p:ext uri="{BB962C8B-B14F-4D97-AF65-F5344CB8AC3E}">
        <p14:creationId xmlns="" xmlns:p14="http://schemas.microsoft.com/office/powerpoint/2010/main" val="3257636759"/>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193</a:t>
            </a:fld>
            <a:endParaRPr lang="en-US" dirty="0"/>
          </a:p>
        </p:txBody>
      </p:sp>
    </p:spTree>
    <p:extLst>
      <p:ext uri="{BB962C8B-B14F-4D97-AF65-F5344CB8AC3E}">
        <p14:creationId xmlns="" xmlns:p14="http://schemas.microsoft.com/office/powerpoint/2010/main" val="2971696671"/>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194</a:t>
            </a:fld>
            <a:endParaRPr lang="en-US" dirty="0"/>
          </a:p>
        </p:txBody>
      </p:sp>
    </p:spTree>
    <p:extLst>
      <p:ext uri="{BB962C8B-B14F-4D97-AF65-F5344CB8AC3E}">
        <p14:creationId xmlns="" xmlns:p14="http://schemas.microsoft.com/office/powerpoint/2010/main" val="3544318210"/>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 </a:t>
            </a:r>
            <a:r>
              <a:rPr lang="en-US" b="0" i="0" baseline="0" dirty="0" smtClean="0"/>
              <a:t>Deu.13:4;</a:t>
            </a:r>
            <a:r>
              <a:rPr lang="en-US" b="1" i="0" baseline="0" dirty="0" smtClean="0"/>
              <a:t> </a:t>
            </a:r>
            <a:r>
              <a:rPr lang="en-US" b="0" i="0" baseline="0" dirty="0" smtClean="0"/>
              <a:t>1 Chr.29:17; 2 Chr.32:31; Psa.7:9-10; Ecc.3:17-18; Jer.11:20; 20:12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195</a:t>
            </a:fld>
            <a:endParaRPr lang="en-US" dirty="0"/>
          </a:p>
        </p:txBody>
      </p:sp>
    </p:spTree>
    <p:extLst>
      <p:ext uri="{BB962C8B-B14F-4D97-AF65-F5344CB8AC3E}">
        <p14:creationId xmlns="" xmlns:p14="http://schemas.microsoft.com/office/powerpoint/2010/main" val="311238826"/>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Gk. </a:t>
            </a:r>
            <a:r>
              <a:rPr lang="en-US" b="1" i="1" baseline="0" dirty="0" smtClean="0"/>
              <a:t>kardiognōsthēs</a:t>
            </a:r>
            <a:r>
              <a:rPr lang="en-US" b="1" i="0" baseline="0" dirty="0" smtClean="0"/>
              <a:t> – </a:t>
            </a:r>
            <a:r>
              <a:rPr lang="en-US" b="0" i="0" baseline="0" dirty="0" smtClean="0"/>
              <a:t>not in</a:t>
            </a:r>
            <a:r>
              <a:rPr lang="en-US" b="1" i="0" baseline="0" dirty="0" smtClean="0"/>
              <a:t> LXX</a:t>
            </a:r>
          </a:p>
          <a:p>
            <a:pPr marL="230933" indent="-230933">
              <a:spcBef>
                <a:spcPct val="0"/>
              </a:spcBef>
              <a:buFontTx/>
              <a:buAutoNum type="arabicPeriod"/>
            </a:pPr>
            <a:r>
              <a:rPr lang="en-US" b="1" i="0" baseline="0" dirty="0" smtClean="0"/>
              <a:t>The Twelve – </a:t>
            </a:r>
            <a:r>
              <a:rPr lang="en-US" b="0" i="0" baseline="0" dirty="0" smtClean="0"/>
              <a:t>on choosing Matthias to replace Judas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196</a:t>
            </a:fld>
            <a:endParaRPr lang="en-US" dirty="0"/>
          </a:p>
        </p:txBody>
      </p:sp>
    </p:spTree>
    <p:extLst>
      <p:ext uri="{BB962C8B-B14F-4D97-AF65-F5344CB8AC3E}">
        <p14:creationId xmlns="" xmlns:p14="http://schemas.microsoft.com/office/powerpoint/2010/main" val="3310337263"/>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Peter recounts – </a:t>
            </a:r>
            <a:r>
              <a:rPr lang="en-US" b="0" i="0" baseline="0" dirty="0" smtClean="0"/>
              <a:t>episode with Cornelius’ household – what applied to Matthias, applied also to these Gentiles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197</a:t>
            </a:fld>
            <a:endParaRPr lang="en-US" dirty="0"/>
          </a:p>
        </p:txBody>
      </p:sp>
    </p:spTree>
    <p:extLst>
      <p:ext uri="{BB962C8B-B14F-4D97-AF65-F5344CB8AC3E}">
        <p14:creationId xmlns="" xmlns:p14="http://schemas.microsoft.com/office/powerpoint/2010/main" val="207263811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“fat” – </a:t>
            </a:r>
            <a:r>
              <a:rPr lang="en-US" b="0" i="0" baseline="0" dirty="0" smtClean="0"/>
              <a:t>think “oily”, “slippery”</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198</a:t>
            </a:fld>
            <a:endParaRPr lang="en-US" dirty="0"/>
          </a:p>
        </p:txBody>
      </p:sp>
    </p:spTree>
    <p:extLst>
      <p:ext uri="{BB962C8B-B14F-4D97-AF65-F5344CB8AC3E}">
        <p14:creationId xmlns="" xmlns:p14="http://schemas.microsoft.com/office/powerpoint/2010/main" val="283440197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199</a:t>
            </a:fld>
            <a:endParaRPr lang="en-US" dirty="0"/>
          </a:p>
        </p:txBody>
      </p:sp>
    </p:spTree>
    <p:extLst>
      <p:ext uri="{BB962C8B-B14F-4D97-AF65-F5344CB8AC3E}">
        <p14:creationId xmlns="" xmlns:p14="http://schemas.microsoft.com/office/powerpoint/2010/main" val="1003048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a:p>
            <a:pPr marL="230933" indent="-230933">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a:t>
            </a:fld>
            <a:endParaRPr lang="en-US" dirty="0"/>
          </a:p>
        </p:txBody>
      </p:sp>
    </p:spTree>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200</a:t>
            </a:fld>
            <a:endParaRPr lang="en-US" dirty="0"/>
          </a:p>
        </p:txBody>
      </p:sp>
    </p:spTree>
    <p:extLst>
      <p:ext uri="{BB962C8B-B14F-4D97-AF65-F5344CB8AC3E}">
        <p14:creationId xmlns="" xmlns:p14="http://schemas.microsoft.com/office/powerpoint/2010/main" val="2426385393"/>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201</a:t>
            </a:fld>
            <a:endParaRPr lang="en-US" dirty="0"/>
          </a:p>
        </p:txBody>
      </p:sp>
    </p:spTree>
    <p:extLst>
      <p:ext uri="{BB962C8B-B14F-4D97-AF65-F5344CB8AC3E}">
        <p14:creationId xmlns="" xmlns:p14="http://schemas.microsoft.com/office/powerpoint/2010/main" val="403556524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202</a:t>
            </a:fld>
            <a:endParaRPr lang="en-US" dirty="0"/>
          </a:p>
        </p:txBody>
      </p:sp>
    </p:spTree>
    <p:extLst>
      <p:ext uri="{BB962C8B-B14F-4D97-AF65-F5344CB8AC3E}">
        <p14:creationId xmlns="" xmlns:p14="http://schemas.microsoft.com/office/powerpoint/2010/main" val="3419147481"/>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“gentle &amp; humble” – </a:t>
            </a:r>
            <a:r>
              <a:rPr lang="en-US" b="0" i="0" baseline="0" dirty="0" smtClean="0"/>
              <a:t>only description of Jesus’ heart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203</a:t>
            </a:fld>
            <a:endParaRPr lang="en-US" dirty="0"/>
          </a:p>
        </p:txBody>
      </p:sp>
    </p:spTree>
    <p:extLst>
      <p:ext uri="{BB962C8B-B14F-4D97-AF65-F5344CB8AC3E}">
        <p14:creationId xmlns="" xmlns:p14="http://schemas.microsoft.com/office/powerpoint/2010/main" val="1162879494"/>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204</a:t>
            </a:fld>
            <a:endParaRPr lang="en-US" dirty="0"/>
          </a:p>
        </p:txBody>
      </p:sp>
    </p:spTree>
    <p:extLst>
      <p:ext uri="{BB962C8B-B14F-4D97-AF65-F5344CB8AC3E}">
        <p14:creationId xmlns="" xmlns:p14="http://schemas.microsoft.com/office/powerpoint/2010/main" val="187857816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2 great examples – </a:t>
            </a:r>
            <a:r>
              <a:rPr lang="en-US" b="0" i="0" baseline="0" dirty="0" smtClean="0"/>
              <a:t>only these mentioned by name, although </a:t>
            </a:r>
            <a:r>
              <a:rPr lang="en-US" b="1" i="0" baseline="0" dirty="0" smtClean="0"/>
              <a:t>Jer.3:15</a:t>
            </a:r>
            <a:r>
              <a:rPr lang="en-US" b="0" i="0" baseline="0" dirty="0" smtClean="0"/>
              <a:t> has a promise: “I will give you </a:t>
            </a:r>
            <a:r>
              <a:rPr lang="en-US" b="0" i="0" baseline="0" smtClean="0"/>
              <a:t>shepherds according to My heart”</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205</a:t>
            </a:fld>
            <a:endParaRPr lang="en-US" dirty="0"/>
          </a:p>
        </p:txBody>
      </p:sp>
    </p:spTree>
    <p:extLst>
      <p:ext uri="{BB962C8B-B14F-4D97-AF65-F5344CB8AC3E}">
        <p14:creationId xmlns="" xmlns:p14="http://schemas.microsoft.com/office/powerpoint/2010/main" val="3203914928"/>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206</a:t>
            </a:fld>
            <a:endParaRPr lang="en-US" dirty="0"/>
          </a:p>
        </p:txBody>
      </p:sp>
    </p:spTree>
    <p:extLst>
      <p:ext uri="{BB962C8B-B14F-4D97-AF65-F5344CB8AC3E}">
        <p14:creationId xmlns="" xmlns:p14="http://schemas.microsoft.com/office/powerpoint/2010/main" val="1945136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Important example: </a:t>
            </a:r>
            <a:r>
              <a:rPr lang="en-US" b="0" i="0" baseline="0" dirty="0" smtClean="0"/>
              <a:t>speaking to one’s own heart – i.e., speaking to oneself – inner dialogue, no one else listening – thus Noah and his family did not hear </a:t>
            </a:r>
            <a:r>
              <a:rPr lang="en-US" b="0" i="0" baseline="0" smtClean="0"/>
              <a:t>THIS particular statement</a:t>
            </a:r>
            <a:r>
              <a:rPr lang="en-US" b="0" i="0" baseline="0" dirty="0" smtClean="0"/>
              <a:t>.</a:t>
            </a:r>
          </a:p>
          <a:p>
            <a:pPr marL="230933" indent="-230933">
              <a:spcBef>
                <a:spcPct val="0"/>
              </a:spcBef>
              <a:buFontTx/>
              <a:buAutoNum type="arabicPeriod"/>
            </a:pPr>
            <a:r>
              <a:rPr lang="en-US" b="1" i="0" baseline="0" dirty="0" smtClean="0"/>
              <a:t>Noah did hear AFTERWARDS </a:t>
            </a:r>
            <a:r>
              <a:rPr lang="en-US" b="0" i="0" baseline="0" dirty="0" smtClean="0"/>
              <a:t>the covenant stated in Gen.9:9-11, after having delivered some commandments for governing the earth – no record of God revealing the RED part to Noah, although you could infer that His statement at Gen.7:1 (“I have seen you righteous”) implied it – the full picture did not come until the books of the Law (incl. Gen.) were given to Moses – displays the principle of progressive revelation – and add </a:t>
            </a:r>
            <a:r>
              <a:rPr lang="en-US" b="1" i="0" baseline="0" dirty="0" smtClean="0"/>
              <a:t>2 Pet.2:5</a:t>
            </a:r>
            <a:r>
              <a:rPr lang="en-US" b="0" i="0" baseline="0" dirty="0" smtClean="0"/>
              <a:t>, which declared Noah to be a preacher of righteousness</a:t>
            </a:r>
          </a:p>
          <a:p>
            <a:pPr marL="230933" indent="-230933">
              <a:spcBef>
                <a:spcPct val="0"/>
              </a:spcBef>
              <a:buFontTx/>
              <a:buAutoNum type="arabicPeriod"/>
            </a:pPr>
            <a:r>
              <a:rPr lang="en-US" b="1" i="0" baseline="0" dirty="0" smtClean="0"/>
              <a:t>“the man” – </a:t>
            </a:r>
            <a:r>
              <a:rPr lang="en-US" b="0" i="0" baseline="0" dirty="0" smtClean="0"/>
              <a:t>Heb. Idiom for “mankind”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22</a:t>
            </a:fld>
            <a:endParaRPr lang="en-US" dirty="0"/>
          </a:p>
        </p:txBody>
      </p:sp>
    </p:spTree>
    <p:extLst>
      <p:ext uri="{BB962C8B-B14F-4D97-AF65-F5344CB8AC3E}">
        <p14:creationId xmlns="" xmlns:p14="http://schemas.microsoft.com/office/powerpoint/2010/main" val="2428589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23</a:t>
            </a:fld>
            <a:endParaRPr lang="en-US" dirty="0"/>
          </a:p>
        </p:txBody>
      </p:sp>
    </p:spTree>
    <p:extLst>
      <p:ext uri="{BB962C8B-B14F-4D97-AF65-F5344CB8AC3E}">
        <p14:creationId xmlns="" xmlns:p14="http://schemas.microsoft.com/office/powerpoint/2010/main" val="29773348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24</a:t>
            </a:fld>
            <a:endParaRPr lang="en-US" dirty="0"/>
          </a:p>
        </p:txBody>
      </p:sp>
    </p:spTree>
    <p:extLst>
      <p:ext uri="{BB962C8B-B14F-4D97-AF65-F5344CB8AC3E}">
        <p14:creationId xmlns="" xmlns:p14="http://schemas.microsoft.com/office/powerpoint/2010/main" val="17434039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25</a:t>
            </a:fld>
            <a:endParaRPr lang="en-US" dirty="0"/>
          </a:p>
        </p:txBody>
      </p:sp>
    </p:spTree>
    <p:extLst>
      <p:ext uri="{BB962C8B-B14F-4D97-AF65-F5344CB8AC3E}">
        <p14:creationId xmlns="" xmlns:p14="http://schemas.microsoft.com/office/powerpoint/2010/main" val="3561889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26</a:t>
            </a:fld>
            <a:endParaRPr lang="en-US" dirty="0"/>
          </a:p>
        </p:txBody>
      </p:sp>
    </p:spTree>
    <p:extLst>
      <p:ext uri="{BB962C8B-B14F-4D97-AF65-F5344CB8AC3E}">
        <p14:creationId xmlns="" xmlns:p14="http://schemas.microsoft.com/office/powerpoint/2010/main" val="8372311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Or: </a:t>
            </a:r>
            <a:r>
              <a:rPr lang="en-US" b="0" i="0" baseline="0" dirty="0" smtClean="0"/>
              <a:t>immoral imperatives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27</a:t>
            </a:fld>
            <a:endParaRPr lang="en-US" dirty="0"/>
          </a:p>
        </p:txBody>
      </p:sp>
    </p:spTree>
    <p:extLst>
      <p:ext uri="{BB962C8B-B14F-4D97-AF65-F5344CB8AC3E}">
        <p14:creationId xmlns="" xmlns:p14="http://schemas.microsoft.com/office/powerpoint/2010/main" val="11403784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Thus:  </a:t>
            </a:r>
            <a:r>
              <a:rPr lang="en-US" b="0" i="0" baseline="0" dirty="0" smtClean="0"/>
              <a:t>God being vexed in His heart due to man’s extreme evil</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28</a:t>
            </a:fld>
            <a:endParaRPr lang="en-US" dirty="0"/>
          </a:p>
        </p:txBody>
      </p:sp>
    </p:spTree>
    <p:extLst>
      <p:ext uri="{BB962C8B-B14F-4D97-AF65-F5344CB8AC3E}">
        <p14:creationId xmlns="" xmlns:p14="http://schemas.microsoft.com/office/powerpoint/2010/main" val="1927831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29</a:t>
            </a:fld>
            <a:endParaRPr lang="en-US" dirty="0"/>
          </a:p>
        </p:txBody>
      </p:sp>
    </p:spTree>
    <p:extLst>
      <p:ext uri="{BB962C8B-B14F-4D97-AF65-F5344CB8AC3E}">
        <p14:creationId xmlns="" xmlns:p14="http://schemas.microsoft.com/office/powerpoint/2010/main" val="2472701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Scripture agrees</a:t>
            </a:r>
          </a:p>
          <a:p>
            <a:pPr marL="230933" indent="-230933">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30</a:t>
            </a:fld>
            <a:endParaRPr lang="en-US" dirty="0"/>
          </a:p>
        </p:txBody>
      </p:sp>
    </p:spTree>
    <p:extLst>
      <p:ext uri="{BB962C8B-B14F-4D97-AF65-F5344CB8AC3E}">
        <p14:creationId xmlns="" xmlns:p14="http://schemas.microsoft.com/office/powerpoint/2010/main" val="41210542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“self” – </a:t>
            </a:r>
            <a:r>
              <a:rPr lang="en-US" b="0" i="0" baseline="0" dirty="0" smtClean="0"/>
              <a:t>for “soul” (</a:t>
            </a:r>
            <a:r>
              <a:rPr lang="en-US" b="0" i="1" baseline="0" dirty="0" smtClean="0"/>
              <a:t>nephesh</a:t>
            </a:r>
            <a:r>
              <a:rPr lang="en-US" b="0" i="0" baseline="0" dirty="0" smtClean="0"/>
              <a:t>), which is given supernatural qualities by many Christians – hence I avoid its use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31</a:t>
            </a:fld>
            <a:endParaRPr lang="en-US" dirty="0"/>
          </a:p>
        </p:txBody>
      </p:sp>
    </p:spTree>
    <p:extLst>
      <p:ext uri="{BB962C8B-B14F-4D97-AF65-F5344CB8AC3E}">
        <p14:creationId xmlns="" xmlns:p14="http://schemas.microsoft.com/office/powerpoint/2010/main" val="23889847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32</a:t>
            </a:fld>
            <a:endParaRPr lang="en-US" dirty="0"/>
          </a:p>
        </p:txBody>
      </p:sp>
    </p:spTree>
    <p:extLst>
      <p:ext uri="{BB962C8B-B14F-4D97-AF65-F5344CB8AC3E}">
        <p14:creationId xmlns="" xmlns:p14="http://schemas.microsoft.com/office/powerpoint/2010/main" val="41055287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33</a:t>
            </a:fld>
            <a:endParaRPr lang="en-US" dirty="0"/>
          </a:p>
        </p:txBody>
      </p:sp>
    </p:spTree>
    <p:extLst>
      <p:ext uri="{BB962C8B-B14F-4D97-AF65-F5344CB8AC3E}">
        <p14:creationId xmlns="" xmlns:p14="http://schemas.microsoft.com/office/powerpoint/2010/main" val="25168453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34</a:t>
            </a:fld>
            <a:endParaRPr lang="en-US" dirty="0"/>
          </a:p>
        </p:txBody>
      </p:sp>
    </p:spTree>
    <p:extLst>
      <p:ext uri="{BB962C8B-B14F-4D97-AF65-F5344CB8AC3E}">
        <p14:creationId xmlns="" xmlns:p14="http://schemas.microsoft.com/office/powerpoint/2010/main" val="30759082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Pro.6:18 - </a:t>
            </a:r>
            <a:r>
              <a:rPr lang="en-US" sz="1200" b="0" kern="1200" dirty="0" smtClean="0">
                <a:solidFill>
                  <a:schemeClr val="tx1"/>
                </a:solidFill>
                <a:effectLst/>
                <a:latin typeface="+mn-lt"/>
                <a:ea typeface="+mn-ea"/>
                <a:cs typeface="+mn-cs"/>
              </a:rPr>
              <a:t>Heart as planner of evil – feet follow heart to action – these are 4 &amp; 5 of the 7 “abominations to Yahweh” that begin at </a:t>
            </a:r>
            <a:r>
              <a:rPr lang="en-US" sz="1200" b="1" kern="1200" dirty="0" smtClean="0">
                <a:solidFill>
                  <a:schemeClr val="tx1"/>
                </a:solidFill>
                <a:effectLst/>
                <a:latin typeface="+mn-lt"/>
                <a:ea typeface="+mn-ea"/>
                <a:cs typeface="+mn-cs"/>
              </a:rPr>
              <a:t>v.16</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35</a:t>
            </a:fld>
            <a:endParaRPr lang="en-US" dirty="0"/>
          </a:p>
        </p:txBody>
      </p:sp>
    </p:spTree>
    <p:extLst>
      <p:ext uri="{BB962C8B-B14F-4D97-AF65-F5344CB8AC3E}">
        <p14:creationId xmlns="" xmlns:p14="http://schemas.microsoft.com/office/powerpoint/2010/main" val="1098705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Ecc.9:3 – </a:t>
            </a:r>
            <a:r>
              <a:rPr lang="en-US" b="0" i="0" baseline="0" dirty="0" smtClean="0"/>
              <a:t>“madness” 5 times in Ecc. – not elsewhere</a:t>
            </a:r>
          </a:p>
          <a:p>
            <a:pPr marL="230933" indent="-230933">
              <a:spcBef>
                <a:spcPct val="0"/>
              </a:spcBef>
              <a:buFontTx/>
              <a:buAutoNum type="arabicPeriod"/>
            </a:pPr>
            <a:r>
              <a:rPr lang="en-US" b="1" i="0" baseline="0" dirty="0" smtClean="0"/>
              <a:t>“Full of evil” </a:t>
            </a:r>
            <a:r>
              <a:rPr lang="en-US" b="0" i="0" baseline="0" dirty="0" smtClean="0"/>
              <a:t>– elsewhere only in Prov.12:2 – “No trouble will be sent to the just, but the wicked have been </a:t>
            </a:r>
            <a:r>
              <a:rPr lang="en-US" b="0" i="0" u="sng" baseline="0" dirty="0" smtClean="0"/>
              <a:t>filled with evil</a:t>
            </a:r>
            <a:r>
              <a:rPr lang="en-US" b="0" i="0" baseline="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36</a:t>
            </a:fld>
            <a:endParaRPr lang="en-US" dirty="0"/>
          </a:p>
        </p:txBody>
      </p:sp>
    </p:spTree>
    <p:extLst>
      <p:ext uri="{BB962C8B-B14F-4D97-AF65-F5344CB8AC3E}">
        <p14:creationId xmlns="" xmlns:p14="http://schemas.microsoft.com/office/powerpoint/2010/main" val="12716191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Note – </a:t>
            </a:r>
            <a:r>
              <a:rPr lang="en-US" b="0" i="0" baseline="0" dirty="0" smtClean="0"/>
              <a:t>Jerusalem’s collective heart – “heart” in OT mostly used in sing.</a:t>
            </a:r>
          </a:p>
          <a:p>
            <a:pPr marL="230933" indent="-230933">
              <a:spcBef>
                <a:spcPct val="0"/>
              </a:spcBef>
              <a:buFontTx/>
              <a:buAutoNum type="arabicPeriod"/>
            </a:pPr>
            <a:r>
              <a:rPr lang="en-US" b="1" i="0" baseline="0" dirty="0" smtClean="0"/>
              <a:t>And note – </a:t>
            </a:r>
            <a:r>
              <a:rPr lang="en-US" b="0" i="0" baseline="0" dirty="0" smtClean="0"/>
              <a:t>the command to self-baptism</a:t>
            </a:r>
          </a:p>
          <a:p>
            <a:pPr marL="230933" indent="-230933">
              <a:spcBef>
                <a:spcPct val="0"/>
              </a:spcBef>
              <a:buFontTx/>
              <a:buAutoNum type="arabicPeriod"/>
            </a:pPr>
            <a:r>
              <a:rPr lang="en-US" b="1" i="0" baseline="0" dirty="0" smtClean="0"/>
              <a:t>Evil heart – </a:t>
            </a:r>
            <a:r>
              <a:rPr lang="en-US" b="0" i="0" baseline="0" dirty="0" smtClean="0"/>
              <a:t>7 occs. In Jeremiah</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37</a:t>
            </a:fld>
            <a:endParaRPr lang="en-US" dirty="0"/>
          </a:p>
        </p:txBody>
      </p:sp>
    </p:spTree>
    <p:extLst>
      <p:ext uri="{BB962C8B-B14F-4D97-AF65-F5344CB8AC3E}">
        <p14:creationId xmlns="" xmlns:p14="http://schemas.microsoft.com/office/powerpoint/2010/main" val="23312406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Note -</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38</a:t>
            </a:fld>
            <a:endParaRPr lang="en-US" dirty="0"/>
          </a:p>
        </p:txBody>
      </p:sp>
    </p:spTree>
    <p:extLst>
      <p:ext uri="{BB962C8B-B14F-4D97-AF65-F5344CB8AC3E}">
        <p14:creationId xmlns="" xmlns:p14="http://schemas.microsoft.com/office/powerpoint/2010/main" val="35223504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Great Lesson on defilement</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39</a:t>
            </a:fld>
            <a:endParaRPr lang="en-US" dirty="0"/>
          </a:p>
        </p:txBody>
      </p:sp>
    </p:spTree>
    <p:extLst>
      <p:ext uri="{BB962C8B-B14F-4D97-AF65-F5344CB8AC3E}">
        <p14:creationId xmlns="" xmlns:p14="http://schemas.microsoft.com/office/powerpoint/2010/main" val="984359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 distinction of modern philosophy, but not Scripture</a:t>
            </a:r>
          </a:p>
          <a:p>
            <a:pPr marL="230933" indent="-230933">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Spirit &amp; water baptism – </a:t>
            </a:r>
            <a:r>
              <a:rPr lang="en-US" b="0" i="0" baseline="0" dirty="0" smtClean="0"/>
              <a:t>side-by-side</a:t>
            </a:r>
          </a:p>
          <a:p>
            <a:pPr marL="230933" indent="-230933">
              <a:spcBef>
                <a:spcPct val="0"/>
              </a:spcBef>
              <a:buFontTx/>
              <a:buAutoNum type="arabicPeriod"/>
            </a:pPr>
            <a:r>
              <a:rPr lang="en-US" b="1" i="0" baseline="0" dirty="0" smtClean="0"/>
              <a:t>Conscience -  </a:t>
            </a:r>
            <a:r>
              <a:rPr lang="en-US" b="0" i="0" baseline="0" dirty="0" smtClean="0"/>
              <a:t>a faculty of the heart, a very pervasive “organ”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40</a:t>
            </a:fld>
            <a:endParaRPr lang="en-US" dirty="0"/>
          </a:p>
        </p:txBody>
      </p:sp>
    </p:spTree>
    <p:extLst>
      <p:ext uri="{BB962C8B-B14F-4D97-AF65-F5344CB8AC3E}">
        <p14:creationId xmlns="" xmlns:p14="http://schemas.microsoft.com/office/powerpoint/2010/main" val="32130311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Noah declared a curse on Canaan on account of Ham’s sin</a:t>
            </a:r>
            <a:r>
              <a:rPr lang="en-US" b="0" i="0" baseline="0" dirty="0" smtClean="0"/>
              <a:t>:  but neither of their hearts is mentioned – however, later God indicates His time-table by declaring to Abram “the iniquity of the Amorites is not yet full” (Gen.15:16)</a:t>
            </a:r>
          </a:p>
          <a:p>
            <a:pPr marL="230933" indent="-230933">
              <a:spcBef>
                <a:spcPct val="0"/>
              </a:spcBef>
              <a:buFontTx/>
              <a:buAutoNum type="arabicPeriod"/>
            </a:pPr>
            <a:r>
              <a:rPr lang="en-US" b="1" i="0" baseline="0" dirty="0" smtClean="0"/>
              <a:t>Certainly Nimrod was an evil character, but his heart is not mentioned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41</a:t>
            </a:fld>
            <a:endParaRPr lang="en-US" dirty="0"/>
          </a:p>
        </p:txBody>
      </p:sp>
    </p:spTree>
    <p:extLst>
      <p:ext uri="{BB962C8B-B14F-4D97-AF65-F5344CB8AC3E}">
        <p14:creationId xmlns="" xmlns:p14="http://schemas.microsoft.com/office/powerpoint/2010/main" val="35253487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Harden –</a:t>
            </a:r>
            <a:r>
              <a:rPr lang="en-US" b="0" i="0" baseline="0" dirty="0" smtClean="0"/>
              <a:t> châzaq, qâshah, ‘âmats, `âzaz</a:t>
            </a:r>
          </a:p>
          <a:p>
            <a:pPr marL="230933" indent="-230933">
              <a:spcBef>
                <a:spcPct val="0"/>
              </a:spcBef>
              <a:buFontTx/>
              <a:buAutoNum type="arabicPeriod"/>
            </a:pPr>
            <a:r>
              <a:rPr lang="en-US" b="1" i="0" baseline="0" dirty="0" smtClean="0"/>
              <a:t>Make heavy –</a:t>
            </a:r>
            <a:r>
              <a:rPr lang="en-US" b="0" i="0" baseline="0" dirty="0" smtClean="0"/>
              <a:t> kâbad</a:t>
            </a:r>
          </a:p>
          <a:p>
            <a:pPr marL="230933" indent="-230933">
              <a:spcBef>
                <a:spcPct val="0"/>
              </a:spcBef>
              <a:buFontTx/>
              <a:buAutoNum type="arabicPeriod"/>
            </a:pPr>
            <a:r>
              <a:rPr lang="en-US" b="1" i="0" baseline="0" dirty="0" smtClean="0"/>
              <a:t>Stubbornness - </a:t>
            </a:r>
            <a:r>
              <a:rPr lang="en-US" b="0" i="0" baseline="0" dirty="0" err="1" smtClean="0"/>
              <a:t>shîrûwth</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42</a:t>
            </a:fld>
            <a:endParaRPr lang="en-US" dirty="0"/>
          </a:p>
        </p:txBody>
      </p:sp>
    </p:spTree>
    <p:extLst>
      <p:ext uri="{BB962C8B-B14F-4D97-AF65-F5344CB8AC3E}">
        <p14:creationId xmlns="" xmlns:p14="http://schemas.microsoft.com/office/powerpoint/2010/main" val="970620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0" i="0" baseline="0" dirty="0" smtClean="0"/>
              <a:t>Harden – </a:t>
            </a:r>
          </a:p>
          <a:p>
            <a:pPr marL="230933" indent="-230933">
              <a:spcBef>
                <a:spcPct val="0"/>
              </a:spcBef>
              <a:buFontTx/>
              <a:buAutoNum type="arabicPeriod"/>
            </a:pPr>
            <a:r>
              <a:rPr lang="en-US" b="0" i="0" baseline="0" dirty="0" smtClean="0"/>
              <a:t>Make heavy -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43</a:t>
            </a:fld>
            <a:endParaRPr lang="en-US" dirty="0"/>
          </a:p>
        </p:txBody>
      </p:sp>
    </p:spTree>
    <p:extLst>
      <p:ext uri="{BB962C8B-B14F-4D97-AF65-F5344CB8AC3E}">
        <p14:creationId xmlns="" xmlns:p14="http://schemas.microsoft.com/office/powerpoint/2010/main" val="5175810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44</a:t>
            </a:fld>
            <a:endParaRPr lang="en-US" dirty="0"/>
          </a:p>
        </p:txBody>
      </p:sp>
    </p:spTree>
    <p:extLst>
      <p:ext uri="{BB962C8B-B14F-4D97-AF65-F5344CB8AC3E}">
        <p14:creationId xmlns="" xmlns:p14="http://schemas.microsoft.com/office/powerpoint/2010/main" val="37080164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45</a:t>
            </a:fld>
            <a:endParaRPr lang="en-US" dirty="0"/>
          </a:p>
        </p:txBody>
      </p:sp>
    </p:spTree>
    <p:extLst>
      <p:ext uri="{BB962C8B-B14F-4D97-AF65-F5344CB8AC3E}">
        <p14:creationId xmlns="" xmlns:p14="http://schemas.microsoft.com/office/powerpoint/2010/main" val="27688136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46</a:t>
            </a:fld>
            <a:endParaRPr lang="en-US" dirty="0"/>
          </a:p>
        </p:txBody>
      </p:sp>
    </p:spTree>
    <p:extLst>
      <p:ext uri="{BB962C8B-B14F-4D97-AF65-F5344CB8AC3E}">
        <p14:creationId xmlns="" xmlns:p14="http://schemas.microsoft.com/office/powerpoint/2010/main" val="2905886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10 Occs.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47</a:t>
            </a:fld>
            <a:endParaRPr lang="en-US" dirty="0"/>
          </a:p>
        </p:txBody>
      </p:sp>
    </p:spTree>
    <p:extLst>
      <p:ext uri="{BB962C8B-B14F-4D97-AF65-F5344CB8AC3E}">
        <p14:creationId xmlns="" xmlns:p14="http://schemas.microsoft.com/office/powerpoint/2010/main" val="40179364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7:13-14; 9:7 – </a:t>
            </a:r>
            <a:r>
              <a:rPr lang="en-US" b="0" i="0" baseline="0" dirty="0" smtClean="0"/>
              <a:t>read somewhat ambiguously, but the balance seems to tilt toward Pharaoh</a:t>
            </a:r>
          </a:p>
          <a:p>
            <a:pPr marL="230933" indent="-230933">
              <a:spcBef>
                <a:spcPct val="0"/>
              </a:spcBef>
              <a:buFontTx/>
              <a:buAutoNum type="arabicPeriod"/>
            </a:pPr>
            <a:r>
              <a:rPr lang="en-US" b="1" i="0" baseline="0" dirty="0" smtClean="0"/>
              <a:t>9 occs.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48</a:t>
            </a:fld>
            <a:endParaRPr lang="en-US" dirty="0"/>
          </a:p>
        </p:txBody>
      </p:sp>
    </p:spTree>
    <p:extLst>
      <p:ext uri="{BB962C8B-B14F-4D97-AF65-F5344CB8AC3E}">
        <p14:creationId xmlns="" xmlns:p14="http://schemas.microsoft.com/office/powerpoint/2010/main" val="39727527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Yahweh to Pharaoh via Moses:  </a:t>
            </a:r>
            <a:r>
              <a:rPr lang="en-US" b="0" i="0" baseline="0" dirty="0" smtClean="0"/>
              <a:t>read 9:13-21</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49</a:t>
            </a:fld>
            <a:endParaRPr lang="en-US" dirty="0"/>
          </a:p>
        </p:txBody>
      </p:sp>
    </p:spTree>
    <p:extLst>
      <p:ext uri="{BB962C8B-B14F-4D97-AF65-F5344CB8AC3E}">
        <p14:creationId xmlns="" xmlns:p14="http://schemas.microsoft.com/office/powerpoint/2010/main" val="680492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a:p>
            <a:pPr marL="230933" indent="-230933">
              <a:spcBef>
                <a:spcPct val="0"/>
              </a:spcBef>
              <a:buFont typeface="+mj-lt"/>
              <a:buAutoNum type="arabicPeriod"/>
            </a:pPr>
            <a:r>
              <a:rPr lang="en-US" b="1" i="0" dirty="0" smtClean="0"/>
              <a:t>Specifics of “the emotional or</a:t>
            </a:r>
            <a:r>
              <a:rPr lang="en-US" b="1" i="0" baseline="0" dirty="0" smtClean="0"/>
              <a:t> moral”</a:t>
            </a:r>
          </a:p>
          <a:p>
            <a:pPr marL="230933" indent="-230933">
              <a:spcBef>
                <a:spcPct val="0"/>
              </a:spcBef>
              <a:buFont typeface="+mj-lt"/>
              <a:buAutoNum type="arabicPeriod"/>
            </a:pPr>
            <a:r>
              <a:rPr lang="en-US" b="1" i="0" baseline="0" dirty="0" smtClean="0"/>
              <a:t>B2) “Hearts and flowers” expresses</a:t>
            </a:r>
            <a:endParaRPr lang="en-US" b="1"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Rom.9:17:  </a:t>
            </a:r>
            <a:r>
              <a:rPr lang="en-US" b="0" i="0" baseline="0" dirty="0" smtClean="0"/>
              <a:t>just quoted Exo. 9:16</a:t>
            </a:r>
          </a:p>
          <a:p>
            <a:pPr marL="230933" indent="-230933">
              <a:spcBef>
                <a:spcPct val="0"/>
              </a:spcBef>
              <a:buFontTx/>
              <a:buAutoNum type="arabicPeriod"/>
            </a:pPr>
            <a:r>
              <a:rPr lang="en-US" b="1" i="0" baseline="0" dirty="0" smtClean="0"/>
              <a:t>“harden” - </a:t>
            </a:r>
            <a:r>
              <a:rPr lang="en-US" b="1" i="1" baseline="0" dirty="0" smtClean="0"/>
              <a:t>sklērunō</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50</a:t>
            </a:fld>
            <a:endParaRPr lang="en-US" dirty="0"/>
          </a:p>
        </p:txBody>
      </p:sp>
    </p:spTree>
    <p:extLst>
      <p:ext uri="{BB962C8B-B14F-4D97-AF65-F5344CB8AC3E}">
        <p14:creationId xmlns="" xmlns:p14="http://schemas.microsoft.com/office/powerpoint/2010/main" val="379767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Is it even conceivable that:  </a:t>
            </a:r>
            <a:r>
              <a:rPr lang="en-US" b="0" i="0" baseline="0" dirty="0" smtClean="0"/>
              <a:t>any amount of resistance by Israel, or appeals for compassion would have softened Pharaoh’s heart?</a:t>
            </a:r>
          </a:p>
          <a:p>
            <a:pPr marL="230933" indent="-230933">
              <a:spcBef>
                <a:spcPct val="0"/>
              </a:spcBef>
              <a:buFontTx/>
              <a:buAutoNum type="arabicPeriod"/>
            </a:pPr>
            <a:r>
              <a:rPr lang="en-US" b="1" i="0" baseline="0" dirty="0" smtClean="0"/>
              <a:t>No, </a:t>
            </a:r>
            <a:r>
              <a:rPr lang="en-US" b="0" i="0" baseline="0" dirty="0" smtClean="0"/>
              <a:t>Pharaoh had the power, and he would not willingly give it up</a:t>
            </a:r>
          </a:p>
          <a:p>
            <a:pPr marL="230933" indent="-230933">
              <a:spcBef>
                <a:spcPct val="0"/>
              </a:spcBef>
              <a:buFontTx/>
              <a:buAutoNum type="arabicPeriod"/>
            </a:pPr>
            <a:r>
              <a:rPr lang="en-US" b="1" i="0" baseline="0" dirty="0" smtClean="0"/>
              <a:t>And Yes, </a:t>
            </a:r>
            <a:r>
              <a:rPr lang="en-US" b="0" i="0" baseline="0" dirty="0" smtClean="0"/>
              <a:t>this was in spite of the fact that Joseph had saved the nation from starvation – the later Pharaoh willingly ignored this inconvenient fact</a:t>
            </a:r>
          </a:p>
          <a:p>
            <a:pPr marL="230933" indent="-230933">
              <a:spcBef>
                <a:spcPct val="0"/>
              </a:spcBef>
              <a:buFontTx/>
              <a:buAutoNum type="arabicPeriod"/>
            </a:pPr>
            <a:r>
              <a:rPr lang="en-US" b="1" i="0" baseline="0" dirty="0" smtClean="0"/>
              <a:t>Contrary example of Persia:  </a:t>
            </a:r>
            <a:r>
              <a:rPr lang="en-US" b="0" i="0" baseline="0" dirty="0" smtClean="0"/>
              <a:t>to his great credit, Ahasuerus, when told of services rendered previously by Mordecai, elevated him to a status similar to Joseph’s, and hanged Haman!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51</a:t>
            </a:fld>
            <a:endParaRPr lang="en-US" dirty="0"/>
          </a:p>
        </p:txBody>
      </p:sp>
    </p:spTree>
    <p:extLst>
      <p:ext uri="{BB962C8B-B14F-4D97-AF65-F5344CB8AC3E}">
        <p14:creationId xmlns="" xmlns:p14="http://schemas.microsoft.com/office/powerpoint/2010/main" val="164249602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52</a:t>
            </a:fld>
            <a:endParaRPr lang="en-US" dirty="0"/>
          </a:p>
        </p:txBody>
      </p:sp>
    </p:spTree>
    <p:extLst>
      <p:ext uri="{BB962C8B-B14F-4D97-AF65-F5344CB8AC3E}">
        <p14:creationId xmlns="" xmlns:p14="http://schemas.microsoft.com/office/powerpoint/2010/main" val="18145635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“He” </a:t>
            </a:r>
            <a:r>
              <a:rPr lang="en-US" b="0" i="0" baseline="0" dirty="0" smtClean="0"/>
              <a:t>is Yahweh</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53</a:t>
            </a:fld>
            <a:endParaRPr lang="en-US" dirty="0"/>
          </a:p>
        </p:txBody>
      </p:sp>
    </p:spTree>
    <p:extLst>
      <p:ext uri="{BB962C8B-B14F-4D97-AF65-F5344CB8AC3E}">
        <p14:creationId xmlns="" xmlns:p14="http://schemas.microsoft.com/office/powerpoint/2010/main" val="33939836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54</a:t>
            </a:fld>
            <a:endParaRPr lang="en-US" dirty="0"/>
          </a:p>
        </p:txBody>
      </p:sp>
    </p:spTree>
    <p:extLst>
      <p:ext uri="{BB962C8B-B14F-4D97-AF65-F5344CB8AC3E}">
        <p14:creationId xmlns="" xmlns:p14="http://schemas.microsoft.com/office/powerpoint/2010/main" val="17529902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55</a:t>
            </a:fld>
            <a:endParaRPr lang="en-US" dirty="0"/>
          </a:p>
        </p:txBody>
      </p:sp>
    </p:spTree>
    <p:extLst>
      <p:ext uri="{BB962C8B-B14F-4D97-AF65-F5344CB8AC3E}">
        <p14:creationId xmlns="" xmlns:p14="http://schemas.microsoft.com/office/powerpoint/2010/main" val="95998939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Eze. 2:3 – </a:t>
            </a:r>
            <a:r>
              <a:rPr lang="en-US" b="0" i="0" baseline="0" dirty="0" smtClean="0"/>
              <a:t>called sons of Israel: “</a:t>
            </a:r>
            <a:r>
              <a:rPr lang="en-US" b="1" i="0" baseline="0" dirty="0" smtClean="0"/>
              <a:t>the rebelling nation</a:t>
            </a:r>
            <a:r>
              <a:rPr lang="en-US" b="0" i="0" baseline="0" dirty="0" smtClean="0"/>
              <a:t>”</a:t>
            </a:r>
          </a:p>
          <a:p>
            <a:pPr marL="230933" indent="-230933">
              <a:spcBef>
                <a:spcPct val="0"/>
              </a:spcBef>
              <a:buFontTx/>
              <a:buAutoNum type="arabicPeriod"/>
            </a:pPr>
            <a:r>
              <a:rPr lang="en-US" b="1" i="0" baseline="0" dirty="0" smtClean="0"/>
              <a:t>“hard face” – </a:t>
            </a:r>
            <a:r>
              <a:rPr lang="en-US" b="0" i="0" baseline="0" dirty="0" smtClean="0"/>
              <a:t>uses </a:t>
            </a:r>
            <a:r>
              <a:rPr lang="en-US" b="1" i="1" dirty="0">
                <a:latin typeface="Times New Roman" panose="02020603050405020304" pitchFamily="18" charset="0"/>
                <a:cs typeface="Times New Roman" panose="02020603050405020304" pitchFamily="18" charset="0"/>
              </a:rPr>
              <a:t>châzaq</a:t>
            </a:r>
            <a:endParaRPr lang="en-US" b="0" i="0" baseline="0" dirty="0" smtClean="0"/>
          </a:p>
          <a:p>
            <a:pPr marL="230933" indent="-230933">
              <a:spcBef>
                <a:spcPct val="0"/>
              </a:spcBef>
              <a:buFontTx/>
              <a:buAutoNum type="arabicPeriod"/>
            </a:pPr>
            <a:r>
              <a:rPr lang="en-US" b="1" i="0" baseline="0" dirty="0" smtClean="0"/>
              <a:t>“strong” heart here – </a:t>
            </a:r>
            <a:r>
              <a:rPr lang="en-US" b="0" i="0" baseline="0" dirty="0" smtClean="0"/>
              <a:t>uses another word </a:t>
            </a:r>
            <a:r>
              <a:rPr lang="en-US" b="1" i="1" baseline="0" dirty="0" smtClean="0"/>
              <a:t>qâshah</a:t>
            </a:r>
          </a:p>
          <a:p>
            <a:pPr marL="230933" indent="-230933" defTabSz="927659">
              <a:spcBef>
                <a:spcPct val="0"/>
              </a:spcBef>
              <a:buFontTx/>
              <a:buAutoNum type="arabicPeriod"/>
              <a:defRPr/>
            </a:pPr>
            <a:r>
              <a:rPr lang="en-US" b="1" dirty="0"/>
              <a:t>Also read Eze.3:7</a:t>
            </a:r>
            <a:r>
              <a:rPr lang="en-US" dirty="0"/>
              <a:t> - But the house of Israel will not consent to listen to you, for they are not willing to listen to Me, for the whole house of Israel, they are hard-headed (“impudent” – </a:t>
            </a:r>
            <a:r>
              <a:rPr lang="en-US" b="1" i="1" dirty="0">
                <a:latin typeface="Times New Roman" panose="02020603050405020304" pitchFamily="18" charset="0"/>
                <a:cs typeface="Times New Roman" panose="02020603050405020304" pitchFamily="18" charset="0"/>
              </a:rPr>
              <a:t>châzaq)</a:t>
            </a:r>
            <a:r>
              <a:rPr lang="en-US" dirty="0"/>
              <a:t> and fierce (</a:t>
            </a:r>
            <a:r>
              <a:rPr lang="en-US" b="1" i="1" baseline="0" dirty="0" smtClean="0"/>
              <a:t>qâshah</a:t>
            </a:r>
            <a:r>
              <a:rPr lang="en-US" dirty="0"/>
              <a:t>) of </a:t>
            </a:r>
            <a:r>
              <a:rPr lang="en-US" b="1" dirty="0"/>
              <a:t>heart</a:t>
            </a:r>
            <a:r>
              <a:rPr lang="en-US" dirty="0"/>
              <a:t>.</a:t>
            </a:r>
            <a:endParaRPr lang="en-US" b="1" i="1"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56</a:t>
            </a:fld>
            <a:endParaRPr lang="en-US" dirty="0"/>
          </a:p>
        </p:txBody>
      </p:sp>
    </p:spTree>
    <p:extLst>
      <p:ext uri="{BB962C8B-B14F-4D97-AF65-F5344CB8AC3E}">
        <p14:creationId xmlns="" xmlns:p14="http://schemas.microsoft.com/office/powerpoint/2010/main" val="103908942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57</a:t>
            </a:fld>
            <a:endParaRPr lang="en-US" dirty="0"/>
          </a:p>
        </p:txBody>
      </p:sp>
    </p:spTree>
    <p:extLst>
      <p:ext uri="{BB962C8B-B14F-4D97-AF65-F5344CB8AC3E}">
        <p14:creationId xmlns="" xmlns:p14="http://schemas.microsoft.com/office/powerpoint/2010/main" val="33662877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1" dirty="0">
                <a:latin typeface="Times New Roman" panose="02020603050405020304" pitchFamily="18" charset="0"/>
                <a:cs typeface="Times New Roman" panose="02020603050405020304" pitchFamily="18" charset="0"/>
              </a:rPr>
              <a:t>qâshah</a:t>
            </a:r>
            <a:r>
              <a:rPr lang="en-US" b="1" dirty="0">
                <a:latin typeface="Times New Roman" panose="02020603050405020304" pitchFamily="18" charset="0"/>
                <a:cs typeface="Times New Roman" panose="02020603050405020304" pitchFamily="18" charset="0"/>
              </a:rPr>
              <a:t> ex. – </a:t>
            </a:r>
            <a:r>
              <a:rPr lang="en-US" dirty="0">
                <a:latin typeface="Times New Roman" panose="02020603050405020304" pitchFamily="18" charset="0"/>
                <a:cs typeface="Times New Roman" panose="02020603050405020304" pitchFamily="18" charset="0"/>
              </a:rPr>
              <a:t>used in Eze.2:4; 3:7 cited previously</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58</a:t>
            </a:fld>
            <a:endParaRPr lang="en-US" dirty="0"/>
          </a:p>
        </p:txBody>
      </p:sp>
    </p:spTree>
    <p:extLst>
      <p:ext uri="{BB962C8B-B14F-4D97-AF65-F5344CB8AC3E}">
        <p14:creationId xmlns="" xmlns:p14="http://schemas.microsoft.com/office/powerpoint/2010/main" val="347749307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1" dirty="0">
                <a:latin typeface="Times New Roman" panose="02020603050405020304" pitchFamily="18" charset="0"/>
                <a:cs typeface="Times New Roman" panose="02020603050405020304" pitchFamily="18" charset="0"/>
              </a:rPr>
              <a:t>qâshah</a:t>
            </a:r>
            <a:r>
              <a:rPr lang="en-US" b="1" dirty="0">
                <a:latin typeface="Times New Roman" panose="02020603050405020304" pitchFamily="18" charset="0"/>
                <a:cs typeface="Times New Roman" panose="02020603050405020304" pitchFamily="18" charset="0"/>
              </a:rPr>
              <a:t> ex. – </a:t>
            </a:r>
            <a:r>
              <a:rPr lang="en-US" dirty="0">
                <a:latin typeface="Times New Roman" panose="02020603050405020304" pitchFamily="18" charset="0"/>
                <a:cs typeface="Times New Roman" panose="02020603050405020304" pitchFamily="18" charset="0"/>
              </a:rPr>
              <a:t>used with “spirit”, but </a:t>
            </a:r>
            <a:r>
              <a:rPr lang="en-US" b="1" dirty="0">
                <a:latin typeface="Times New Roman" panose="02020603050405020304" pitchFamily="18" charset="0"/>
                <a:cs typeface="Times New Roman" panose="02020603050405020304" pitchFamily="18" charset="0"/>
              </a:rPr>
              <a:t>spirit = heart</a:t>
            </a:r>
          </a:p>
          <a:p>
            <a:pPr marL="230933" indent="-230933">
              <a:spcBef>
                <a:spcPct val="0"/>
              </a:spcBef>
              <a:buFontTx/>
              <a:buAutoNum type="arabicPeriod"/>
            </a:pPr>
            <a:r>
              <a:rPr lang="en-US" b="1" i="0" baseline="0" dirty="0" smtClean="0"/>
              <a:t>“make obstinate” – </a:t>
            </a:r>
            <a:r>
              <a:rPr lang="en-US" b="0" i="1" baseline="0" dirty="0" smtClean="0"/>
              <a:t>‘âmats</a:t>
            </a:r>
          </a:p>
          <a:p>
            <a:pPr marL="230933" indent="-230933">
              <a:spcBef>
                <a:spcPct val="0"/>
              </a:spcBef>
              <a:buFontTx/>
              <a:buAutoNum type="arabicPeriod"/>
            </a:pPr>
            <a:r>
              <a:rPr lang="en-US" b="1" i="0" baseline="0" dirty="0" smtClean="0"/>
              <a:t>Psa.95:8 – </a:t>
            </a:r>
            <a:r>
              <a:rPr lang="en-US" b="0" i="0" baseline="0" dirty="0" smtClean="0"/>
              <a:t>recalls the “strife” at Meribah in Exo.17:7 and finally labels the people’s heart as hardened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59</a:t>
            </a:fld>
            <a:endParaRPr lang="en-US" dirty="0"/>
          </a:p>
        </p:txBody>
      </p:sp>
    </p:spTree>
    <p:extLst>
      <p:ext uri="{BB962C8B-B14F-4D97-AF65-F5344CB8AC3E}">
        <p14:creationId xmlns="" xmlns:p14="http://schemas.microsoft.com/office/powerpoint/2010/main" val="2279108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Love angle exemplified</a:t>
            </a:r>
            <a:endParaRPr lang="en-US" dirty="0"/>
          </a:p>
        </p:txBody>
      </p:sp>
      <p:sp>
        <p:nvSpPr>
          <p:cNvPr id="4" name="Slide Number Placeholder 3"/>
          <p:cNvSpPr>
            <a:spLocks noGrp="1"/>
          </p:cNvSpPr>
          <p:nvPr>
            <p:ph type="sldNum" sz="quarter" idx="10"/>
          </p:nvPr>
        </p:nvSpPr>
        <p:spPr/>
        <p:txBody>
          <a:bodyPr/>
          <a:lstStyle/>
          <a:p>
            <a:fld id="{724015FD-8948-41C3-99BF-3A8CFDC61DDD}"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60</a:t>
            </a:fld>
            <a:endParaRPr lang="en-US" dirty="0"/>
          </a:p>
        </p:txBody>
      </p:sp>
    </p:spTree>
    <p:extLst>
      <p:ext uri="{BB962C8B-B14F-4D97-AF65-F5344CB8AC3E}">
        <p14:creationId xmlns="" xmlns:p14="http://schemas.microsoft.com/office/powerpoint/2010/main" val="79101017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61</a:t>
            </a:fld>
            <a:endParaRPr lang="en-US" dirty="0"/>
          </a:p>
        </p:txBody>
      </p:sp>
    </p:spTree>
    <p:extLst>
      <p:ext uri="{BB962C8B-B14F-4D97-AF65-F5344CB8AC3E}">
        <p14:creationId xmlns="" xmlns:p14="http://schemas.microsoft.com/office/powerpoint/2010/main" val="7208294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NB – </a:t>
            </a:r>
            <a:r>
              <a:rPr lang="en-US" b="0" i="0" baseline="0" dirty="0" smtClean="0"/>
              <a:t>what happened at the Exodus was well known to the Philistines generations later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62</a:t>
            </a:fld>
            <a:endParaRPr lang="en-US" dirty="0"/>
          </a:p>
        </p:txBody>
      </p:sp>
    </p:spTree>
    <p:extLst>
      <p:ext uri="{BB962C8B-B14F-4D97-AF65-F5344CB8AC3E}">
        <p14:creationId xmlns="" xmlns:p14="http://schemas.microsoft.com/office/powerpoint/2010/main" val="208970749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Here – </a:t>
            </a:r>
            <a:r>
              <a:rPr lang="en-US" b="0" i="0" baseline="0" dirty="0" smtClean="0"/>
              <a:t>it’s not the heart, but the ears being made heavy </a:t>
            </a:r>
            <a:r>
              <a:rPr lang="en-US" b="1" i="0" baseline="0" dirty="0" smtClean="0"/>
              <a:t>– PRINCIPLE: </a:t>
            </a:r>
            <a:r>
              <a:rPr lang="en-US" b="0" i="0" baseline="0" dirty="0" smtClean="0"/>
              <a:t>sight, hearing and discerning are inextricably connected</a:t>
            </a:r>
          </a:p>
          <a:p>
            <a:pPr marL="230933" indent="-230933">
              <a:spcBef>
                <a:spcPct val="0"/>
              </a:spcBef>
              <a:buFontTx/>
              <a:buAutoNum type="arabicPeriod"/>
            </a:pPr>
            <a:r>
              <a:rPr lang="en-US" b="1" i="0" baseline="0" dirty="0" smtClean="0"/>
              <a:t>Making fat the heart – </a:t>
            </a:r>
            <a:r>
              <a:rPr lang="en-US" b="0" i="0" baseline="0" dirty="0" smtClean="0"/>
              <a:t>we’ll look into later in this study</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63</a:t>
            </a:fld>
            <a:endParaRPr lang="en-US" dirty="0"/>
          </a:p>
        </p:txBody>
      </p:sp>
    </p:spTree>
    <p:extLst>
      <p:ext uri="{BB962C8B-B14F-4D97-AF65-F5344CB8AC3E}">
        <p14:creationId xmlns="" xmlns:p14="http://schemas.microsoft.com/office/powerpoint/2010/main" val="364159107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64</a:t>
            </a:fld>
            <a:endParaRPr lang="en-US" dirty="0"/>
          </a:p>
        </p:txBody>
      </p:sp>
    </p:spTree>
    <p:extLst>
      <p:ext uri="{BB962C8B-B14F-4D97-AF65-F5344CB8AC3E}">
        <p14:creationId xmlns="" xmlns:p14="http://schemas.microsoft.com/office/powerpoint/2010/main" val="238405528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Start reading at – </a:t>
            </a:r>
            <a:r>
              <a:rPr lang="en-US" b="0" i="0" baseline="0" dirty="0" smtClean="0"/>
              <a:t>Psa.81:10 for context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65</a:t>
            </a:fld>
            <a:endParaRPr lang="en-US" dirty="0"/>
          </a:p>
        </p:txBody>
      </p:sp>
    </p:spTree>
    <p:extLst>
      <p:ext uri="{BB962C8B-B14F-4D97-AF65-F5344CB8AC3E}">
        <p14:creationId xmlns="" xmlns:p14="http://schemas.microsoft.com/office/powerpoint/2010/main" val="409001722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66</a:t>
            </a:fld>
            <a:endParaRPr lang="en-US" dirty="0"/>
          </a:p>
        </p:txBody>
      </p:sp>
    </p:spTree>
    <p:extLst>
      <p:ext uri="{BB962C8B-B14F-4D97-AF65-F5344CB8AC3E}">
        <p14:creationId xmlns="" xmlns:p14="http://schemas.microsoft.com/office/powerpoint/2010/main" val="4282687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67</a:t>
            </a:fld>
            <a:endParaRPr lang="en-US" dirty="0"/>
          </a:p>
        </p:txBody>
      </p:sp>
    </p:spTree>
    <p:extLst>
      <p:ext uri="{BB962C8B-B14F-4D97-AF65-F5344CB8AC3E}">
        <p14:creationId xmlns="" xmlns:p14="http://schemas.microsoft.com/office/powerpoint/2010/main" val="57180841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smtClean="0"/>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68</a:t>
            </a:fld>
            <a:endParaRPr lang="en-US" dirty="0"/>
          </a:p>
        </p:txBody>
      </p:sp>
    </p:spTree>
    <p:extLst>
      <p:ext uri="{BB962C8B-B14F-4D97-AF65-F5344CB8AC3E}">
        <p14:creationId xmlns="" xmlns:p14="http://schemas.microsoft.com/office/powerpoint/2010/main" val="389354522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69</a:t>
            </a:fld>
            <a:endParaRPr lang="en-US" dirty="0"/>
          </a:p>
        </p:txBody>
      </p:sp>
    </p:spTree>
    <p:extLst>
      <p:ext uri="{BB962C8B-B14F-4D97-AF65-F5344CB8AC3E}">
        <p14:creationId xmlns="" xmlns:p14="http://schemas.microsoft.com/office/powerpoint/2010/main" val="2853443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Courage angle exemplified</a:t>
            </a:r>
            <a:endParaRPr lang="en-US" dirty="0"/>
          </a:p>
        </p:txBody>
      </p:sp>
      <p:sp>
        <p:nvSpPr>
          <p:cNvPr id="4" name="Slide Number Placeholder 3"/>
          <p:cNvSpPr>
            <a:spLocks noGrp="1"/>
          </p:cNvSpPr>
          <p:nvPr>
            <p:ph type="sldNum" sz="quarter" idx="10"/>
          </p:nvPr>
        </p:nvSpPr>
        <p:spPr/>
        <p:txBody>
          <a:bodyPr/>
          <a:lstStyle/>
          <a:p>
            <a:fld id="{724015FD-8948-41C3-99BF-3A8CFDC61DDD}"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NB –</a:t>
            </a:r>
            <a:r>
              <a:rPr lang="en-US" b="0" i="0" baseline="0" dirty="0" smtClean="0"/>
              <a:t> Paul warns his generation of Jews 3 times against resisting the gospel, using the example of their fathers in Sinai</a:t>
            </a:r>
          </a:p>
          <a:p>
            <a:pPr marL="230933" indent="-230933">
              <a:spcBef>
                <a:spcPct val="0"/>
              </a:spcBef>
              <a:buFontTx/>
              <a:buAutoNum type="arabicPeriod"/>
            </a:pPr>
            <a:r>
              <a:rPr lang="en-US" b="1" i="0" baseline="0" dirty="0" smtClean="0"/>
              <a:t>“Harden” – </a:t>
            </a:r>
            <a:r>
              <a:rPr lang="en-US" b="1" i="1" baseline="0" dirty="0" smtClean="0"/>
              <a:t>sklērunō</a:t>
            </a:r>
          </a:p>
          <a:p>
            <a:pPr marL="230933" indent="-230933">
              <a:spcBef>
                <a:spcPct val="0"/>
              </a:spcBef>
              <a:buFontTx/>
              <a:buAutoNum type="arabicPeriod"/>
            </a:pPr>
            <a:r>
              <a:rPr lang="en-US" b="1" i="0" baseline="0" dirty="0" smtClean="0"/>
              <a:t>Stephen - </a:t>
            </a:r>
            <a:r>
              <a:rPr lang="en-US" b="0" i="0" baseline="0" dirty="0" smtClean="0"/>
              <a:t>warned them vs. an “uncircumcised heart”, which I will take up shortly</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70</a:t>
            </a:fld>
            <a:endParaRPr lang="en-US" dirty="0"/>
          </a:p>
        </p:txBody>
      </p:sp>
    </p:spTree>
    <p:extLst>
      <p:ext uri="{BB962C8B-B14F-4D97-AF65-F5344CB8AC3E}">
        <p14:creationId xmlns="" xmlns:p14="http://schemas.microsoft.com/office/powerpoint/2010/main" val="304140961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Heart = spirit</a:t>
            </a:r>
          </a:p>
          <a:p>
            <a:pPr marL="230933" indent="-230933">
              <a:spcBef>
                <a:spcPct val="0"/>
              </a:spcBef>
              <a:buFontTx/>
              <a:buAutoNum type="arabicPeriod"/>
            </a:pPr>
            <a:r>
              <a:rPr lang="en-US" b="1" i="0" baseline="0" dirty="0" smtClean="0"/>
              <a:t>“heart of flesh” compared to “the heart of stone” IS the “new spirit”</a:t>
            </a:r>
          </a:p>
          <a:p>
            <a:pPr marL="230933" indent="-230933">
              <a:spcBef>
                <a:spcPct val="0"/>
              </a:spcBef>
              <a:buFontTx/>
              <a:buAutoNum type="arabicPeriod"/>
            </a:pPr>
            <a:r>
              <a:rPr lang="en-US" b="1" i="0" baseline="0" dirty="0" smtClean="0"/>
              <a:t>Eze.36:26 a slight variant of this – “</a:t>
            </a:r>
            <a:r>
              <a:rPr lang="en-US" b="0" i="0" baseline="0" dirty="0" smtClean="0"/>
              <a:t>then I will give to </a:t>
            </a:r>
            <a:r>
              <a:rPr lang="en-US" b="0" i="0" u="sng" baseline="0" dirty="0" smtClean="0"/>
              <a:t>you</a:t>
            </a:r>
            <a:r>
              <a:rPr lang="en-US" b="0" i="0" baseline="0" dirty="0" smtClean="0"/>
              <a:t> a </a:t>
            </a:r>
            <a:r>
              <a:rPr lang="en-US" b="0" i="0" u="sng" baseline="0" dirty="0" smtClean="0"/>
              <a:t>new</a:t>
            </a:r>
            <a:r>
              <a:rPr lang="en-US" b="0" i="0" baseline="0" dirty="0" smtClean="0"/>
              <a:t> heart and a new spirit I will put in your inward part; and I will cause to depart </a:t>
            </a:r>
            <a:r>
              <a:rPr lang="en-US" b="0" i="0" u="sng" baseline="0" dirty="0" smtClean="0"/>
              <a:t>the heart of stone</a:t>
            </a:r>
            <a:r>
              <a:rPr lang="en-US" b="0" i="0" baseline="0" dirty="0" smtClean="0"/>
              <a:t> from your flesh, and I will give to you a </a:t>
            </a:r>
            <a:r>
              <a:rPr lang="en-US" b="0" i="0" u="sng" baseline="0" dirty="0" smtClean="0"/>
              <a:t>heart of flesh</a:t>
            </a:r>
            <a:r>
              <a:rPr lang="en-US" b="0" i="0" baseline="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71</a:t>
            </a:fld>
            <a:endParaRPr lang="en-US" dirty="0"/>
          </a:p>
        </p:txBody>
      </p:sp>
    </p:spTree>
    <p:extLst>
      <p:ext uri="{BB962C8B-B14F-4D97-AF65-F5344CB8AC3E}">
        <p14:creationId xmlns="" xmlns:p14="http://schemas.microsoft.com/office/powerpoint/2010/main" val="10568972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Paul alluding to – Eze.11:19; 36:26</a:t>
            </a:r>
          </a:p>
          <a:p>
            <a:pPr marL="230933" indent="-230933">
              <a:spcBef>
                <a:spcPct val="0"/>
              </a:spcBef>
              <a:buFontTx/>
              <a:buAutoNum type="arabicPeriod"/>
            </a:pPr>
            <a:r>
              <a:rPr lang="en-US" b="1" i="0" baseline="0" dirty="0" smtClean="0"/>
              <a:t>Unlike Jer.17:1 </a:t>
            </a:r>
            <a:r>
              <a:rPr lang="en-US" b="0" i="0" baseline="0" dirty="0" smtClean="0"/>
              <a:t>(3 slides down) </a:t>
            </a:r>
            <a:r>
              <a:rPr lang="en-US" b="1" i="0" baseline="0" dirty="0" smtClean="0"/>
              <a:t>– </a:t>
            </a:r>
            <a:r>
              <a:rPr lang="en-US" b="0" i="0" baseline="0" dirty="0" smtClean="0"/>
              <a:t>written not with iron stylus or diamond point, but </a:t>
            </a:r>
            <a:r>
              <a:rPr lang="en-US" b="1" i="0" baseline="0" dirty="0" smtClean="0"/>
              <a:t>“by </a:t>
            </a:r>
            <a:r>
              <a:rPr lang="en-US" b="1" i="1" baseline="0" dirty="0" smtClean="0"/>
              <a:t>the</a:t>
            </a:r>
            <a:r>
              <a:rPr lang="en-US" b="1" i="0" baseline="0" dirty="0" smtClean="0"/>
              <a:t> Spirit of living God”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72</a:t>
            </a:fld>
            <a:endParaRPr lang="en-US" dirty="0"/>
          </a:p>
        </p:txBody>
      </p:sp>
    </p:spTree>
    <p:extLst>
      <p:ext uri="{BB962C8B-B14F-4D97-AF65-F5344CB8AC3E}">
        <p14:creationId xmlns="" xmlns:p14="http://schemas.microsoft.com/office/powerpoint/2010/main" val="78048364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Note: </a:t>
            </a:r>
            <a:r>
              <a:rPr lang="en-US" b="0" i="0" baseline="0" dirty="0" smtClean="0"/>
              <a:t>how deliberate this action was</a:t>
            </a:r>
            <a:r>
              <a:rPr lang="en-US" b="0" i="0" baseline="0" dirty="0" smtClean="0"/>
              <a:t>.</a:t>
            </a:r>
          </a:p>
          <a:p>
            <a:pPr marL="230933" indent="-230933">
              <a:spcBef>
                <a:spcPct val="0"/>
              </a:spcBef>
              <a:buFontTx/>
              <a:buAutoNum type="arabicPeriod"/>
            </a:pPr>
            <a:r>
              <a:rPr lang="en-US" b="1" i="0" baseline="0" dirty="0" smtClean="0"/>
              <a:t>Cp. Eze.3:7-9</a:t>
            </a:r>
            <a:endParaRPr lang="en-US" b="1"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73</a:t>
            </a:fld>
            <a:endParaRPr lang="en-US" dirty="0"/>
          </a:p>
        </p:txBody>
      </p:sp>
    </p:spTree>
    <p:extLst>
      <p:ext uri="{BB962C8B-B14F-4D97-AF65-F5344CB8AC3E}">
        <p14:creationId xmlns="" xmlns:p14="http://schemas.microsoft.com/office/powerpoint/2010/main" val="413331424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74</a:t>
            </a:fld>
            <a:endParaRPr lang="en-US" dirty="0"/>
          </a:p>
        </p:txBody>
      </p:sp>
    </p:spTree>
    <p:extLst>
      <p:ext uri="{BB962C8B-B14F-4D97-AF65-F5344CB8AC3E}">
        <p14:creationId xmlns="" xmlns:p14="http://schemas.microsoft.com/office/powerpoint/2010/main" val="417079358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Heart – </a:t>
            </a:r>
            <a:r>
              <a:rPr lang="en-US" b="0" i="0" baseline="0" dirty="0" smtClean="0"/>
              <a:t>keeps a record of everything said and done</a:t>
            </a:r>
          </a:p>
          <a:p>
            <a:pPr marL="230933" indent="-230933">
              <a:spcBef>
                <a:spcPct val="0"/>
              </a:spcBef>
              <a:buFontTx/>
              <a:buAutoNum type="arabicPeriod"/>
            </a:pPr>
            <a:r>
              <a:rPr lang="en-US" b="1" i="0" baseline="0" dirty="0" smtClean="0"/>
              <a:t>Note –</a:t>
            </a:r>
            <a:r>
              <a:rPr lang="en-US" b="0" i="0" baseline="0" dirty="0" smtClean="0"/>
              <a:t> confluence of </a:t>
            </a:r>
            <a:r>
              <a:rPr lang="en-US" b="0" i="0" baseline="0" dirty="0" smtClean="0"/>
              <a:t>“flint” </a:t>
            </a:r>
            <a:r>
              <a:rPr lang="en-US" b="0" i="0" baseline="0" dirty="0" smtClean="0"/>
              <a:t>imagery</a:t>
            </a:r>
          </a:p>
          <a:p>
            <a:pPr marL="230933" indent="-230933">
              <a:spcBef>
                <a:spcPct val="0"/>
              </a:spcBef>
              <a:buFontTx/>
              <a:buAutoNum type="arabicPeriod"/>
            </a:pPr>
            <a:r>
              <a:rPr lang="en-US" b="1" i="0" baseline="0" dirty="0" smtClean="0"/>
              <a:t>Horns of the altar – </a:t>
            </a:r>
            <a:r>
              <a:rPr lang="en-US" b="0" i="0" baseline="0" dirty="0" smtClean="0"/>
              <a:t>figure elsewhere prominently in </a:t>
            </a:r>
            <a:r>
              <a:rPr lang="en-US" b="1" i="0" baseline="0" dirty="0" smtClean="0"/>
              <a:t>Lev.4</a:t>
            </a:r>
            <a:r>
              <a:rPr lang="en-US" b="0" i="0" baseline="0" dirty="0" smtClean="0"/>
              <a:t> – in </a:t>
            </a:r>
            <a:r>
              <a:rPr lang="en-US" b="1" i="0" baseline="0" dirty="0" smtClean="0"/>
              <a:t>4:25, 34</a:t>
            </a:r>
            <a:r>
              <a:rPr lang="en-US" b="0" i="0" baseline="0" dirty="0" smtClean="0"/>
              <a:t> the priest applies blood of the sin offering to the horns – here it is Israel’s sin applied to the horns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75</a:t>
            </a:fld>
            <a:endParaRPr lang="en-US" dirty="0"/>
          </a:p>
        </p:txBody>
      </p:sp>
    </p:spTree>
    <p:extLst>
      <p:ext uri="{BB962C8B-B14F-4D97-AF65-F5344CB8AC3E}">
        <p14:creationId xmlns="" xmlns:p14="http://schemas.microsoft.com/office/powerpoint/2010/main" val="89960329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Instructions to Ezekiel re: Israel – </a:t>
            </a:r>
            <a:r>
              <a:rPr lang="en-US" b="0" i="0" baseline="0" dirty="0" smtClean="0"/>
              <a:t>they are previously described as hard of forehead and hard of heart (</a:t>
            </a:r>
            <a:r>
              <a:rPr lang="en-US" b="1" i="0" baseline="0" dirty="0" smtClean="0"/>
              <a:t>3:7</a:t>
            </a:r>
            <a:r>
              <a:rPr lang="en-US" b="0" i="0" baseline="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76</a:t>
            </a:fld>
            <a:endParaRPr lang="en-US" dirty="0"/>
          </a:p>
        </p:txBody>
      </p:sp>
    </p:spTree>
    <p:extLst>
      <p:ext uri="{BB962C8B-B14F-4D97-AF65-F5344CB8AC3E}">
        <p14:creationId xmlns="" xmlns:p14="http://schemas.microsoft.com/office/powerpoint/2010/main" val="295748848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LXX incl. – </a:t>
            </a:r>
            <a:r>
              <a:rPr lang="en-US" b="0" i="0" baseline="0" dirty="0" smtClean="0"/>
              <a:t>Deu.10:16; Jer.4:4 – but the use of </a:t>
            </a:r>
            <a:r>
              <a:rPr lang="en-US" b="1" i="1" dirty="0">
                <a:latin typeface="Times New Roman" panose="02020603050405020304" pitchFamily="18" charset="0"/>
                <a:cs typeface="Times New Roman" panose="02020603050405020304" pitchFamily="18" charset="0"/>
              </a:rPr>
              <a:t>sklērokardia </a:t>
            </a:r>
            <a:r>
              <a:rPr lang="en-US" dirty="0">
                <a:latin typeface="Times New Roman" panose="02020603050405020304" pitchFamily="18" charset="0"/>
                <a:cs typeface="Times New Roman" panose="02020603050405020304" pitchFamily="18" charset="0"/>
              </a:rPr>
              <a:t>here vice </a:t>
            </a:r>
            <a:r>
              <a:rPr lang="en-US" b="1" i="1" dirty="0">
                <a:latin typeface="Times New Roman" panose="02020603050405020304" pitchFamily="18" charset="0"/>
                <a:cs typeface="Times New Roman" panose="02020603050405020304" pitchFamily="18" charset="0"/>
              </a:rPr>
              <a:t>akrobustia </a:t>
            </a:r>
            <a:r>
              <a:rPr lang="en-US" dirty="0">
                <a:latin typeface="Times New Roman" panose="02020603050405020304" pitchFamily="18" charset="0"/>
                <a:cs typeface="Times New Roman" panose="02020603050405020304" pitchFamily="18" charset="0"/>
              </a:rPr>
              <a:t>waters down the impact of these statements</a:t>
            </a:r>
          </a:p>
          <a:p>
            <a:pPr marL="230933" indent="-230933">
              <a:spcBef>
                <a:spcPct val="0"/>
              </a:spcBef>
              <a:buFontTx/>
              <a:buAutoNum type="arabicPeriod"/>
            </a:pPr>
            <a:r>
              <a:rPr lang="en-US" b="1" dirty="0">
                <a:latin typeface="Times New Roman" panose="02020603050405020304" pitchFamily="18" charset="0"/>
                <a:cs typeface="Times New Roman" panose="02020603050405020304" pitchFamily="18" charset="0"/>
              </a:rPr>
              <a:t>NB Jesus’ critique in Mat.16:14 – </a:t>
            </a:r>
            <a:r>
              <a:rPr lang="en-US" dirty="0">
                <a:latin typeface="Times New Roman" panose="02020603050405020304" pitchFamily="18" charset="0"/>
                <a:cs typeface="Times New Roman" panose="02020603050405020304" pitchFamily="18" charset="0"/>
              </a:rPr>
              <a:t>although some had seen Him risen, they still did not believe it!  Does the expression, “As plain as the nose on your face” apply here?</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77</a:t>
            </a:fld>
            <a:endParaRPr lang="en-US" dirty="0"/>
          </a:p>
        </p:txBody>
      </p:sp>
    </p:spTree>
    <p:extLst>
      <p:ext uri="{BB962C8B-B14F-4D97-AF65-F5344CB8AC3E}">
        <p14:creationId xmlns="" xmlns:p14="http://schemas.microsoft.com/office/powerpoint/2010/main" val="126111637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LXX incl. – </a:t>
            </a:r>
            <a:r>
              <a:rPr lang="en-US" b="0" i="0" baseline="0" dirty="0" smtClean="0"/>
              <a:t>Deu.10:16; Jer.4:4 – but the use of </a:t>
            </a:r>
            <a:r>
              <a:rPr lang="en-US" b="1" i="1" dirty="0">
                <a:latin typeface="Times New Roman" panose="02020603050405020304" pitchFamily="18" charset="0"/>
                <a:cs typeface="Times New Roman" panose="02020603050405020304" pitchFamily="18" charset="0"/>
              </a:rPr>
              <a:t>sklērokardia </a:t>
            </a:r>
            <a:r>
              <a:rPr lang="en-US" dirty="0">
                <a:latin typeface="Times New Roman" panose="02020603050405020304" pitchFamily="18" charset="0"/>
                <a:cs typeface="Times New Roman" panose="02020603050405020304" pitchFamily="18" charset="0"/>
              </a:rPr>
              <a:t>here vice </a:t>
            </a:r>
            <a:r>
              <a:rPr lang="en-US" b="1" i="1" dirty="0">
                <a:latin typeface="Times New Roman" panose="02020603050405020304" pitchFamily="18" charset="0"/>
                <a:cs typeface="Times New Roman" panose="02020603050405020304" pitchFamily="18" charset="0"/>
              </a:rPr>
              <a:t>akrobustia </a:t>
            </a:r>
            <a:r>
              <a:rPr lang="en-US" dirty="0">
                <a:latin typeface="Times New Roman" panose="02020603050405020304" pitchFamily="18" charset="0"/>
                <a:cs typeface="Times New Roman" panose="02020603050405020304" pitchFamily="18" charset="0"/>
              </a:rPr>
              <a:t>waters down the impact of these statements</a:t>
            </a:r>
          </a:p>
          <a:p>
            <a:pPr marL="230933" indent="-230933">
              <a:spcBef>
                <a:spcPct val="0"/>
              </a:spcBef>
              <a:buFontTx/>
              <a:buAutoNum type="arabicPeriod"/>
            </a:pPr>
            <a:r>
              <a:rPr lang="en-US" b="1" dirty="0">
                <a:latin typeface="Times New Roman" panose="02020603050405020304" pitchFamily="18" charset="0"/>
                <a:cs typeface="Times New Roman" panose="02020603050405020304" pitchFamily="18" charset="0"/>
              </a:rPr>
              <a:t>NB Jesus’ critique in Mat.16:14 – </a:t>
            </a:r>
            <a:r>
              <a:rPr lang="en-US" dirty="0">
                <a:latin typeface="Times New Roman" panose="02020603050405020304" pitchFamily="18" charset="0"/>
                <a:cs typeface="Times New Roman" panose="02020603050405020304" pitchFamily="18" charset="0"/>
              </a:rPr>
              <a:t>although some had seen Him risen, they still did not believe it!  Does the expression, “As plain as the nose on your face” apply here?</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78</a:t>
            </a:fld>
            <a:endParaRPr lang="en-US" dirty="0"/>
          </a:p>
        </p:txBody>
      </p:sp>
    </p:spTree>
    <p:extLst>
      <p:ext uri="{BB962C8B-B14F-4D97-AF65-F5344CB8AC3E}">
        <p14:creationId xmlns="" xmlns:p14="http://schemas.microsoft.com/office/powerpoint/2010/main" val="420472331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dirty="0" smtClean="0">
                <a:latin typeface="Times New Roman" panose="02020603050405020304" pitchFamily="18" charset="0"/>
                <a:cs typeface="Times New Roman" panose="02020603050405020304" pitchFamily="18" charset="0"/>
              </a:rPr>
              <a:t>NB </a:t>
            </a:r>
            <a:r>
              <a:rPr lang="en-US" b="1" dirty="0">
                <a:latin typeface="Times New Roman" panose="02020603050405020304" pitchFamily="18" charset="0"/>
                <a:cs typeface="Times New Roman" panose="02020603050405020304" pitchFamily="18" charset="0"/>
              </a:rPr>
              <a:t>Jesus’ critique in Mat.16:14 – </a:t>
            </a:r>
            <a:r>
              <a:rPr lang="en-US" dirty="0">
                <a:latin typeface="Times New Roman" panose="02020603050405020304" pitchFamily="18" charset="0"/>
                <a:cs typeface="Times New Roman" panose="02020603050405020304" pitchFamily="18" charset="0"/>
              </a:rPr>
              <a:t>although some had seen Him risen, they still did not believe it!  Does the expression, “As plain as the nose on your face” apply here?</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79</a:t>
            </a:fld>
            <a:endParaRPr lang="en-US" dirty="0"/>
          </a:p>
        </p:txBody>
      </p:sp>
    </p:spTree>
    <p:extLst>
      <p:ext uri="{BB962C8B-B14F-4D97-AF65-F5344CB8AC3E}">
        <p14:creationId xmlns="" xmlns:p14="http://schemas.microsoft.com/office/powerpoint/2010/main" val="4157413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Is character devoid of intellect then?</a:t>
            </a:r>
          </a:p>
          <a:p>
            <a:pPr marL="230933" indent="-230933">
              <a:spcBef>
                <a:spcPct val="0"/>
              </a:spcBef>
              <a:buFontTx/>
              <a:buAutoNum type="arabicPeriod"/>
            </a:pPr>
            <a:r>
              <a:rPr lang="en-US" b="1" i="0" baseline="0" dirty="0" smtClean="0"/>
              <a:t>“Inclinations” open the door to a </a:t>
            </a:r>
            <a:r>
              <a:rPr lang="en-US" b="1" i="0" u="sng" baseline="0" dirty="0" smtClean="0"/>
              <a:t>BAD HEART</a:t>
            </a:r>
          </a:p>
          <a:p>
            <a:pPr marL="230933" indent="-230933">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a:t>
            </a:fld>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Same word – </a:t>
            </a:r>
            <a:r>
              <a:rPr lang="en-US" b="0" i="0" baseline="0" dirty="0" smtClean="0"/>
              <a:t>used of Samaria’s “incurable wounds” in </a:t>
            </a:r>
            <a:r>
              <a:rPr lang="en-US" b="1" i="0" baseline="0" dirty="0" smtClean="0"/>
              <a:t>Mic.1:9</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80</a:t>
            </a:fld>
            <a:endParaRPr lang="en-US" dirty="0"/>
          </a:p>
        </p:txBody>
      </p:sp>
    </p:spTree>
    <p:extLst>
      <p:ext uri="{BB962C8B-B14F-4D97-AF65-F5344CB8AC3E}">
        <p14:creationId xmlns="" xmlns:p14="http://schemas.microsoft.com/office/powerpoint/2010/main" val="199271905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Isa.6:10 – </a:t>
            </a:r>
            <a:r>
              <a:rPr lang="en-US" b="0" i="0" baseline="0" dirty="0" smtClean="0"/>
              <a:t>“</a:t>
            </a:r>
            <a:r>
              <a:rPr lang="en-US" sz="1200" kern="1200" dirty="0" smtClean="0">
                <a:solidFill>
                  <a:schemeClr val="tx1"/>
                </a:solidFill>
                <a:effectLst/>
                <a:latin typeface="+mn-lt"/>
                <a:ea typeface="+mn-ea"/>
                <a:cs typeface="+mn-cs"/>
              </a:rPr>
              <a:t>Make fat the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of this people, and make heavy their ears, and make blind their eyes, lest they see with their eyes, and hear with their ears, and their </a:t>
            </a:r>
            <a:r>
              <a:rPr lang="en-US" sz="1200" b="1" kern="1200" dirty="0" smtClean="0">
                <a:solidFill>
                  <a:schemeClr val="tx1"/>
                </a:solidFill>
                <a:effectLst/>
                <a:latin typeface="+mn-lt"/>
                <a:ea typeface="+mn-ea"/>
                <a:cs typeface="+mn-cs"/>
              </a:rPr>
              <a:t>heart</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lêbâb</a:t>
            </a:r>
            <a:r>
              <a:rPr lang="en-US" sz="1200" kern="1200" dirty="0" smtClean="0">
                <a:solidFill>
                  <a:schemeClr val="tx1"/>
                </a:solidFill>
                <a:effectLst/>
                <a:latin typeface="+mn-lt"/>
                <a:ea typeface="+mn-ea"/>
                <a:cs typeface="+mn-cs"/>
              </a:rPr>
              <a:t>) discern, and they turned back and they healed regarding them.”</a:t>
            </a:r>
          </a:p>
          <a:p>
            <a:pPr marL="230933" indent="-230933">
              <a:spcBef>
                <a:spcPct val="0"/>
              </a:spcBef>
              <a:buFontTx/>
              <a:buAutoNum type="arabicPeriod"/>
            </a:pPr>
            <a:r>
              <a:rPr lang="en-US" sz="1200" b="1" i="0" kern="1200" baseline="0" dirty="0" smtClean="0">
                <a:solidFill>
                  <a:schemeClr val="tx1"/>
                </a:solidFill>
                <a:effectLst/>
                <a:latin typeface="+mn-lt"/>
                <a:ea typeface="+mn-ea"/>
                <a:cs typeface="+mn-cs"/>
              </a:rPr>
              <a:t>Alt. – </a:t>
            </a:r>
            <a:r>
              <a:rPr lang="en-US" sz="1200" b="0" i="0" kern="1200" baseline="0" dirty="0" smtClean="0">
                <a:solidFill>
                  <a:schemeClr val="tx1"/>
                </a:solidFill>
                <a:effectLst/>
                <a:latin typeface="+mn-lt"/>
                <a:ea typeface="+mn-ea"/>
                <a:cs typeface="+mn-cs"/>
              </a:rPr>
              <a:t>“make oily”, like an olive</a:t>
            </a:r>
          </a:p>
          <a:p>
            <a:pPr marL="230933" indent="-230933">
              <a:spcBef>
                <a:spcPct val="0"/>
              </a:spcBef>
              <a:buFontTx/>
              <a:buAutoNum type="arabicPeriod"/>
            </a:pPr>
            <a:r>
              <a:rPr lang="en-US" sz="1200" b="1" i="0" kern="1200" baseline="0" dirty="0" smtClean="0">
                <a:solidFill>
                  <a:schemeClr val="tx1"/>
                </a:solidFill>
                <a:effectLst/>
                <a:latin typeface="+mn-lt"/>
                <a:ea typeface="+mn-ea"/>
                <a:cs typeface="+mn-cs"/>
              </a:rPr>
              <a:t>Cp. Psa.55:21 – </a:t>
            </a:r>
            <a:r>
              <a:rPr lang="en-US" sz="1200" b="0" i="0" kern="1200" baseline="0" dirty="0" smtClean="0">
                <a:solidFill>
                  <a:schemeClr val="tx1"/>
                </a:solidFill>
                <a:effectLst/>
                <a:latin typeface="+mn-lt"/>
                <a:ea typeface="+mn-ea"/>
                <a:cs typeface="+mn-cs"/>
              </a:rPr>
              <a:t>“</a:t>
            </a:r>
            <a:r>
              <a:rPr lang="en-US" sz="1200" b="0" i="1" kern="1200" baseline="0" dirty="0" smtClean="0">
                <a:solidFill>
                  <a:schemeClr val="tx1"/>
                </a:solidFill>
                <a:effectLst/>
                <a:latin typeface="+mn-lt"/>
                <a:ea typeface="+mn-ea"/>
                <a:cs typeface="+mn-cs"/>
              </a:rPr>
              <a:t>The</a:t>
            </a:r>
            <a:r>
              <a:rPr lang="en-US" sz="1200" b="0" i="0" kern="1200" baseline="0" dirty="0" smtClean="0">
                <a:solidFill>
                  <a:schemeClr val="tx1"/>
                </a:solidFill>
                <a:effectLst/>
                <a:latin typeface="+mn-lt"/>
                <a:ea typeface="+mn-ea"/>
                <a:cs typeface="+mn-cs"/>
              </a:rPr>
              <a:t> curds of his mouth </a:t>
            </a:r>
            <a:r>
              <a:rPr lang="en-US" sz="1200" b="0" i="1" kern="1200" baseline="0" dirty="0" smtClean="0">
                <a:solidFill>
                  <a:schemeClr val="tx1"/>
                </a:solidFill>
                <a:effectLst/>
                <a:latin typeface="+mn-lt"/>
                <a:ea typeface="+mn-ea"/>
                <a:cs typeface="+mn-cs"/>
              </a:rPr>
              <a:t>were</a:t>
            </a:r>
            <a:r>
              <a:rPr lang="en-US" sz="1200" b="0" i="0" kern="1200" baseline="0" dirty="0" smtClean="0">
                <a:solidFill>
                  <a:schemeClr val="tx1"/>
                </a:solidFill>
                <a:effectLst/>
                <a:latin typeface="+mn-lt"/>
                <a:ea typeface="+mn-ea"/>
                <a:cs typeface="+mn-cs"/>
              </a:rPr>
              <a:t> slippery (smooth), but his heart </a:t>
            </a:r>
            <a:r>
              <a:rPr lang="en-US" sz="1200" b="0" i="1" kern="1200" baseline="0" dirty="0" smtClean="0">
                <a:solidFill>
                  <a:schemeClr val="tx1"/>
                </a:solidFill>
                <a:effectLst/>
                <a:latin typeface="+mn-lt"/>
                <a:ea typeface="+mn-ea"/>
                <a:cs typeface="+mn-cs"/>
              </a:rPr>
              <a:t>was for </a:t>
            </a:r>
            <a:r>
              <a:rPr lang="en-US" sz="1200" b="0" i="0" kern="1200" baseline="0" dirty="0" smtClean="0">
                <a:solidFill>
                  <a:schemeClr val="tx1"/>
                </a:solidFill>
                <a:effectLst/>
                <a:latin typeface="+mn-lt"/>
                <a:ea typeface="+mn-ea"/>
                <a:cs typeface="+mn-cs"/>
              </a:rPr>
              <a:t>war. His words were softer than </a:t>
            </a:r>
            <a:r>
              <a:rPr lang="en-US" sz="1200" b="1" i="0" kern="1200" baseline="0" dirty="0" smtClean="0">
                <a:solidFill>
                  <a:schemeClr val="tx1"/>
                </a:solidFill>
                <a:effectLst/>
                <a:latin typeface="+mn-lt"/>
                <a:ea typeface="+mn-ea"/>
                <a:cs typeface="+mn-cs"/>
              </a:rPr>
              <a:t>fat</a:t>
            </a:r>
            <a:r>
              <a:rPr lang="en-US" sz="1200" b="0" i="0" kern="1200" baseline="0" dirty="0" smtClean="0">
                <a:solidFill>
                  <a:schemeClr val="tx1"/>
                </a:solidFill>
                <a:effectLst/>
                <a:latin typeface="+mn-lt"/>
                <a:ea typeface="+mn-ea"/>
                <a:cs typeface="+mn-cs"/>
              </a:rPr>
              <a:t>, yet they </a:t>
            </a:r>
            <a:r>
              <a:rPr lang="en-US" sz="1200" b="0" i="1" kern="1200" baseline="0" dirty="0" smtClean="0">
                <a:solidFill>
                  <a:schemeClr val="tx1"/>
                </a:solidFill>
                <a:effectLst/>
                <a:latin typeface="+mn-lt"/>
                <a:ea typeface="+mn-ea"/>
                <a:cs typeface="+mn-cs"/>
              </a:rPr>
              <a:t>were</a:t>
            </a:r>
            <a:r>
              <a:rPr lang="en-US" sz="1200" b="0" i="0" kern="1200" baseline="0" dirty="0" smtClean="0">
                <a:solidFill>
                  <a:schemeClr val="tx1"/>
                </a:solidFill>
                <a:effectLst/>
                <a:latin typeface="+mn-lt"/>
                <a:ea typeface="+mn-ea"/>
                <a:cs typeface="+mn-cs"/>
              </a:rPr>
              <a:t> drawn swords.”</a:t>
            </a:r>
          </a:p>
          <a:p>
            <a:pPr marL="230933" indent="-230933">
              <a:spcBef>
                <a:spcPct val="0"/>
              </a:spcBef>
              <a:buFontTx/>
              <a:buAutoNum type="arabicPeriod"/>
            </a:pPr>
            <a:r>
              <a:rPr lang="en-US" sz="1200" b="1" i="0" kern="1200" baseline="0" dirty="0" smtClean="0">
                <a:solidFill>
                  <a:schemeClr val="tx1"/>
                </a:solidFill>
                <a:effectLst/>
                <a:latin typeface="+mn-lt"/>
                <a:ea typeface="+mn-ea"/>
                <a:cs typeface="+mn-cs"/>
              </a:rPr>
              <a:t>This critical prophecy – </a:t>
            </a:r>
            <a:r>
              <a:rPr lang="en-US" sz="1200" b="0" i="0" kern="1200" baseline="0" dirty="0" smtClean="0">
                <a:solidFill>
                  <a:schemeClr val="tx1"/>
                </a:solidFill>
                <a:effectLst/>
                <a:latin typeface="+mn-lt"/>
                <a:ea typeface="+mn-ea"/>
                <a:cs typeface="+mn-cs"/>
              </a:rPr>
              <a:t>cited by Jesus to the mid-crisis and final end of His ministry – then by Paul at the final crisis of his ministry to the Jews</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81</a:t>
            </a:fld>
            <a:endParaRPr lang="en-US" dirty="0"/>
          </a:p>
        </p:txBody>
      </p:sp>
    </p:spTree>
    <p:extLst>
      <p:ext uri="{BB962C8B-B14F-4D97-AF65-F5344CB8AC3E}">
        <p14:creationId xmlns="" xmlns:p14="http://schemas.microsoft.com/office/powerpoint/2010/main" val="135734023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Var. Heb. Verbs meaning to: </a:t>
            </a:r>
            <a:r>
              <a:rPr lang="en-US" b="0" i="0" baseline="0" dirty="0" smtClean="0"/>
              <a:t>turn, turn back, incline or bend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82</a:t>
            </a:fld>
            <a:endParaRPr lang="en-US" dirty="0"/>
          </a:p>
        </p:txBody>
      </p:sp>
    </p:spTree>
    <p:extLst>
      <p:ext uri="{BB962C8B-B14F-4D97-AF65-F5344CB8AC3E}">
        <p14:creationId xmlns="" xmlns:p14="http://schemas.microsoft.com/office/powerpoint/2010/main" val="371547862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Part of Solomon’s dedication of the Temple</a:t>
            </a:r>
          </a:p>
          <a:p>
            <a:pPr marL="230933" indent="-230933">
              <a:spcBef>
                <a:spcPct val="0"/>
              </a:spcBef>
              <a:buFontTx/>
              <a:buAutoNum type="arabicPeriod"/>
            </a:pPr>
            <a:r>
              <a:rPr lang="en-US" b="1" i="0" baseline="0" dirty="0" smtClean="0"/>
              <a:t>Also: </a:t>
            </a:r>
            <a:r>
              <a:rPr lang="en-US" b="0" i="0" baseline="0" dirty="0" smtClean="0"/>
              <a:t>Deu.4:29; 11:16; 17:20; 30:1-2, 10, 17; Jos.24:23; 1 Sam.12:20; 2 Sam.19:14; 2 Ki.23:25; 2 Chr.6:38; 36:13; Job 31:7; Psa.44:18; Prov.2:2; 22:17; Isa.59:13; Jer.3:5; 7:24; 11:8; 17:5; Eze.6:9; 13:22; Hos.7:13-14; Joel 2:12-13</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83</a:t>
            </a:fld>
            <a:endParaRPr lang="en-US" dirty="0"/>
          </a:p>
        </p:txBody>
      </p:sp>
    </p:spTree>
    <p:extLst>
      <p:ext uri="{BB962C8B-B14F-4D97-AF65-F5344CB8AC3E}">
        <p14:creationId xmlns="" xmlns:p14="http://schemas.microsoft.com/office/powerpoint/2010/main" val="168173886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84</a:t>
            </a:fld>
            <a:endParaRPr lang="en-US" dirty="0"/>
          </a:p>
        </p:txBody>
      </p:sp>
    </p:spTree>
    <p:extLst>
      <p:ext uri="{BB962C8B-B14F-4D97-AF65-F5344CB8AC3E}">
        <p14:creationId xmlns="" xmlns:p14="http://schemas.microsoft.com/office/powerpoint/2010/main" val="77816301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85</a:t>
            </a:fld>
            <a:endParaRPr lang="en-US" dirty="0"/>
          </a:p>
        </p:txBody>
      </p:sp>
    </p:spTree>
    <p:extLst>
      <p:ext uri="{BB962C8B-B14F-4D97-AF65-F5344CB8AC3E}">
        <p14:creationId xmlns="" xmlns:p14="http://schemas.microsoft.com/office/powerpoint/2010/main" val="115324485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The choice between wisdom and folly is ever before us </a:t>
            </a:r>
            <a:r>
              <a:rPr lang="en-US" b="0" i="0" baseline="0" dirty="0" smtClean="0"/>
              <a:t>– even as the choice to go right, or go left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86</a:t>
            </a:fld>
            <a:endParaRPr lang="en-US" dirty="0"/>
          </a:p>
        </p:txBody>
      </p:sp>
    </p:spTree>
    <p:extLst>
      <p:ext uri="{BB962C8B-B14F-4D97-AF65-F5344CB8AC3E}">
        <p14:creationId xmlns="" xmlns:p14="http://schemas.microsoft.com/office/powerpoint/2010/main" val="152354015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a:t>
            </a:r>
            <a:r>
              <a:rPr lang="en-US" b="0" i="0" baseline="0" dirty="0" smtClean="0"/>
              <a:t>1 Ki.12:26-27</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87</a:t>
            </a:fld>
            <a:endParaRPr lang="en-US" dirty="0"/>
          </a:p>
        </p:txBody>
      </p:sp>
    </p:spTree>
    <p:extLst>
      <p:ext uri="{BB962C8B-B14F-4D97-AF65-F5344CB8AC3E}">
        <p14:creationId xmlns="" xmlns:p14="http://schemas.microsoft.com/office/powerpoint/2010/main" val="203460998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88</a:t>
            </a:fld>
            <a:endParaRPr lang="en-US" dirty="0"/>
          </a:p>
        </p:txBody>
      </p:sp>
    </p:spTree>
    <p:extLst>
      <p:ext uri="{BB962C8B-B14F-4D97-AF65-F5344CB8AC3E}">
        <p14:creationId xmlns="" xmlns:p14="http://schemas.microsoft.com/office/powerpoint/2010/main" val="2640967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89</a:t>
            </a:fld>
            <a:endParaRPr lang="en-US" dirty="0"/>
          </a:p>
        </p:txBody>
      </p:sp>
    </p:spTree>
    <p:extLst>
      <p:ext uri="{BB962C8B-B14F-4D97-AF65-F5344CB8AC3E}">
        <p14:creationId xmlns="" xmlns:p14="http://schemas.microsoft.com/office/powerpoint/2010/main" val="1820286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a:p>
            <a:pPr marL="230933" indent="-230933">
              <a:spcBef>
                <a:spcPct val="0"/>
              </a:spcBef>
              <a:buFont typeface="+mj-lt"/>
              <a:buAutoNum type="arabicPeriod"/>
            </a:pPr>
            <a:r>
              <a:rPr lang="en-US" b="1" i="0" dirty="0" smtClean="0"/>
              <a:t>E.g. – </a:t>
            </a:r>
            <a:r>
              <a:rPr lang="en-US" b="0" i="0" dirty="0" smtClean="0"/>
              <a:t>the “heart of the matter” – also a Scripture usage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a:t>
            </a:fld>
            <a:endParaRPr lang="en-US"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Returning to one’s heart – </a:t>
            </a:r>
            <a:r>
              <a:rPr lang="en-US" b="0" i="0" baseline="0" dirty="0" smtClean="0"/>
              <a:t>shows that acceptance of the lie IS culpable</a:t>
            </a:r>
          </a:p>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a:t>
            </a:r>
            <a:r>
              <a:rPr lang="en-US" b="0" i="0" baseline="0" dirty="0" smtClean="0"/>
              <a:t>Deu.29:18-19; 1 Ki.12:26-27; Jer.5:23 (because the people has a rebellious heart, this is a social and moral breakdown)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90</a:t>
            </a:fld>
            <a:endParaRPr lang="en-US" dirty="0"/>
          </a:p>
        </p:txBody>
      </p:sp>
    </p:spTree>
    <p:extLst>
      <p:ext uri="{BB962C8B-B14F-4D97-AF65-F5344CB8AC3E}">
        <p14:creationId xmlns="" xmlns:p14="http://schemas.microsoft.com/office/powerpoint/2010/main" val="102684867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Also: </a:t>
            </a:r>
            <a:r>
              <a:rPr lang="en-US" b="0" i="0" baseline="0" dirty="0" smtClean="0"/>
              <a:t>1 Ki.12:26-27</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91</a:t>
            </a:fld>
            <a:endParaRPr lang="en-US" dirty="0"/>
          </a:p>
        </p:txBody>
      </p:sp>
    </p:spTree>
    <p:extLst>
      <p:ext uri="{BB962C8B-B14F-4D97-AF65-F5344CB8AC3E}">
        <p14:creationId xmlns="" xmlns:p14="http://schemas.microsoft.com/office/powerpoint/2010/main" val="429070938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The deception shows the hand of “Others” – </a:t>
            </a:r>
            <a:r>
              <a:rPr lang="en-US" b="0" i="0" baseline="0" dirty="0" smtClean="0"/>
              <a:t>few men, indeed, are responsible for creating the idolatrous lie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92</a:t>
            </a:fld>
            <a:endParaRPr lang="en-US" dirty="0"/>
          </a:p>
        </p:txBody>
      </p:sp>
    </p:spTree>
    <p:extLst>
      <p:ext uri="{BB962C8B-B14F-4D97-AF65-F5344CB8AC3E}">
        <p14:creationId xmlns="" xmlns:p14="http://schemas.microsoft.com/office/powerpoint/2010/main" val="418667368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Note – </a:t>
            </a:r>
            <a:r>
              <a:rPr lang="en-US" b="0" i="0" baseline="0" dirty="0" smtClean="0"/>
              <a:t>criteria for escape or entrapment by the snares of a type of female heart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93</a:t>
            </a:fld>
            <a:endParaRPr lang="en-US" dirty="0"/>
          </a:p>
        </p:txBody>
      </p:sp>
    </p:spTree>
    <p:extLst>
      <p:ext uri="{BB962C8B-B14F-4D97-AF65-F5344CB8AC3E}">
        <p14:creationId xmlns="" xmlns:p14="http://schemas.microsoft.com/office/powerpoint/2010/main" val="159543955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Note – </a:t>
            </a:r>
            <a:r>
              <a:rPr lang="en-US" b="0" i="0" baseline="0" dirty="0" smtClean="0"/>
              <a:t>criteria for escape or entrapment by the snares of a type of female heart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94</a:t>
            </a:fld>
            <a:endParaRPr lang="en-US" dirty="0"/>
          </a:p>
        </p:txBody>
      </p:sp>
    </p:spTree>
    <p:extLst>
      <p:ext uri="{BB962C8B-B14F-4D97-AF65-F5344CB8AC3E}">
        <p14:creationId xmlns="" xmlns:p14="http://schemas.microsoft.com/office/powerpoint/2010/main" val="117310305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marR="0" lvl="0" indent="-230933" algn="l" defTabSz="914400" rtl="0" eaLnBrk="1" fontAlgn="auto" latinLnBrk="0" hangingPunct="1">
              <a:lnSpc>
                <a:spcPct val="100000"/>
              </a:lnSpc>
              <a:spcBef>
                <a:spcPct val="0"/>
              </a:spcBef>
              <a:spcAft>
                <a:spcPts val="0"/>
              </a:spcAft>
              <a:buClrTx/>
              <a:buSzTx/>
              <a:buFontTx/>
              <a:buAutoNum type="arabicPeriod"/>
              <a:tabLst/>
              <a:defRPr/>
            </a:pPr>
            <a:r>
              <a:rPr lang="en-US" b="1" i="0" baseline="0" dirty="0" smtClean="0"/>
              <a:t>Also – </a:t>
            </a:r>
            <a:r>
              <a:rPr lang="en-US" b="0" i="0" baseline="0" dirty="0" smtClean="0"/>
              <a:t>1 Ki.8:58; 18:37; Ezr.6:22; Job 12:24; Psa.105:25; 141:4; Jer.32:40</a:t>
            </a:r>
          </a:p>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95</a:t>
            </a:fld>
            <a:endParaRPr lang="en-US" dirty="0"/>
          </a:p>
        </p:txBody>
      </p:sp>
    </p:spTree>
    <p:extLst>
      <p:ext uri="{BB962C8B-B14F-4D97-AF65-F5344CB8AC3E}">
        <p14:creationId xmlns="" xmlns:p14="http://schemas.microsoft.com/office/powerpoint/2010/main" val="9669776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96</a:t>
            </a:fld>
            <a:endParaRPr lang="en-US" dirty="0"/>
          </a:p>
        </p:txBody>
      </p:sp>
    </p:spTree>
    <p:extLst>
      <p:ext uri="{BB962C8B-B14F-4D97-AF65-F5344CB8AC3E}">
        <p14:creationId xmlns="" xmlns:p14="http://schemas.microsoft.com/office/powerpoint/2010/main" val="1397399652"/>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Although “he” is Elijah – </a:t>
            </a:r>
            <a:r>
              <a:rPr lang="en-US" b="0" i="0" baseline="0" dirty="0" smtClean="0"/>
              <a:t>he will be acting as God’s agent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97</a:t>
            </a:fld>
            <a:endParaRPr lang="en-US" dirty="0"/>
          </a:p>
        </p:txBody>
      </p:sp>
    </p:spTree>
    <p:extLst>
      <p:ext uri="{BB962C8B-B14F-4D97-AF65-F5344CB8AC3E}">
        <p14:creationId xmlns="" xmlns:p14="http://schemas.microsoft.com/office/powerpoint/2010/main" val="5243346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Var. Heb. Verbs meaning to: </a:t>
            </a:r>
            <a:r>
              <a:rPr lang="en-US" b="0" i="0" baseline="0" dirty="0" smtClean="0"/>
              <a:t>take, set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98</a:t>
            </a:fld>
            <a:endParaRPr lang="en-US" dirty="0"/>
          </a:p>
        </p:txBody>
      </p:sp>
    </p:spTree>
    <p:extLst>
      <p:ext uri="{BB962C8B-B14F-4D97-AF65-F5344CB8AC3E}">
        <p14:creationId xmlns="" xmlns:p14="http://schemas.microsoft.com/office/powerpoint/2010/main" val="455379198"/>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30933" indent="-230933">
              <a:spcBef>
                <a:spcPct val="0"/>
              </a:spcBef>
              <a:buFontTx/>
              <a:buAutoNum type="arabicPeriod"/>
            </a:pPr>
            <a:r>
              <a:rPr lang="en-US" b="1" i="0" baseline="0" dirty="0" smtClean="0"/>
              <a:t>Var. Heb. Verbs meaning to: </a:t>
            </a:r>
            <a:r>
              <a:rPr lang="en-US" b="0" i="0" baseline="0" dirty="0" smtClean="0"/>
              <a:t>take, set</a:t>
            </a:r>
          </a:p>
          <a:p>
            <a:pPr marL="230933" indent="-230933">
              <a:spcBef>
                <a:spcPct val="0"/>
              </a:spcBef>
              <a:buFontTx/>
              <a:buAutoNum type="arabicPeriod"/>
            </a:pPr>
            <a:r>
              <a:rPr lang="en-US" b="1" i="0" baseline="0" dirty="0" smtClean="0"/>
              <a:t>Also – </a:t>
            </a:r>
            <a:r>
              <a:rPr lang="en-US" b="0" i="0" baseline="0" dirty="0" smtClean="0"/>
              <a:t>Exo.7:22-23; 9:21; 2 Sam.13:33; 18:3; 19:9; Job 1:8; 2:3; 34:14 (God); Isa.41:22; 42:25; 47:47; 57:1, 11; Jer.12:11; Eze.40:4; 44:5; Dan.1:8</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99</a:t>
            </a:fld>
            <a:endParaRPr lang="en-US" dirty="0"/>
          </a:p>
        </p:txBody>
      </p:sp>
    </p:spTree>
    <p:extLst>
      <p:ext uri="{BB962C8B-B14F-4D97-AF65-F5344CB8AC3E}">
        <p14:creationId xmlns="" xmlns:p14="http://schemas.microsoft.com/office/powerpoint/2010/main" val="3336400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CB2C80-3228-4CBF-AC39-F154DB3C10EB}" type="datetime1">
              <a:rPr lang="en-US" smtClean="0"/>
              <a:pPr/>
              <a:t>3/1/2020</a:t>
            </a:fld>
            <a:endParaRPr lang="en-US"/>
          </a:p>
        </p:txBody>
      </p:sp>
      <p:sp>
        <p:nvSpPr>
          <p:cNvPr id="5" name="Footer Placeholder 4"/>
          <p:cNvSpPr>
            <a:spLocks noGrp="1"/>
          </p:cNvSpPr>
          <p:nvPr>
            <p:ph type="ftr" sz="quarter" idx="11"/>
          </p:nvPr>
        </p:nvSpPr>
        <p:spPr/>
        <p:txBody>
          <a:bodyPr/>
          <a:lstStyle/>
          <a:p>
            <a:r>
              <a:rPr lang="en-US" smtClean="0"/>
              <a:t>ver.9.2</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3061453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209FEF-9A77-47AB-B4D9-529048D59528}" type="datetime1">
              <a:rPr lang="en-US" smtClean="0"/>
              <a:pPr/>
              <a:t>3/1/2020</a:t>
            </a:fld>
            <a:endParaRPr lang="en-US"/>
          </a:p>
        </p:txBody>
      </p:sp>
      <p:sp>
        <p:nvSpPr>
          <p:cNvPr id="5" name="Footer Placeholder 4"/>
          <p:cNvSpPr>
            <a:spLocks noGrp="1"/>
          </p:cNvSpPr>
          <p:nvPr>
            <p:ph type="ftr" sz="quarter" idx="11"/>
          </p:nvPr>
        </p:nvSpPr>
        <p:spPr/>
        <p:txBody>
          <a:bodyPr/>
          <a:lstStyle/>
          <a:p>
            <a:r>
              <a:rPr lang="en-US" smtClean="0"/>
              <a:t>ver.9.2</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2557652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DEDAA1-3FB1-4611-B4F6-EE897B6343F0}" type="datetime1">
              <a:rPr lang="en-US" smtClean="0"/>
              <a:pPr/>
              <a:t>3/1/2020</a:t>
            </a:fld>
            <a:endParaRPr lang="en-US"/>
          </a:p>
        </p:txBody>
      </p:sp>
      <p:sp>
        <p:nvSpPr>
          <p:cNvPr id="5" name="Footer Placeholder 4"/>
          <p:cNvSpPr>
            <a:spLocks noGrp="1"/>
          </p:cNvSpPr>
          <p:nvPr>
            <p:ph type="ftr" sz="quarter" idx="11"/>
          </p:nvPr>
        </p:nvSpPr>
        <p:spPr/>
        <p:txBody>
          <a:bodyPr/>
          <a:lstStyle/>
          <a:p>
            <a:r>
              <a:rPr lang="en-US" smtClean="0"/>
              <a:t>ver.9.2</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42177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CBF05F-7B61-4A4E-AD79-83F841444BCF}" type="datetime1">
              <a:rPr lang="en-US" smtClean="0"/>
              <a:pPr/>
              <a:t>3/1/2020</a:t>
            </a:fld>
            <a:endParaRPr lang="en-US"/>
          </a:p>
        </p:txBody>
      </p:sp>
      <p:sp>
        <p:nvSpPr>
          <p:cNvPr id="5" name="Footer Placeholder 4"/>
          <p:cNvSpPr>
            <a:spLocks noGrp="1"/>
          </p:cNvSpPr>
          <p:nvPr>
            <p:ph type="ftr" sz="quarter" idx="11"/>
          </p:nvPr>
        </p:nvSpPr>
        <p:spPr/>
        <p:txBody>
          <a:bodyPr/>
          <a:lstStyle/>
          <a:p>
            <a:r>
              <a:rPr lang="en-US" smtClean="0"/>
              <a:t>ver.9.2</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3877730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F99441-8370-45F7-B83F-6CE23F45AF76}" type="datetime1">
              <a:rPr lang="en-US" smtClean="0"/>
              <a:pPr/>
              <a:t>3/1/2020</a:t>
            </a:fld>
            <a:endParaRPr lang="en-US"/>
          </a:p>
        </p:txBody>
      </p:sp>
      <p:sp>
        <p:nvSpPr>
          <p:cNvPr id="5" name="Footer Placeholder 4"/>
          <p:cNvSpPr>
            <a:spLocks noGrp="1"/>
          </p:cNvSpPr>
          <p:nvPr>
            <p:ph type="ftr" sz="quarter" idx="11"/>
          </p:nvPr>
        </p:nvSpPr>
        <p:spPr/>
        <p:txBody>
          <a:bodyPr/>
          <a:lstStyle/>
          <a:p>
            <a:r>
              <a:rPr lang="en-US" smtClean="0"/>
              <a:t>ver.9.2</a:t>
            </a:r>
            <a:endParaRPr lang="en-US"/>
          </a:p>
        </p:txBody>
      </p:sp>
      <p:sp>
        <p:nvSpPr>
          <p:cNvPr id="6" name="Slide Number Placeholder 5"/>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8166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2A263B-ADD3-4738-B066-4147971DE294}" type="datetime1">
              <a:rPr lang="en-US" smtClean="0"/>
              <a:pPr/>
              <a:t>3/1/2020</a:t>
            </a:fld>
            <a:endParaRPr lang="en-US"/>
          </a:p>
        </p:txBody>
      </p:sp>
      <p:sp>
        <p:nvSpPr>
          <p:cNvPr id="6" name="Footer Placeholder 5"/>
          <p:cNvSpPr>
            <a:spLocks noGrp="1"/>
          </p:cNvSpPr>
          <p:nvPr>
            <p:ph type="ftr" sz="quarter" idx="11"/>
          </p:nvPr>
        </p:nvSpPr>
        <p:spPr/>
        <p:txBody>
          <a:bodyPr/>
          <a:lstStyle/>
          <a:p>
            <a:r>
              <a:rPr lang="en-US" smtClean="0"/>
              <a:t>ver.9.2</a:t>
            </a:r>
            <a:endParaRPr lang="en-US"/>
          </a:p>
        </p:txBody>
      </p:sp>
      <p:sp>
        <p:nvSpPr>
          <p:cNvPr id="7" name="Slide Number Placeholder 6"/>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2917005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AD001D-FE61-483B-8D39-E2F2158A2B7E}" type="datetime1">
              <a:rPr lang="en-US" smtClean="0"/>
              <a:pPr/>
              <a:t>3/1/2020</a:t>
            </a:fld>
            <a:endParaRPr lang="en-US"/>
          </a:p>
        </p:txBody>
      </p:sp>
      <p:sp>
        <p:nvSpPr>
          <p:cNvPr id="8" name="Footer Placeholder 7"/>
          <p:cNvSpPr>
            <a:spLocks noGrp="1"/>
          </p:cNvSpPr>
          <p:nvPr>
            <p:ph type="ftr" sz="quarter" idx="11"/>
          </p:nvPr>
        </p:nvSpPr>
        <p:spPr/>
        <p:txBody>
          <a:bodyPr/>
          <a:lstStyle/>
          <a:p>
            <a:r>
              <a:rPr lang="en-US" smtClean="0"/>
              <a:t>ver.9.2</a:t>
            </a:r>
            <a:endParaRPr lang="en-US"/>
          </a:p>
        </p:txBody>
      </p:sp>
      <p:sp>
        <p:nvSpPr>
          <p:cNvPr id="9" name="Slide Number Placeholder 8"/>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109339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9057C6-4E7A-467F-8207-53C76AF57F3A}" type="datetime1">
              <a:rPr lang="en-US" smtClean="0"/>
              <a:pPr/>
              <a:t>3/1/2020</a:t>
            </a:fld>
            <a:endParaRPr lang="en-US"/>
          </a:p>
        </p:txBody>
      </p:sp>
      <p:sp>
        <p:nvSpPr>
          <p:cNvPr id="4" name="Footer Placeholder 3"/>
          <p:cNvSpPr>
            <a:spLocks noGrp="1"/>
          </p:cNvSpPr>
          <p:nvPr>
            <p:ph type="ftr" sz="quarter" idx="11"/>
          </p:nvPr>
        </p:nvSpPr>
        <p:spPr/>
        <p:txBody>
          <a:bodyPr/>
          <a:lstStyle/>
          <a:p>
            <a:r>
              <a:rPr lang="en-US" smtClean="0"/>
              <a:t>ver.9.2</a:t>
            </a:r>
            <a:endParaRPr lang="en-US"/>
          </a:p>
        </p:txBody>
      </p:sp>
      <p:sp>
        <p:nvSpPr>
          <p:cNvPr id="5" name="Slide Number Placeholder 4"/>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55250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9CDC7-F630-4B5F-BCEB-92C6341D02C1}" type="datetime1">
              <a:rPr lang="en-US" smtClean="0"/>
              <a:pPr/>
              <a:t>3/1/2020</a:t>
            </a:fld>
            <a:endParaRPr lang="en-US"/>
          </a:p>
        </p:txBody>
      </p:sp>
      <p:sp>
        <p:nvSpPr>
          <p:cNvPr id="3" name="Footer Placeholder 2"/>
          <p:cNvSpPr>
            <a:spLocks noGrp="1"/>
          </p:cNvSpPr>
          <p:nvPr>
            <p:ph type="ftr" sz="quarter" idx="11"/>
          </p:nvPr>
        </p:nvSpPr>
        <p:spPr/>
        <p:txBody>
          <a:bodyPr/>
          <a:lstStyle/>
          <a:p>
            <a:r>
              <a:rPr lang="en-US" smtClean="0"/>
              <a:t>ver.9.2</a:t>
            </a:r>
            <a:endParaRPr lang="en-US"/>
          </a:p>
        </p:txBody>
      </p:sp>
      <p:sp>
        <p:nvSpPr>
          <p:cNvPr id="4" name="Slide Number Placeholder 3"/>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132664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7ED91-D9CF-483B-AAC2-5657B93E9AF3}" type="datetime1">
              <a:rPr lang="en-US" smtClean="0"/>
              <a:pPr/>
              <a:t>3/1/2020</a:t>
            </a:fld>
            <a:endParaRPr lang="en-US"/>
          </a:p>
        </p:txBody>
      </p:sp>
      <p:sp>
        <p:nvSpPr>
          <p:cNvPr id="6" name="Footer Placeholder 5"/>
          <p:cNvSpPr>
            <a:spLocks noGrp="1"/>
          </p:cNvSpPr>
          <p:nvPr>
            <p:ph type="ftr" sz="quarter" idx="11"/>
          </p:nvPr>
        </p:nvSpPr>
        <p:spPr/>
        <p:txBody>
          <a:bodyPr/>
          <a:lstStyle/>
          <a:p>
            <a:r>
              <a:rPr lang="en-US" smtClean="0"/>
              <a:t>ver.9.2</a:t>
            </a:r>
            <a:endParaRPr lang="en-US"/>
          </a:p>
        </p:txBody>
      </p:sp>
      <p:sp>
        <p:nvSpPr>
          <p:cNvPr id="7" name="Slide Number Placeholder 6"/>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1696537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66F5A6-7338-4A52-BDBF-986172258E27}" type="datetime1">
              <a:rPr lang="en-US" smtClean="0"/>
              <a:pPr/>
              <a:t>3/1/2020</a:t>
            </a:fld>
            <a:endParaRPr lang="en-US"/>
          </a:p>
        </p:txBody>
      </p:sp>
      <p:sp>
        <p:nvSpPr>
          <p:cNvPr id="6" name="Footer Placeholder 5"/>
          <p:cNvSpPr>
            <a:spLocks noGrp="1"/>
          </p:cNvSpPr>
          <p:nvPr>
            <p:ph type="ftr" sz="quarter" idx="11"/>
          </p:nvPr>
        </p:nvSpPr>
        <p:spPr/>
        <p:txBody>
          <a:bodyPr/>
          <a:lstStyle/>
          <a:p>
            <a:r>
              <a:rPr lang="en-US" smtClean="0"/>
              <a:t>ver.9.2</a:t>
            </a:r>
            <a:endParaRPr lang="en-US"/>
          </a:p>
        </p:txBody>
      </p:sp>
      <p:sp>
        <p:nvSpPr>
          <p:cNvPr id="7" name="Slide Number Placeholder 6"/>
          <p:cNvSpPr>
            <a:spLocks noGrp="1"/>
          </p:cNvSpPr>
          <p:nvPr>
            <p:ph type="sldNum" sz="quarter" idx="12"/>
          </p:nvPr>
        </p:nvSpPr>
        <p:spPr/>
        <p:txBody>
          <a:body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254443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9C870-4732-4A0D-A754-1DED5B791CA3}" type="datetime1">
              <a:rPr lang="en-US" smtClean="0"/>
              <a:pPr/>
              <a:t>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ver.9.2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F78AE-AAA4-4E88-89D4-6ACC30A23C79}" type="slidenum">
              <a:rPr lang="en-US" smtClean="0"/>
              <a:pPr/>
              <a:t>‹#›</a:t>
            </a:fld>
            <a:endParaRPr lang="en-US"/>
          </a:p>
        </p:txBody>
      </p:sp>
    </p:spTree>
    <p:extLst>
      <p:ext uri="{BB962C8B-B14F-4D97-AF65-F5344CB8AC3E}">
        <p14:creationId xmlns="" xmlns:p14="http://schemas.microsoft.com/office/powerpoint/2010/main" val="3403517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pPr eaLnBrk="1" hangingPunct="1"/>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43000"/>
            <a:ext cx="8763000" cy="4953000"/>
          </a:xfrm>
        </p:spPr>
        <p:txBody>
          <a:bodyPr>
            <a:normAutofit/>
          </a:bodyPr>
          <a:lstStyle/>
          <a:p>
            <a:pPr algn="l">
              <a:lnSpc>
                <a:spcPct val="120000"/>
              </a:lnSpc>
              <a:spcBef>
                <a:spcPct val="0"/>
              </a:spcBef>
              <a:spcAft>
                <a:spcPts val="1200"/>
              </a:spcAft>
            </a:pPr>
            <a:r>
              <a:rPr lang="en-US" sz="7700" b="1" dirty="0" smtClean="0">
                <a:solidFill>
                  <a:schemeClr val="tx1"/>
                </a:solidFill>
                <a:latin typeface="Times New Roman" panose="02020603050405020304" pitchFamily="18" charset="0"/>
                <a:cs typeface="Times New Roman" panose="02020603050405020304" pitchFamily="18" charset="0"/>
              </a:rPr>
              <a:t>A study of the word “Heart” – sacred and profane uses</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96975"/>
            <a:ext cx="8991600" cy="5105400"/>
          </a:xfrm>
        </p:spPr>
        <p:txBody>
          <a:bodyPr>
            <a:normAutofit fontScale="92500" lnSpcReduction="20000"/>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Hebrew words:</a:t>
            </a:r>
          </a:p>
          <a:p>
            <a:pPr marL="1143000" indent="-1143000" algn="l">
              <a:lnSpc>
                <a:spcPct val="110000"/>
              </a:lnSpc>
              <a:spcBef>
                <a:spcPct val="0"/>
              </a:spcBef>
              <a:buAutoNum type="arabicParenR"/>
            </a:pPr>
            <a:r>
              <a:rPr lang="en-US" sz="6000" b="1" i="1" dirty="0" smtClean="0">
                <a:solidFill>
                  <a:schemeClr val="tx1"/>
                </a:solidFill>
                <a:latin typeface="Times New Roman" panose="02020603050405020304" pitchFamily="18" charset="0"/>
                <a:cs typeface="Times New Roman" panose="02020603050405020304" pitchFamily="18" charset="0"/>
              </a:rPr>
              <a:t>lêbab</a:t>
            </a:r>
            <a:r>
              <a:rPr lang="en-US" sz="6000" b="1" dirty="0" smtClean="0">
                <a:solidFill>
                  <a:schemeClr val="tx1"/>
                </a:solidFill>
                <a:latin typeface="Times New Roman" panose="02020603050405020304" pitchFamily="18" charset="0"/>
                <a:cs typeface="Times New Roman" panose="02020603050405020304" pitchFamily="18" charset="0"/>
              </a:rPr>
              <a:t>(257), </a:t>
            </a:r>
            <a:r>
              <a:rPr lang="en-US" sz="6000" b="1" i="1" dirty="0" smtClean="0">
                <a:solidFill>
                  <a:schemeClr val="tx1"/>
                </a:solidFill>
                <a:latin typeface="Times New Roman" panose="02020603050405020304" pitchFamily="18" charset="0"/>
                <a:cs typeface="Times New Roman" panose="02020603050405020304" pitchFamily="18" charset="0"/>
              </a:rPr>
              <a:t>lêb</a:t>
            </a:r>
            <a:r>
              <a:rPr lang="en-US" sz="6000" b="1" dirty="0" smtClean="0">
                <a:solidFill>
                  <a:schemeClr val="tx1"/>
                </a:solidFill>
                <a:latin typeface="Times New Roman" panose="02020603050405020304" pitchFamily="18" charset="0"/>
                <a:cs typeface="Times New Roman" panose="02020603050405020304" pitchFamily="18" charset="0"/>
              </a:rPr>
              <a:t>(600) – inner man, mind, will, heart</a:t>
            </a:r>
          </a:p>
          <a:p>
            <a:pPr marL="1143000" indent="-1143000" algn="l">
              <a:lnSpc>
                <a:spcPct val="110000"/>
              </a:lnSpc>
              <a:spcBef>
                <a:spcPct val="0"/>
              </a:spcBef>
              <a:buAutoNum type="arabicParenR"/>
            </a:pPr>
            <a:r>
              <a:rPr lang="en-US" sz="6000" b="1" i="1" dirty="0" err="1" smtClean="0">
                <a:solidFill>
                  <a:schemeClr val="tx1"/>
                </a:solidFill>
                <a:latin typeface="Times New Roman" panose="02020603050405020304" pitchFamily="18" charset="0"/>
                <a:cs typeface="Times New Roman" panose="02020603050405020304" pitchFamily="18" charset="0"/>
              </a:rPr>
              <a:t>lâbab</a:t>
            </a:r>
            <a:r>
              <a:rPr lang="en-US" sz="6000" b="1" dirty="0" smtClean="0">
                <a:solidFill>
                  <a:schemeClr val="tx1"/>
                </a:solidFill>
                <a:latin typeface="Times New Roman" panose="02020603050405020304" pitchFamily="18" charset="0"/>
                <a:cs typeface="Times New Roman" panose="02020603050405020304" pitchFamily="18" charset="0"/>
              </a:rPr>
              <a:t>(3) – get a mind, make cakes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600200"/>
            <a:ext cx="9067800" cy="51212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Exo.9:20-21 – </a:t>
            </a:r>
            <a:r>
              <a:rPr lang="en-US" sz="4800" b="1" dirty="0" smtClean="0">
                <a:solidFill>
                  <a:schemeClr val="tx1"/>
                </a:solidFill>
                <a:latin typeface="Times New Roman" panose="02020603050405020304" pitchFamily="18" charset="0"/>
                <a:cs typeface="Times New Roman" panose="02020603050405020304" pitchFamily="18" charset="0"/>
              </a:rPr>
              <a:t>concerning </a:t>
            </a:r>
            <a:r>
              <a:rPr lang="en-US" sz="4800" b="1" dirty="0">
                <a:solidFill>
                  <a:schemeClr val="tx1"/>
                </a:solidFill>
                <a:latin typeface="Times New Roman" panose="02020603050405020304" pitchFamily="18" charset="0"/>
                <a:cs typeface="Times New Roman" panose="02020603050405020304" pitchFamily="18" charset="0"/>
              </a:rPr>
              <a:t>Yahweh’s word, left his servants and his cattle in the field.</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8682729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066800"/>
            <a:ext cx="9067800" cy="5654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“take to heart”</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Zec.7:12 – </a:t>
            </a:r>
            <a:r>
              <a:rPr lang="en-US" sz="5400" b="1" dirty="0">
                <a:solidFill>
                  <a:schemeClr val="tx1"/>
                </a:solidFill>
                <a:latin typeface="Times New Roman" panose="02020603050405020304" pitchFamily="18" charset="0"/>
                <a:cs typeface="Times New Roman" panose="02020603050405020304" pitchFamily="18" charset="0"/>
              </a:rPr>
              <a:t>And </a:t>
            </a:r>
            <a:r>
              <a:rPr lang="en-US" sz="5400" b="1" dirty="0">
                <a:solidFill>
                  <a:srgbClr val="C00000"/>
                </a:solidFill>
                <a:latin typeface="Times New Roman" panose="02020603050405020304" pitchFamily="18" charset="0"/>
                <a:cs typeface="Times New Roman" panose="02020603050405020304" pitchFamily="18" charset="0"/>
              </a:rPr>
              <a:t>they set their heart</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as</a:t>
            </a:r>
            <a:r>
              <a:rPr lang="en-US" sz="5400" b="1" dirty="0">
                <a:solidFill>
                  <a:schemeClr val="tx1"/>
                </a:solidFill>
                <a:latin typeface="Times New Roman" panose="02020603050405020304" pitchFamily="18" charset="0"/>
                <a:cs typeface="Times New Roman" panose="02020603050405020304" pitchFamily="18" charset="0"/>
              </a:rPr>
              <a:t> diamond so as not to hear the law and the words which Yahweh of Armies sent by His Spirit </a:t>
            </a:r>
            <a:r>
              <a:rPr lang="en-US" sz="5400" b="1" dirty="0" smtClean="0">
                <a:solidFill>
                  <a:schemeClr val="tx1"/>
                </a:solidFill>
                <a:latin typeface="Times New Roman" panose="02020603050405020304" pitchFamily="18" charset="0"/>
                <a:cs typeface="Times New Roman" panose="02020603050405020304" pitchFamily="18" charset="0"/>
              </a:rPr>
              <a:t>by...</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5037833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371600"/>
            <a:ext cx="9067800" cy="5349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Zec.7:12 – </a:t>
            </a:r>
            <a:r>
              <a:rPr lang="en-US" sz="5400" b="1" dirty="0" smtClean="0">
                <a:solidFill>
                  <a:schemeClr val="tx1"/>
                </a:solidFill>
                <a:latin typeface="Times New Roman" panose="02020603050405020304" pitchFamily="18" charset="0"/>
                <a:cs typeface="Times New Roman" panose="02020603050405020304" pitchFamily="18" charset="0"/>
              </a:rPr>
              <a:t>… the </a:t>
            </a:r>
            <a:r>
              <a:rPr lang="en-US" sz="5400" b="1" dirty="0">
                <a:solidFill>
                  <a:schemeClr val="tx1"/>
                </a:solidFill>
                <a:latin typeface="Times New Roman" panose="02020603050405020304" pitchFamily="18" charset="0"/>
                <a:cs typeface="Times New Roman" panose="02020603050405020304" pitchFamily="18" charset="0"/>
              </a:rPr>
              <a:t>hand of the former prophets. Then came great wrath from Yahweh of Armies.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05685335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066800"/>
            <a:ext cx="9067800" cy="5654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“take to heart”</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Mal.2:2 – </a:t>
            </a:r>
            <a:r>
              <a:rPr lang="en-US" sz="5400" b="1" dirty="0">
                <a:solidFill>
                  <a:schemeClr val="tx1"/>
                </a:solidFill>
                <a:latin typeface="Times New Roman" panose="02020603050405020304" pitchFamily="18" charset="0"/>
                <a:cs typeface="Times New Roman" panose="02020603050405020304" pitchFamily="18" charset="0"/>
              </a:rPr>
              <a:t>“If you will not hear and if </a:t>
            </a:r>
            <a:r>
              <a:rPr lang="en-US" sz="5400" b="1" dirty="0">
                <a:solidFill>
                  <a:srgbClr val="C00000"/>
                </a:solidFill>
                <a:latin typeface="Times New Roman" panose="02020603050405020304" pitchFamily="18" charset="0"/>
                <a:cs typeface="Times New Roman" panose="02020603050405020304" pitchFamily="18" charset="0"/>
              </a:rPr>
              <a:t>you will not set </a:t>
            </a:r>
            <a:r>
              <a:rPr lang="en-US" sz="5400" b="1" i="1" dirty="0">
                <a:solidFill>
                  <a:schemeClr val="tx1"/>
                </a:solidFill>
                <a:latin typeface="Times New Roman" panose="02020603050405020304" pitchFamily="18" charset="0"/>
                <a:cs typeface="Times New Roman" panose="02020603050405020304" pitchFamily="18" charset="0"/>
              </a:rPr>
              <a:t>it </a:t>
            </a:r>
            <a:r>
              <a:rPr lang="en-US" sz="5400" b="1" dirty="0">
                <a:solidFill>
                  <a:srgbClr val="C00000"/>
                </a:solidFill>
                <a:latin typeface="Times New Roman" panose="02020603050405020304" pitchFamily="18" charset="0"/>
                <a:cs typeface="Times New Roman" panose="02020603050405020304" pitchFamily="18" charset="0"/>
              </a:rPr>
              <a:t>upon</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heart</a:t>
            </a:r>
            <a:r>
              <a:rPr lang="en-US" sz="5400" b="1" dirty="0">
                <a:solidFill>
                  <a:schemeClr val="tx1"/>
                </a:solidFill>
                <a:latin typeface="Times New Roman" panose="02020603050405020304" pitchFamily="18" charset="0"/>
                <a:cs typeface="Times New Roman" panose="02020603050405020304" pitchFamily="18" charset="0"/>
              </a:rPr>
              <a:t> to give glory to My name,” said Yahweh of Armies, “then I will send </a:t>
            </a:r>
            <a:r>
              <a:rPr lang="en-US" sz="5400" b="1" dirty="0" smtClean="0">
                <a:solidFill>
                  <a:schemeClr val="tx1"/>
                </a:solidFill>
                <a:latin typeface="Times New Roman" panose="02020603050405020304" pitchFamily="18" charset="0"/>
                <a:cs typeface="Times New Roman" panose="02020603050405020304" pitchFamily="18" charset="0"/>
              </a:rPr>
              <a:t>the.. </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5061645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066800"/>
            <a:ext cx="9067800" cy="5654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Mal.2:2 – </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dirty="0">
                <a:solidFill>
                  <a:schemeClr val="tx1"/>
                </a:solidFill>
                <a:latin typeface="Times New Roman" panose="02020603050405020304" pitchFamily="18" charset="0"/>
                <a:cs typeface="Times New Roman" panose="02020603050405020304" pitchFamily="18" charset="0"/>
              </a:rPr>
              <a:t>curse upon you, and I will curse your blessings. Yes, I have even cursed them, for </a:t>
            </a:r>
            <a:r>
              <a:rPr lang="en-US" sz="5400" b="1" dirty="0">
                <a:solidFill>
                  <a:srgbClr val="C00000"/>
                </a:solidFill>
                <a:latin typeface="Times New Roman" panose="02020603050405020304" pitchFamily="18" charset="0"/>
                <a:cs typeface="Times New Roman" panose="02020603050405020304" pitchFamily="18" charset="0"/>
              </a:rPr>
              <a:t>you</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are</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not taking </a:t>
            </a:r>
            <a:r>
              <a:rPr lang="en-US" sz="5400" b="1" i="1" dirty="0">
                <a:solidFill>
                  <a:schemeClr val="tx1"/>
                </a:solidFill>
                <a:latin typeface="Times New Roman" panose="02020603050405020304" pitchFamily="18" charset="0"/>
                <a:cs typeface="Times New Roman" panose="02020603050405020304" pitchFamily="18" charset="0"/>
              </a:rPr>
              <a:t>it </a:t>
            </a:r>
            <a:r>
              <a:rPr lang="en-US" sz="5400" b="1" dirty="0">
                <a:solidFill>
                  <a:srgbClr val="C00000"/>
                </a:solidFill>
                <a:latin typeface="Times New Roman" panose="02020603050405020304" pitchFamily="18" charset="0"/>
                <a:cs typeface="Times New Roman" panose="02020603050405020304" pitchFamily="18" charset="0"/>
              </a:rPr>
              <a:t>to heart</a:t>
            </a:r>
            <a:r>
              <a:rPr lang="en-US" sz="5400" b="1" dirty="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680916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965325"/>
            <a:ext cx="8839200" cy="4892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Need for a </a:t>
            </a:r>
            <a:r>
              <a:rPr lang="en-US" sz="7000" b="1" i="1" dirty="0" smtClean="0">
                <a:solidFill>
                  <a:schemeClr val="tx1"/>
                </a:solidFill>
                <a:latin typeface="Times New Roman" panose="02020603050405020304" pitchFamily="18" charset="0"/>
                <a:cs typeface="Times New Roman" panose="02020603050405020304" pitchFamily="18" charset="0"/>
              </a:rPr>
              <a:t>new heart.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8783276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828800"/>
            <a:ext cx="9067800" cy="4892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This is sometimes contrasted with the </a:t>
            </a:r>
            <a:r>
              <a:rPr lang="en-US" sz="7000" b="1" i="1" dirty="0" smtClean="0">
                <a:solidFill>
                  <a:schemeClr val="tx1"/>
                </a:solidFill>
                <a:latin typeface="Times New Roman" panose="02020603050405020304" pitchFamily="18" charset="0"/>
                <a:cs typeface="Times New Roman" panose="02020603050405020304" pitchFamily="18" charset="0"/>
              </a:rPr>
              <a:t>old heart.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0302696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1828800"/>
            <a:ext cx="8686800" cy="4892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To “give” or “put to” a </a:t>
            </a:r>
            <a:r>
              <a:rPr lang="en-US" sz="7000" b="1" i="1" dirty="0" smtClean="0">
                <a:solidFill>
                  <a:schemeClr val="tx1"/>
                </a:solidFill>
                <a:latin typeface="Times New Roman" panose="02020603050405020304" pitchFamily="18" charset="0"/>
                <a:cs typeface="Times New Roman" panose="02020603050405020304" pitchFamily="18" charset="0"/>
              </a:rPr>
              <a:t>heart </a:t>
            </a:r>
            <a:r>
              <a:rPr lang="en-US" sz="7000" b="1" dirty="0" smtClean="0">
                <a:solidFill>
                  <a:schemeClr val="tx1"/>
                </a:solidFill>
                <a:latin typeface="Times New Roman" panose="02020603050405020304" pitchFamily="18" charset="0"/>
                <a:cs typeface="Times New Roman" panose="02020603050405020304" pitchFamily="18" charset="0"/>
              </a:rPr>
              <a:t>(</a:t>
            </a:r>
            <a:r>
              <a:rPr lang="en-US" sz="7000" b="1" i="1" dirty="0" smtClean="0">
                <a:solidFill>
                  <a:schemeClr val="tx1"/>
                </a:solidFill>
                <a:latin typeface="Times New Roman" panose="02020603050405020304" pitchFamily="18" charset="0"/>
                <a:cs typeface="Times New Roman" panose="02020603050405020304" pitchFamily="18" charset="0"/>
              </a:rPr>
              <a:t>nâthan</a:t>
            </a:r>
            <a:r>
              <a:rPr lang="en-US" sz="7000" b="1" dirty="0" smtClean="0">
                <a:solidFill>
                  <a:schemeClr val="tx1"/>
                </a:solidFill>
                <a:latin typeface="Times New Roman" panose="02020603050405020304" pitchFamily="18" charset="0"/>
                <a:cs typeface="Times New Roman" panose="02020603050405020304" pitchFamily="18" charset="0"/>
              </a:rPr>
              <a:t>)</a:t>
            </a:r>
            <a:r>
              <a:rPr lang="en-US" sz="7000" b="1" i="1" dirty="0" smtClean="0">
                <a:solidFill>
                  <a:schemeClr val="tx1"/>
                </a:solidFill>
                <a:latin typeface="Times New Roman" panose="02020603050405020304" pitchFamily="18" charset="0"/>
                <a:cs typeface="Times New Roman" panose="02020603050405020304" pitchFamily="18" charset="0"/>
              </a:rPr>
              <a:t>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by man</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932204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143000"/>
            <a:ext cx="88392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Deu.28:65 - </a:t>
            </a:r>
            <a:r>
              <a:rPr lang="en-US" sz="5400" b="1" dirty="0">
                <a:solidFill>
                  <a:schemeClr val="tx1"/>
                </a:solidFill>
                <a:latin typeface="Times New Roman" panose="02020603050405020304" pitchFamily="18" charset="0"/>
                <a:cs typeface="Times New Roman" panose="02020603050405020304" pitchFamily="18" charset="0"/>
              </a:rPr>
              <a:t>And among those nations you will not be at rest, and it will not become a resting-place for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sole of your foot. But Yahweh </a:t>
            </a:r>
            <a:r>
              <a:rPr lang="en-US" sz="54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09597849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143000"/>
            <a:ext cx="88392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Deu.28:65 - </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will give to you </a:t>
            </a:r>
            <a:r>
              <a:rPr lang="en-US" sz="5400" b="1" dirty="0">
                <a:solidFill>
                  <a:schemeClr val="tx1"/>
                </a:solidFill>
                <a:latin typeface="Times New Roman" panose="02020603050405020304" pitchFamily="18" charset="0"/>
                <a:cs typeface="Times New Roman" panose="02020603050405020304" pitchFamily="18" charset="0"/>
              </a:rPr>
              <a:t>there a </a:t>
            </a:r>
            <a:r>
              <a:rPr lang="en-US" sz="5400" b="1" dirty="0">
                <a:solidFill>
                  <a:srgbClr val="C00000"/>
                </a:solidFill>
                <a:latin typeface="Times New Roman" panose="02020603050405020304" pitchFamily="18" charset="0"/>
                <a:cs typeface="Times New Roman" panose="02020603050405020304" pitchFamily="18" charset="0"/>
              </a:rPr>
              <a:t>quaking heart</a:t>
            </a:r>
            <a:r>
              <a:rPr lang="en-US" sz="5400" b="1" dirty="0">
                <a:solidFill>
                  <a:schemeClr val="tx1"/>
                </a:solidFill>
                <a:latin typeface="Times New Roman" panose="02020603050405020304" pitchFamily="18" charset="0"/>
                <a:cs typeface="Times New Roman" panose="02020603050405020304" pitchFamily="18" charset="0"/>
              </a:rPr>
              <a:t> and failing eyes and faintness of life.</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847952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43000"/>
            <a:ext cx="8991600" cy="5159375"/>
          </a:xfrm>
        </p:spPr>
        <p:txBody>
          <a:bodyPr>
            <a:normAutofit fontScale="85000" lnSpcReduction="10000"/>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Greek word: </a:t>
            </a:r>
            <a:r>
              <a:rPr lang="en-US" sz="8000" b="1" i="1" dirty="0" smtClean="0">
                <a:solidFill>
                  <a:schemeClr val="tx1"/>
                </a:solidFill>
                <a:latin typeface="Times New Roman" panose="02020603050405020304" pitchFamily="18" charset="0"/>
                <a:cs typeface="Times New Roman" panose="02020603050405020304" pitchFamily="18" charset="0"/>
              </a:rPr>
              <a:t>kardia</a:t>
            </a:r>
            <a:r>
              <a:rPr lang="en-US" sz="4700" b="1" dirty="0" smtClean="0">
                <a:solidFill>
                  <a:schemeClr val="tx1"/>
                </a:solidFill>
                <a:latin typeface="Times New Roman" panose="02020603050405020304" pitchFamily="18" charset="0"/>
                <a:cs typeface="Times New Roman" panose="02020603050405020304" pitchFamily="18" charset="0"/>
              </a:rPr>
              <a:t>(156)</a:t>
            </a:r>
          </a:p>
          <a:p>
            <a:pPr marL="685800" indent="-685800" algn="l">
              <a:lnSpc>
                <a:spcPct val="110000"/>
              </a:lnSpc>
              <a:spcBef>
                <a:spcPct val="0"/>
              </a:spcBef>
              <a:buAutoNum type="arabicParenR"/>
            </a:pPr>
            <a:r>
              <a:rPr lang="en-US" sz="7100" b="1" dirty="0" smtClean="0">
                <a:solidFill>
                  <a:schemeClr val="tx1"/>
                </a:solidFill>
                <a:latin typeface="Times New Roman" panose="02020603050405020304" pitchFamily="18" charset="0"/>
                <a:cs typeface="Times New Roman" panose="02020603050405020304" pitchFamily="18" charset="0"/>
              </a:rPr>
              <a:t>vigor &amp; sense of physical life</a:t>
            </a:r>
          </a:p>
          <a:p>
            <a:pPr marL="685800" indent="-685800" algn="l">
              <a:lnSpc>
                <a:spcPct val="110000"/>
              </a:lnSpc>
              <a:spcBef>
                <a:spcPct val="0"/>
              </a:spcBef>
              <a:buAutoNum type="arabicParenR"/>
            </a:pPr>
            <a:r>
              <a:rPr lang="en-US" sz="7100" b="1" dirty="0" smtClean="0">
                <a:solidFill>
                  <a:schemeClr val="tx1"/>
                </a:solidFill>
                <a:latin typeface="Times New Roman" panose="02020603050405020304" pitchFamily="18" charset="0"/>
                <a:cs typeface="Times New Roman" panose="02020603050405020304" pitchFamily="18" charset="0"/>
              </a:rPr>
              <a:t>center &amp; seat of spiritual life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78227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914400"/>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Deu.29:2-4 - </a:t>
            </a:r>
            <a:r>
              <a:rPr lang="en-US" sz="4800" b="1" dirty="0">
                <a:solidFill>
                  <a:schemeClr val="tx1"/>
                </a:solidFill>
                <a:latin typeface="Times New Roman" panose="02020603050405020304" pitchFamily="18" charset="0"/>
                <a:cs typeface="Times New Roman" panose="02020603050405020304" pitchFamily="18" charset="0"/>
              </a:rPr>
              <a:t>Then Moses called to all Israel and said to them, “You have seen all that Yahweh did for your eyes in the land of Egypt – to Pharaoh and to all his servants and to all </a:t>
            </a:r>
            <a:r>
              <a:rPr lang="en-US" sz="4800" b="1" dirty="0" smtClean="0">
                <a:solidFill>
                  <a:schemeClr val="tx1"/>
                </a:solidFill>
                <a:latin typeface="Times New Roman" panose="02020603050405020304" pitchFamily="18" charset="0"/>
                <a:cs typeface="Times New Roman" panose="02020603050405020304" pitchFamily="18" charset="0"/>
              </a:rPr>
              <a:t>his…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4422383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990600"/>
            <a:ext cx="8839200" cy="5730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Deu.29:2-4 - </a:t>
            </a:r>
            <a:r>
              <a:rPr lang="en-US" sz="4800" b="1" dirty="0" smtClean="0">
                <a:solidFill>
                  <a:schemeClr val="tx1"/>
                </a:solidFill>
                <a:latin typeface="Times New Roman" panose="02020603050405020304" pitchFamily="18" charset="0"/>
                <a:cs typeface="Times New Roman" panose="02020603050405020304" pitchFamily="18" charset="0"/>
              </a:rPr>
              <a:t>… </a:t>
            </a:r>
            <a:r>
              <a:rPr lang="en-US" sz="4800" b="1" dirty="0">
                <a:solidFill>
                  <a:schemeClr val="tx1"/>
                </a:solidFill>
                <a:latin typeface="Times New Roman" panose="02020603050405020304" pitchFamily="18" charset="0"/>
                <a:cs typeface="Times New Roman" panose="02020603050405020304" pitchFamily="18" charset="0"/>
              </a:rPr>
              <a:t>land – the great trials which your eyes have seen, the signs and those great wonders. But Yahweh </a:t>
            </a:r>
            <a:r>
              <a:rPr lang="en-US" sz="4800" b="1" dirty="0">
                <a:solidFill>
                  <a:srgbClr val="C00000"/>
                </a:solidFill>
                <a:latin typeface="Times New Roman" panose="02020603050405020304" pitchFamily="18" charset="0"/>
                <a:cs typeface="Times New Roman" panose="02020603050405020304" pitchFamily="18" charset="0"/>
              </a:rPr>
              <a:t>has not given to you a heart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u="sng" dirty="0">
                <a:solidFill>
                  <a:schemeClr val="tx1"/>
                </a:solidFill>
                <a:latin typeface="Times New Roman" panose="02020603050405020304" pitchFamily="18" charset="0"/>
                <a:cs typeface="Times New Roman" panose="02020603050405020304" pitchFamily="18" charset="0"/>
              </a:rPr>
              <a:t>to know</a:t>
            </a:r>
            <a:r>
              <a:rPr lang="en-US" sz="4800" b="1" dirty="0">
                <a:solidFill>
                  <a:schemeClr val="tx1"/>
                </a:solidFill>
                <a:latin typeface="Times New Roman" panose="02020603050405020304" pitchFamily="18" charset="0"/>
                <a:cs typeface="Times New Roman" panose="02020603050405020304" pitchFamily="18" charset="0"/>
              </a:rPr>
              <a:t>, and </a:t>
            </a:r>
            <a:r>
              <a:rPr lang="en-US" sz="4800" b="1" u="sng" dirty="0">
                <a:solidFill>
                  <a:schemeClr val="tx1"/>
                </a:solidFill>
                <a:latin typeface="Times New Roman" panose="02020603050405020304" pitchFamily="18" charset="0"/>
                <a:cs typeface="Times New Roman" panose="02020603050405020304" pitchFamily="18" charset="0"/>
              </a:rPr>
              <a:t>eyes to see</a:t>
            </a:r>
            <a:r>
              <a:rPr lang="en-US" sz="4800" b="1" dirty="0">
                <a:solidFill>
                  <a:schemeClr val="tx1"/>
                </a:solidFill>
                <a:latin typeface="Times New Roman" panose="02020603050405020304" pitchFamily="18" charset="0"/>
                <a:cs typeface="Times New Roman" panose="02020603050405020304" pitchFamily="18" charset="0"/>
              </a:rPr>
              <a:t>, and </a:t>
            </a:r>
            <a:r>
              <a:rPr lang="en-US" sz="4800" b="1" u="sng" dirty="0">
                <a:solidFill>
                  <a:schemeClr val="tx1"/>
                </a:solidFill>
                <a:latin typeface="Times New Roman" panose="02020603050405020304" pitchFamily="18" charset="0"/>
                <a:cs typeface="Times New Roman" panose="02020603050405020304" pitchFamily="18" charset="0"/>
              </a:rPr>
              <a:t>ears to hear</a:t>
            </a:r>
            <a:r>
              <a:rPr lang="en-US" sz="4800" b="1" dirty="0">
                <a:solidFill>
                  <a:schemeClr val="tx1"/>
                </a:solidFill>
                <a:latin typeface="Times New Roman" panose="02020603050405020304" pitchFamily="18" charset="0"/>
                <a:cs typeface="Times New Roman" panose="02020603050405020304" pitchFamily="18" charset="0"/>
              </a:rPr>
              <a:t> until this very day.</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3946617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914400"/>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Ki.3:12 - </a:t>
            </a:r>
            <a:r>
              <a:rPr lang="en-US" sz="5400" b="1" dirty="0">
                <a:solidFill>
                  <a:schemeClr val="tx1"/>
                </a:solidFill>
                <a:latin typeface="Times New Roman" panose="02020603050405020304" pitchFamily="18" charset="0"/>
                <a:cs typeface="Times New Roman" panose="02020603050405020304" pitchFamily="18" charset="0"/>
              </a:rPr>
              <a:t>Behold, I have done according to your words. Behold, </a:t>
            </a:r>
            <a:r>
              <a:rPr lang="en-US" sz="5400" b="1" dirty="0">
                <a:solidFill>
                  <a:srgbClr val="C00000"/>
                </a:solidFill>
                <a:latin typeface="Times New Roman" panose="02020603050405020304" pitchFamily="18" charset="0"/>
                <a:cs typeface="Times New Roman" panose="02020603050405020304" pitchFamily="18" charset="0"/>
              </a:rPr>
              <a:t>I have given </a:t>
            </a:r>
            <a:r>
              <a:rPr lang="en-US" sz="5400" b="1" dirty="0">
                <a:solidFill>
                  <a:schemeClr val="tx1"/>
                </a:solidFill>
                <a:latin typeface="Times New Roman" panose="02020603050405020304" pitchFamily="18" charset="0"/>
                <a:cs typeface="Times New Roman" panose="02020603050405020304" pitchFamily="18" charset="0"/>
              </a:rPr>
              <a:t>to you </a:t>
            </a:r>
            <a:r>
              <a:rPr lang="en-US" sz="5400" b="1" dirty="0">
                <a:solidFill>
                  <a:srgbClr val="C00000"/>
                </a:solidFill>
                <a:latin typeface="Times New Roman" panose="02020603050405020304" pitchFamily="18" charset="0"/>
                <a:cs typeface="Times New Roman" panose="02020603050405020304" pitchFamily="18" charset="0"/>
              </a:rPr>
              <a:t>a wise and discerning heart</a:t>
            </a:r>
            <a:r>
              <a:rPr lang="en-US" sz="5400" b="1" dirty="0">
                <a:solidFill>
                  <a:schemeClr val="tx1"/>
                </a:solidFill>
                <a:latin typeface="Times New Roman" panose="02020603050405020304" pitchFamily="18" charset="0"/>
                <a:cs typeface="Times New Roman" panose="02020603050405020304" pitchFamily="18" charset="0"/>
              </a:rPr>
              <a:t>, which has not come </a:t>
            </a:r>
            <a:r>
              <a:rPr lang="en-US" sz="54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10868384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371600"/>
            <a:ext cx="8839200" cy="5349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Ki.3:12 - </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i="1" dirty="0" smtClean="0">
                <a:solidFill>
                  <a:schemeClr val="tx1"/>
                </a:solidFill>
                <a:latin typeface="Times New Roman" panose="02020603050405020304" pitchFamily="18" charset="0"/>
                <a:cs typeface="Times New Roman" panose="02020603050405020304" pitchFamily="18" charset="0"/>
              </a:rPr>
              <a:t>the</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dirty="0">
                <a:solidFill>
                  <a:schemeClr val="tx1"/>
                </a:solidFill>
                <a:latin typeface="Times New Roman" panose="02020603050405020304" pitchFamily="18" charset="0"/>
                <a:cs typeface="Times New Roman" panose="02020603050405020304" pitchFamily="18" charset="0"/>
              </a:rPr>
              <a:t>like of you before you, nor will arise like you after you.</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6521297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914400"/>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Ezr.7:27 - </a:t>
            </a:r>
            <a:r>
              <a:rPr lang="en-US" sz="4800" b="1" dirty="0">
                <a:solidFill>
                  <a:schemeClr val="tx1"/>
                </a:solidFill>
                <a:latin typeface="Times New Roman" panose="02020603050405020304" pitchFamily="18" charset="0"/>
                <a:cs typeface="Times New Roman" panose="02020603050405020304" pitchFamily="18" charset="0"/>
              </a:rPr>
              <a:t>Blessed </a:t>
            </a:r>
            <a:r>
              <a:rPr lang="en-US" sz="4800" b="1" i="1" dirty="0">
                <a:solidFill>
                  <a:schemeClr val="tx1"/>
                </a:solidFill>
                <a:latin typeface="Times New Roman" panose="02020603050405020304" pitchFamily="18" charset="0"/>
                <a:cs typeface="Times New Roman" panose="02020603050405020304" pitchFamily="18" charset="0"/>
              </a:rPr>
              <a:t>be</a:t>
            </a:r>
            <a:r>
              <a:rPr lang="en-US" sz="4800" b="1" dirty="0">
                <a:solidFill>
                  <a:schemeClr val="tx1"/>
                </a:solidFill>
                <a:latin typeface="Times New Roman" panose="02020603050405020304" pitchFamily="18" charset="0"/>
                <a:cs typeface="Times New Roman" panose="02020603050405020304" pitchFamily="18" charset="0"/>
              </a:rPr>
              <a:t> Yahweh Elohim of our fathers, Who </a:t>
            </a:r>
            <a:r>
              <a:rPr lang="en-US" sz="4800" b="1" dirty="0">
                <a:solidFill>
                  <a:srgbClr val="C00000"/>
                </a:solidFill>
                <a:latin typeface="Times New Roman" panose="02020603050405020304" pitchFamily="18" charset="0"/>
                <a:cs typeface="Times New Roman" panose="02020603050405020304" pitchFamily="18" charset="0"/>
              </a:rPr>
              <a:t>put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like of this </a:t>
            </a:r>
            <a:r>
              <a:rPr lang="en-US" sz="4800" b="1" dirty="0">
                <a:solidFill>
                  <a:srgbClr val="C00000"/>
                </a:solidFill>
                <a:latin typeface="Times New Roman" panose="02020603050405020304" pitchFamily="18" charset="0"/>
                <a:cs typeface="Times New Roman" panose="02020603050405020304" pitchFamily="18" charset="0"/>
              </a:rPr>
              <a:t>into the heart of the king</a:t>
            </a:r>
            <a:r>
              <a:rPr lang="en-US" sz="4800" b="1" dirty="0">
                <a:solidFill>
                  <a:schemeClr val="tx1"/>
                </a:solidFill>
                <a:latin typeface="Times New Roman" panose="02020603050405020304" pitchFamily="18" charset="0"/>
                <a:cs typeface="Times New Roman" panose="02020603050405020304" pitchFamily="18" charset="0"/>
              </a:rPr>
              <a:t> to beautify Yahweh’s house which </a:t>
            </a:r>
            <a:r>
              <a:rPr lang="en-US" sz="4800" b="1" i="1" dirty="0">
                <a:solidFill>
                  <a:schemeClr val="tx1"/>
                </a:solidFill>
                <a:latin typeface="Times New Roman" panose="02020603050405020304" pitchFamily="18" charset="0"/>
                <a:cs typeface="Times New Roman" panose="02020603050405020304" pitchFamily="18" charset="0"/>
              </a:rPr>
              <a:t>is</a:t>
            </a:r>
            <a:r>
              <a:rPr lang="en-US" sz="4800" b="1" dirty="0">
                <a:solidFill>
                  <a:schemeClr val="tx1"/>
                </a:solidFill>
                <a:latin typeface="Times New Roman" panose="02020603050405020304" pitchFamily="18" charset="0"/>
                <a:cs typeface="Times New Roman" panose="02020603050405020304" pitchFamily="18" charset="0"/>
              </a:rPr>
              <a:t> in Jerusalem.</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38200025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914400"/>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Jer.24:7 - </a:t>
            </a:r>
            <a:r>
              <a:rPr lang="en-US" sz="5400" b="1" dirty="0">
                <a:solidFill>
                  <a:schemeClr val="tx1"/>
                </a:solidFill>
                <a:latin typeface="Times New Roman" panose="02020603050405020304" pitchFamily="18" charset="0"/>
                <a:cs typeface="Times New Roman" panose="02020603050405020304" pitchFamily="18" charset="0"/>
              </a:rPr>
              <a:t>Then </a:t>
            </a:r>
            <a:r>
              <a:rPr lang="en-US" sz="5400" b="1" dirty="0">
                <a:solidFill>
                  <a:srgbClr val="C00000"/>
                </a:solidFill>
                <a:latin typeface="Times New Roman" panose="02020603050405020304" pitchFamily="18" charset="0"/>
                <a:cs typeface="Times New Roman" panose="02020603050405020304" pitchFamily="18" charset="0"/>
              </a:rPr>
              <a:t>I will give to them a heart</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u="sng" dirty="0">
                <a:solidFill>
                  <a:schemeClr val="tx1"/>
                </a:solidFill>
                <a:latin typeface="Times New Roman" panose="02020603050405020304" pitchFamily="18" charset="0"/>
                <a:cs typeface="Times New Roman" panose="02020603050405020304" pitchFamily="18" charset="0"/>
              </a:rPr>
              <a:t>to know Me</a:t>
            </a:r>
            <a:r>
              <a:rPr lang="en-US" sz="5400" b="1" dirty="0">
                <a:solidFill>
                  <a:schemeClr val="tx1"/>
                </a:solidFill>
                <a:latin typeface="Times New Roman" panose="02020603050405020304" pitchFamily="18" charset="0"/>
                <a:cs typeface="Times New Roman" panose="02020603050405020304" pitchFamily="18" charset="0"/>
              </a:rPr>
              <a:t>, for I am Yahweh and they will become to Me for a people. Then I will become </a:t>
            </a:r>
            <a:r>
              <a:rPr lang="en-US" sz="5400" b="1" dirty="0" smtClean="0">
                <a:solidFill>
                  <a:schemeClr val="tx1"/>
                </a:solidFill>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9166805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447800"/>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Jer.24:7 - </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dirty="0">
                <a:solidFill>
                  <a:schemeClr val="tx1"/>
                </a:solidFill>
                <a:latin typeface="Times New Roman" panose="02020603050405020304" pitchFamily="18" charset="0"/>
                <a:cs typeface="Times New Roman" panose="02020603050405020304" pitchFamily="18" charset="0"/>
              </a:rPr>
              <a:t>to them for Elohim, for they will turn back to Me </a:t>
            </a:r>
            <a:r>
              <a:rPr lang="en-US" sz="5400" b="1" dirty="0">
                <a:solidFill>
                  <a:srgbClr val="C00000"/>
                </a:solidFill>
                <a:latin typeface="Times New Roman" panose="02020603050405020304" pitchFamily="18" charset="0"/>
                <a:cs typeface="Times New Roman" panose="02020603050405020304" pitchFamily="18" charset="0"/>
              </a:rPr>
              <a:t>with their whole heart</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68747912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914400"/>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God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Eze.11:19 - </a:t>
            </a:r>
            <a:r>
              <a:rPr lang="en-US" sz="5400" b="1" dirty="0">
                <a:solidFill>
                  <a:schemeClr val="tx1"/>
                </a:solidFill>
                <a:latin typeface="Times New Roman" panose="02020603050405020304" pitchFamily="18" charset="0"/>
                <a:cs typeface="Times New Roman" panose="02020603050405020304" pitchFamily="18" charset="0"/>
              </a:rPr>
              <a:t>Then </a:t>
            </a:r>
            <a:r>
              <a:rPr lang="en-US" sz="5400" b="1" dirty="0">
                <a:solidFill>
                  <a:srgbClr val="C00000"/>
                </a:solidFill>
                <a:latin typeface="Times New Roman" panose="02020603050405020304" pitchFamily="18" charset="0"/>
                <a:cs typeface="Times New Roman" panose="02020603050405020304" pitchFamily="18" charset="0"/>
              </a:rPr>
              <a:t>I will give to them one heart</a:t>
            </a:r>
            <a:r>
              <a:rPr lang="en-US" sz="5400" b="1" dirty="0">
                <a:solidFill>
                  <a:schemeClr val="tx1"/>
                </a:solidFill>
                <a:latin typeface="Times New Roman" panose="02020603050405020304" pitchFamily="18" charset="0"/>
                <a:cs typeface="Times New Roman" panose="02020603050405020304" pitchFamily="18" charset="0"/>
              </a:rPr>
              <a:t>, and a </a:t>
            </a:r>
            <a:r>
              <a:rPr lang="en-US" sz="5400" b="1" u="sng" dirty="0">
                <a:solidFill>
                  <a:schemeClr val="tx1"/>
                </a:solidFill>
                <a:latin typeface="Times New Roman" panose="02020603050405020304" pitchFamily="18" charset="0"/>
                <a:cs typeface="Times New Roman" panose="02020603050405020304" pitchFamily="18" charset="0"/>
              </a:rPr>
              <a:t>new spirit I will put in your midst</a:t>
            </a:r>
            <a:r>
              <a:rPr lang="en-US" sz="5400" b="1" dirty="0">
                <a:solidFill>
                  <a:schemeClr val="tx1"/>
                </a:solidFill>
                <a:latin typeface="Times New Roman" panose="02020603050405020304" pitchFamily="18" charset="0"/>
                <a:cs typeface="Times New Roman" panose="02020603050405020304" pitchFamily="18" charset="0"/>
              </a:rPr>
              <a:t>. And I will take aside the </a:t>
            </a:r>
            <a:r>
              <a:rPr lang="en-US" sz="5400" b="1" u="sng" dirty="0">
                <a:solidFill>
                  <a:schemeClr val="tx1"/>
                </a:solidFill>
                <a:latin typeface="Times New Roman" panose="02020603050405020304" pitchFamily="18" charset="0"/>
                <a:cs typeface="Times New Roman" panose="02020603050405020304" pitchFamily="18" charset="0"/>
              </a:rPr>
              <a:t>heart of stone</a:t>
            </a:r>
            <a:r>
              <a:rPr lang="en-US" sz="5400" b="1" dirty="0">
                <a:solidFill>
                  <a:schemeClr val="tx1"/>
                </a:solidFill>
                <a:latin typeface="Times New Roman" panose="02020603050405020304" pitchFamily="18" charset="0"/>
                <a:cs typeface="Times New Roman" panose="02020603050405020304" pitchFamily="18" charset="0"/>
              </a:rPr>
              <a:t> from </a:t>
            </a:r>
            <a:r>
              <a:rPr lang="en-US" sz="5400" b="1" dirty="0" smtClean="0">
                <a:solidFill>
                  <a:schemeClr val="tx1"/>
                </a:solidFill>
                <a:latin typeface="Times New Roman" panose="02020603050405020304" pitchFamily="18" charset="0"/>
                <a:cs typeface="Times New Roman" panose="02020603050405020304" pitchFamily="18" charset="0"/>
              </a:rPr>
              <a:t>their..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7754181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524000"/>
            <a:ext cx="8839200" cy="5197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Eze.11:19 - </a:t>
            </a:r>
            <a:r>
              <a:rPr lang="en-US" sz="5400" b="1" dirty="0" smtClean="0">
                <a:solidFill>
                  <a:schemeClr val="tx1"/>
                </a:solidFill>
                <a:latin typeface="Times New Roman" panose="02020603050405020304" pitchFamily="18" charset="0"/>
                <a:cs typeface="Times New Roman" panose="02020603050405020304" pitchFamily="18" charset="0"/>
              </a:rPr>
              <a:t> … </a:t>
            </a:r>
            <a:r>
              <a:rPr lang="en-US" sz="5400" b="1" dirty="0">
                <a:solidFill>
                  <a:schemeClr val="tx1"/>
                </a:solidFill>
                <a:latin typeface="Times New Roman" panose="02020603050405020304" pitchFamily="18" charset="0"/>
                <a:cs typeface="Times New Roman" panose="02020603050405020304" pitchFamily="18" charset="0"/>
              </a:rPr>
              <a:t>flesh, and I will give to them a </a:t>
            </a:r>
            <a:r>
              <a:rPr lang="en-US" sz="5400" b="1" u="sng" dirty="0">
                <a:solidFill>
                  <a:schemeClr val="tx1"/>
                </a:solidFill>
                <a:latin typeface="Times New Roman" panose="02020603050405020304" pitchFamily="18" charset="0"/>
                <a:cs typeface="Times New Roman" panose="02020603050405020304" pitchFamily="18" charset="0"/>
              </a:rPr>
              <a:t>heart of flesh</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7294074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155032"/>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Man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Prov.23:26 - </a:t>
            </a:r>
            <a:r>
              <a:rPr lang="en-US" sz="5400" b="1" dirty="0">
                <a:solidFill>
                  <a:schemeClr val="tx1"/>
                </a:solidFill>
                <a:latin typeface="Times New Roman" panose="02020603050405020304" pitchFamily="18" charset="0"/>
                <a:cs typeface="Times New Roman" panose="02020603050405020304" pitchFamily="18" charset="0"/>
              </a:rPr>
              <a:t>My son, </a:t>
            </a:r>
            <a:r>
              <a:rPr lang="en-US" sz="5400" b="1" dirty="0">
                <a:solidFill>
                  <a:srgbClr val="C00000"/>
                </a:solidFill>
                <a:latin typeface="Times New Roman" panose="02020603050405020304" pitchFamily="18" charset="0"/>
                <a:cs typeface="Times New Roman" panose="02020603050405020304" pitchFamily="18" charset="0"/>
              </a:rPr>
              <a:t>give your heart</a:t>
            </a:r>
            <a:r>
              <a:rPr lang="en-US" sz="5400" b="1" dirty="0">
                <a:solidFill>
                  <a:schemeClr val="tx1"/>
                </a:solidFill>
                <a:latin typeface="Times New Roman" panose="02020603050405020304" pitchFamily="18" charset="0"/>
                <a:cs typeface="Times New Roman" panose="02020603050405020304" pitchFamily="18" charset="0"/>
              </a:rPr>
              <a:t> to me, and let your eyes be pleased with my ways.</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68798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96975"/>
            <a:ext cx="8991600" cy="5105400"/>
          </a:xfrm>
        </p:spPr>
        <p:txBody>
          <a:bodyPr>
            <a:normAutofit fontScale="85000" lnSpcReduction="10000"/>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Greek word: </a:t>
            </a:r>
            <a:r>
              <a:rPr lang="en-US" sz="8000" b="1" i="1" dirty="0" smtClean="0">
                <a:solidFill>
                  <a:schemeClr val="tx1"/>
                </a:solidFill>
                <a:latin typeface="Times New Roman" panose="02020603050405020304" pitchFamily="18" charset="0"/>
                <a:cs typeface="Times New Roman" panose="02020603050405020304" pitchFamily="18" charset="0"/>
              </a:rPr>
              <a:t>kardia</a:t>
            </a:r>
          </a:p>
          <a:p>
            <a:pPr algn="l"/>
            <a:r>
              <a:rPr lang="en-US" sz="6000" b="1" dirty="0" smtClean="0">
                <a:solidFill>
                  <a:schemeClr val="tx1"/>
                </a:solidFill>
                <a:latin typeface="Times New Roman" panose="02020603050405020304" pitchFamily="18" charset="0"/>
                <a:cs typeface="Times New Roman" panose="02020603050405020304" pitchFamily="18" charset="0"/>
              </a:rPr>
              <a:t>2 ctd.) </a:t>
            </a:r>
            <a:r>
              <a:rPr lang="en-US" sz="5400" b="1" dirty="0">
                <a:solidFill>
                  <a:schemeClr val="tx1"/>
                </a:solidFill>
                <a:latin typeface="Times New Roman" panose="02020603050405020304" pitchFamily="18" charset="0"/>
                <a:cs typeface="Times New Roman" panose="02020603050405020304" pitchFamily="18" charset="0"/>
              </a:rPr>
              <a:t>soul or mind, as it is the fountain and </a:t>
            </a:r>
            <a:r>
              <a:rPr lang="en-US" sz="5400" b="1" dirty="0" smtClean="0">
                <a:solidFill>
                  <a:schemeClr val="tx1"/>
                </a:solidFill>
                <a:latin typeface="Times New Roman" panose="02020603050405020304" pitchFamily="18" charset="0"/>
                <a:cs typeface="Times New Roman" panose="02020603050405020304" pitchFamily="18" charset="0"/>
              </a:rPr>
              <a:t>seat </a:t>
            </a:r>
            <a:r>
              <a:rPr lang="en-US" sz="5400" b="1" dirty="0">
                <a:solidFill>
                  <a:schemeClr val="tx1"/>
                </a:solidFill>
                <a:latin typeface="Times New Roman" panose="02020603050405020304" pitchFamily="18" charset="0"/>
                <a:cs typeface="Times New Roman" panose="02020603050405020304" pitchFamily="18" charset="0"/>
              </a:rPr>
              <a:t>of </a:t>
            </a:r>
            <a:r>
              <a:rPr lang="en-US" sz="5400" b="1" dirty="0" smtClean="0">
                <a:solidFill>
                  <a:schemeClr val="tx1"/>
                </a:solidFill>
                <a:latin typeface="Times New Roman" panose="02020603050405020304" pitchFamily="18" charset="0"/>
                <a:cs typeface="Times New Roman" panose="02020603050405020304" pitchFamily="18" charset="0"/>
              </a:rPr>
              <a:t>the thoughts</a:t>
            </a:r>
            <a:r>
              <a:rPr lang="en-US" sz="5400" b="1" dirty="0">
                <a:solidFill>
                  <a:schemeClr val="tx1"/>
                </a:solidFill>
                <a:latin typeface="Times New Roman" panose="02020603050405020304" pitchFamily="18" charset="0"/>
                <a:cs typeface="Times New Roman" panose="02020603050405020304" pitchFamily="18" charset="0"/>
              </a:rPr>
              <a:t>, passions, desires, appetites, </a:t>
            </a:r>
            <a:r>
              <a:rPr lang="en-US" sz="5400" b="1" dirty="0" smtClean="0">
                <a:solidFill>
                  <a:schemeClr val="tx1"/>
                </a:solidFill>
                <a:latin typeface="Times New Roman" panose="02020603050405020304" pitchFamily="18" charset="0"/>
                <a:cs typeface="Times New Roman" panose="02020603050405020304" pitchFamily="18" charset="0"/>
              </a:rPr>
              <a:t>affections</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smtClean="0">
                <a:solidFill>
                  <a:schemeClr val="tx1"/>
                </a:solidFill>
                <a:latin typeface="Times New Roman" panose="02020603050405020304" pitchFamily="18" charset="0"/>
                <a:cs typeface="Times New Roman" panose="02020603050405020304" pitchFamily="18" charset="0"/>
              </a:rPr>
              <a:t>purposes, endeavors </a:t>
            </a:r>
            <a:r>
              <a:rPr lang="en-US" sz="5400" b="1" dirty="0">
                <a:solidFill>
                  <a:schemeClr val="tx1"/>
                </a:solidFill>
                <a:latin typeface="Times New Roman" panose="02020603050405020304" pitchFamily="18" charset="0"/>
                <a:cs typeface="Times New Roman" panose="02020603050405020304" pitchFamily="18" charset="0"/>
              </a:rPr>
              <a:t>[so in Eng. heart, inner man, etc.]</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9991192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155032"/>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Ecc.1:13 - </a:t>
            </a:r>
            <a:r>
              <a:rPr lang="en-US" sz="4800" b="1" dirty="0">
                <a:solidFill>
                  <a:schemeClr val="tx1"/>
                </a:solidFill>
                <a:latin typeface="Times New Roman" panose="02020603050405020304" pitchFamily="18" charset="0"/>
                <a:cs typeface="Times New Roman" panose="02020603050405020304" pitchFamily="18" charset="0"/>
              </a:rPr>
              <a:t>And </a:t>
            </a:r>
            <a:r>
              <a:rPr lang="en-US" sz="4800" b="1" dirty="0">
                <a:solidFill>
                  <a:srgbClr val="C00000"/>
                </a:solidFill>
                <a:latin typeface="Times New Roman" panose="02020603050405020304" pitchFamily="18" charset="0"/>
                <a:cs typeface="Times New Roman" panose="02020603050405020304" pitchFamily="18" charset="0"/>
              </a:rPr>
              <a:t>I set my heart</a:t>
            </a:r>
            <a:r>
              <a:rPr lang="en-US" sz="4800" b="1" dirty="0">
                <a:solidFill>
                  <a:schemeClr val="tx1"/>
                </a:solidFill>
                <a:latin typeface="Times New Roman" panose="02020603050405020304" pitchFamily="18" charset="0"/>
                <a:cs typeface="Times New Roman" panose="02020603050405020304" pitchFamily="18" charset="0"/>
              </a:rPr>
              <a:t> to seek and to explore by wisdom concerning all that has been done under the heavens, the disagreeable task Elohim has given to the sons of man to be bowed down by it.</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3971863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155032"/>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Man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Eze.28:2 - </a:t>
            </a:r>
            <a:r>
              <a:rPr lang="en-US" sz="5400" b="1" dirty="0">
                <a:solidFill>
                  <a:schemeClr val="tx1"/>
                </a:solidFill>
                <a:latin typeface="Times New Roman" panose="02020603050405020304" pitchFamily="18" charset="0"/>
                <a:cs typeface="Times New Roman" panose="02020603050405020304" pitchFamily="18" charset="0"/>
              </a:rPr>
              <a:t>Son of man, say to </a:t>
            </a:r>
            <a:r>
              <a:rPr lang="en-US" sz="5400" b="1" i="1" dirty="0">
                <a:solidFill>
                  <a:schemeClr val="tx1"/>
                </a:solidFill>
                <a:latin typeface="Times New Roman" panose="02020603050405020304" pitchFamily="18" charset="0"/>
                <a:cs typeface="Times New Roman" panose="02020603050405020304" pitchFamily="18" charset="0"/>
              </a:rPr>
              <a:t>the </a:t>
            </a:r>
            <a:r>
              <a:rPr lang="en-US" sz="5400" b="1" dirty="0">
                <a:solidFill>
                  <a:schemeClr val="tx1"/>
                </a:solidFill>
                <a:latin typeface="Times New Roman" panose="02020603050405020304" pitchFamily="18" charset="0"/>
                <a:cs typeface="Times New Roman" panose="02020603050405020304" pitchFamily="18" charset="0"/>
              </a:rPr>
              <a:t>prince of Tyre, “Thus said Adonai Yahweh, ‘Because </a:t>
            </a:r>
            <a:r>
              <a:rPr lang="en-US" sz="5400" b="1" u="sng" dirty="0">
                <a:solidFill>
                  <a:schemeClr val="tx1"/>
                </a:solidFill>
                <a:latin typeface="Times New Roman" panose="02020603050405020304" pitchFamily="18" charset="0"/>
                <a:cs typeface="Times New Roman" panose="02020603050405020304" pitchFamily="18" charset="0"/>
              </a:rPr>
              <a:t>your heart is exalted</a:t>
            </a:r>
            <a:r>
              <a:rPr lang="en-US" sz="5400" b="1" dirty="0">
                <a:solidFill>
                  <a:schemeClr val="tx1"/>
                </a:solidFill>
                <a:latin typeface="Times New Roman" panose="02020603050405020304" pitchFamily="18" charset="0"/>
                <a:cs typeface="Times New Roman" panose="02020603050405020304" pitchFamily="18" charset="0"/>
              </a:rPr>
              <a:t> and you said, “I </a:t>
            </a:r>
            <a:r>
              <a:rPr lang="en-US" sz="5400" b="1" i="1" dirty="0" smtClean="0">
                <a:solidFill>
                  <a:schemeClr val="tx1"/>
                </a:solidFill>
                <a:latin typeface="Times New Roman" panose="02020603050405020304" pitchFamily="18" charset="0"/>
                <a:cs typeface="Times New Roman" panose="02020603050405020304" pitchFamily="18" charset="0"/>
              </a:rPr>
              <a:t>am</a:t>
            </a:r>
            <a:r>
              <a:rPr lang="en-US" sz="5400" b="1" dirty="0" smtClean="0">
                <a:solidFill>
                  <a:schemeClr val="tx1"/>
                </a:solidFill>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9047222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155032"/>
            <a:ext cx="88392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Eze.28:2 - </a:t>
            </a:r>
            <a:r>
              <a:rPr lang="en-US" sz="5400" b="1" dirty="0" smtClean="0">
                <a:solidFill>
                  <a:schemeClr val="tx1"/>
                </a:solidFill>
                <a:latin typeface="Times New Roman" panose="02020603050405020304" pitchFamily="18" charset="0"/>
                <a:cs typeface="Times New Roman" panose="02020603050405020304" pitchFamily="18" charset="0"/>
              </a:rPr>
              <a:t>… a </a:t>
            </a:r>
            <a:r>
              <a:rPr lang="en-US" sz="5400" b="1" dirty="0">
                <a:solidFill>
                  <a:schemeClr val="tx1"/>
                </a:solidFill>
                <a:latin typeface="Times New Roman" panose="02020603050405020304" pitchFamily="18" charset="0"/>
                <a:cs typeface="Times New Roman" panose="02020603050405020304" pitchFamily="18" charset="0"/>
              </a:rPr>
              <a:t>god, I sat in a seat of gods in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heart of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seas,” but you are a man and not a god, though </a:t>
            </a:r>
            <a:r>
              <a:rPr lang="en-US" sz="5400" b="1" dirty="0">
                <a:solidFill>
                  <a:srgbClr val="C00000"/>
                </a:solidFill>
                <a:latin typeface="Times New Roman" panose="02020603050405020304" pitchFamily="18" charset="0"/>
                <a:cs typeface="Times New Roman" panose="02020603050405020304" pitchFamily="18" charset="0"/>
              </a:rPr>
              <a:t>you set your heart </a:t>
            </a:r>
            <a:r>
              <a:rPr lang="en-US" sz="5400" b="1" u="sng" dirty="0">
                <a:solidFill>
                  <a:schemeClr val="tx1"/>
                </a:solidFill>
                <a:latin typeface="Times New Roman" panose="02020603050405020304" pitchFamily="18" charset="0"/>
                <a:cs typeface="Times New Roman" panose="02020603050405020304" pitchFamily="18" charset="0"/>
              </a:rPr>
              <a:t>as a heart of gods</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66193191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828800"/>
            <a:ext cx="9067800" cy="4892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Typology in “the sign” of Abraham’s covenant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1830564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600200"/>
            <a:ext cx="9067800" cy="51212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True significance of the sign: circumcision of the heart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9998500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2400" y="1179095"/>
            <a:ext cx="9067800" cy="529790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Beginning of heart-circumcision in the covenant of Law:</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1)</a:t>
            </a:r>
            <a:r>
              <a:rPr lang="en-US" sz="6000" b="1" dirty="0" smtClean="0">
                <a:solidFill>
                  <a:schemeClr val="tx1"/>
                </a:solidFill>
                <a:latin typeface="Times New Roman" panose="02020603050405020304" pitchFamily="18" charset="0"/>
                <a:cs typeface="Times New Roman" panose="02020603050405020304" pitchFamily="18" charset="0"/>
              </a:rPr>
              <a:t> Lev.26:41-42 - </a:t>
            </a:r>
            <a:r>
              <a:rPr lang="en-US" sz="4800" b="1" dirty="0">
                <a:solidFill>
                  <a:schemeClr val="tx1"/>
                </a:solidFill>
                <a:latin typeface="Times New Roman" panose="02020603050405020304" pitchFamily="18" charset="0"/>
                <a:cs typeface="Times New Roman" panose="02020603050405020304" pitchFamily="18" charset="0"/>
              </a:rPr>
              <a:t>Do I walk with them in opposition, and do I bring them into the </a:t>
            </a:r>
            <a:r>
              <a:rPr lang="en-US" sz="4800" b="1" dirty="0" smtClean="0">
                <a:solidFill>
                  <a:schemeClr val="tx1"/>
                </a:solidFill>
                <a:latin typeface="Times New Roman" panose="02020603050405020304" pitchFamily="18" charset="0"/>
                <a:cs typeface="Times New Roman" panose="02020603050405020304" pitchFamily="18" charset="0"/>
              </a:rPr>
              <a:t>land of…</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4448142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1)</a:t>
            </a:r>
            <a:r>
              <a:rPr lang="en-US" sz="6000" b="1" dirty="0" smtClean="0">
                <a:solidFill>
                  <a:schemeClr val="tx1"/>
                </a:solidFill>
                <a:latin typeface="Times New Roman" panose="02020603050405020304" pitchFamily="18" charset="0"/>
                <a:cs typeface="Times New Roman" panose="02020603050405020304" pitchFamily="18" charset="0"/>
              </a:rPr>
              <a:t> Lev.26:41-42 - </a:t>
            </a:r>
            <a:r>
              <a:rPr lang="en-US" sz="4800" b="1" dirty="0" smtClean="0">
                <a:solidFill>
                  <a:schemeClr val="tx1"/>
                </a:solidFill>
                <a:latin typeface="Times New Roman" panose="02020603050405020304" pitchFamily="18" charset="0"/>
                <a:cs typeface="Times New Roman" panose="02020603050405020304" pitchFamily="18" charset="0"/>
              </a:rPr>
              <a:t>… their </a:t>
            </a:r>
            <a:r>
              <a:rPr lang="en-US" sz="4800" b="1" dirty="0">
                <a:solidFill>
                  <a:schemeClr val="tx1"/>
                </a:solidFill>
                <a:latin typeface="Times New Roman" panose="02020603050405020304" pitchFamily="18" charset="0"/>
                <a:cs typeface="Times New Roman" panose="02020603050405020304" pitchFamily="18" charset="0"/>
              </a:rPr>
              <a:t>enemies? Or </a:t>
            </a:r>
            <a:r>
              <a:rPr lang="en-US" sz="4800" b="1" dirty="0" smtClean="0">
                <a:solidFill>
                  <a:schemeClr val="tx1"/>
                </a:solidFill>
                <a:latin typeface="Times New Roman" panose="02020603050405020304" pitchFamily="18" charset="0"/>
                <a:cs typeface="Times New Roman" panose="02020603050405020304" pitchFamily="18" charset="0"/>
              </a:rPr>
              <a:t>if </a:t>
            </a:r>
            <a:r>
              <a:rPr lang="en-US" sz="4800" b="1" dirty="0">
                <a:solidFill>
                  <a:srgbClr val="C00000"/>
                </a:solidFill>
                <a:latin typeface="Times New Roman" panose="02020603050405020304" pitchFamily="18" charset="0"/>
                <a:cs typeface="Times New Roman" panose="02020603050405020304" pitchFamily="18" charset="0"/>
              </a:rPr>
              <a:t>their uncircumcised heart </a:t>
            </a:r>
            <a:r>
              <a:rPr lang="en-US" sz="4800" b="1" dirty="0">
                <a:solidFill>
                  <a:schemeClr val="tx1"/>
                </a:solidFill>
                <a:latin typeface="Times New Roman" panose="02020603050405020304" pitchFamily="18" charset="0"/>
                <a:cs typeface="Times New Roman" panose="02020603050405020304" pitchFamily="18" charset="0"/>
              </a:rPr>
              <a:t>is humbled and then they accept their </a:t>
            </a:r>
            <a:r>
              <a:rPr lang="en-US" sz="4800" b="1" dirty="0" smtClean="0">
                <a:solidFill>
                  <a:schemeClr val="tx1"/>
                </a:solidFill>
                <a:latin typeface="Times New Roman" panose="02020603050405020304" pitchFamily="18" charset="0"/>
                <a:cs typeface="Times New Roman" panose="02020603050405020304" pitchFamily="18" charset="0"/>
              </a:rPr>
              <a:t>guilt, then I will remember My covenant with Jacob…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00492310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2)</a:t>
            </a:r>
            <a:r>
              <a:rPr lang="en-US" sz="6000" b="1" dirty="0" smtClean="0">
                <a:solidFill>
                  <a:schemeClr val="tx1"/>
                </a:solidFill>
                <a:latin typeface="Times New Roman" panose="02020603050405020304" pitchFamily="18" charset="0"/>
                <a:cs typeface="Times New Roman" panose="02020603050405020304" pitchFamily="18" charset="0"/>
              </a:rPr>
              <a:t> Deu.10:16 - </a:t>
            </a:r>
            <a:r>
              <a:rPr lang="en-US" sz="4800" b="1" dirty="0" smtClean="0">
                <a:solidFill>
                  <a:schemeClr val="tx1"/>
                </a:solidFill>
                <a:latin typeface="Times New Roman" panose="02020603050405020304" pitchFamily="18" charset="0"/>
                <a:cs typeface="Times New Roman" panose="02020603050405020304" pitchFamily="18" charset="0"/>
              </a:rPr>
              <a:t>Then </a:t>
            </a:r>
            <a:r>
              <a:rPr lang="en-US" sz="4800" b="1" dirty="0">
                <a:solidFill>
                  <a:srgbClr val="C00000"/>
                </a:solidFill>
                <a:latin typeface="Times New Roman" panose="02020603050405020304" pitchFamily="18" charset="0"/>
                <a:cs typeface="Times New Roman" panose="02020603050405020304" pitchFamily="18" charset="0"/>
              </a:rPr>
              <a:t>you will circumcise the foreskin of your heart</a:t>
            </a:r>
            <a:r>
              <a:rPr lang="en-US" sz="4800" b="1" dirty="0">
                <a:solidFill>
                  <a:schemeClr val="tx1"/>
                </a:solidFill>
                <a:latin typeface="Times New Roman" panose="02020603050405020304" pitchFamily="18" charset="0"/>
                <a:cs typeface="Times New Roman" panose="02020603050405020304" pitchFamily="18" charset="0"/>
              </a:rPr>
              <a:t>, and your neck you will not </a:t>
            </a:r>
            <a:r>
              <a:rPr lang="en-US" sz="4800" b="1" dirty="0" smtClean="0">
                <a:solidFill>
                  <a:schemeClr val="tx1"/>
                </a:solidFill>
                <a:latin typeface="Times New Roman" panose="02020603050405020304" pitchFamily="18" charset="0"/>
                <a:cs typeface="Times New Roman" panose="02020603050405020304" pitchFamily="18" charset="0"/>
              </a:rPr>
              <a:t>stiffen </a:t>
            </a:r>
            <a:r>
              <a:rPr lang="en-US" sz="4800" b="1" dirty="0">
                <a:solidFill>
                  <a:schemeClr val="tx1"/>
                </a:solidFill>
                <a:latin typeface="Times New Roman" panose="02020603050405020304" pitchFamily="18" charset="0"/>
                <a:cs typeface="Times New Roman" panose="02020603050405020304" pitchFamily="18" charset="0"/>
              </a:rPr>
              <a:t>again.</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67589427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3)</a:t>
            </a:r>
            <a:r>
              <a:rPr lang="en-US" sz="6000" b="1" dirty="0" smtClean="0">
                <a:solidFill>
                  <a:schemeClr val="tx1"/>
                </a:solidFill>
                <a:latin typeface="Times New Roman" panose="02020603050405020304" pitchFamily="18" charset="0"/>
                <a:cs typeface="Times New Roman" panose="02020603050405020304" pitchFamily="18" charset="0"/>
              </a:rPr>
              <a:t> Deu.30:6 - </a:t>
            </a:r>
            <a:r>
              <a:rPr lang="en-US" sz="4800" b="1" dirty="0" smtClean="0">
                <a:solidFill>
                  <a:schemeClr val="tx1"/>
                </a:solidFill>
                <a:latin typeface="Times New Roman" panose="02020603050405020304" pitchFamily="18" charset="0"/>
                <a:cs typeface="Times New Roman" panose="02020603050405020304" pitchFamily="18" charset="0"/>
              </a:rPr>
              <a:t>And Yahweh your Elohim </a:t>
            </a:r>
            <a:r>
              <a:rPr lang="en-US" sz="4800" b="1" dirty="0" smtClean="0">
                <a:solidFill>
                  <a:srgbClr val="C00000"/>
                </a:solidFill>
                <a:latin typeface="Times New Roman" panose="02020603050405020304" pitchFamily="18" charset="0"/>
                <a:cs typeface="Times New Roman" panose="02020603050405020304" pitchFamily="18" charset="0"/>
              </a:rPr>
              <a:t>will circumcise your heart and the heart of your offspring</a:t>
            </a:r>
            <a:r>
              <a:rPr lang="en-US" sz="4800" b="1" dirty="0" smtClean="0">
                <a:solidFill>
                  <a:schemeClr val="tx1"/>
                </a:solidFill>
                <a:latin typeface="Times New Roman" panose="02020603050405020304" pitchFamily="18" charset="0"/>
                <a:cs typeface="Times New Roman" panose="02020603050405020304" pitchFamily="18" charset="0"/>
              </a:rPr>
              <a:t> to love Yahweh your Elohim </a:t>
            </a:r>
            <a:r>
              <a:rPr lang="en-US" sz="4800" b="1" dirty="0" smtClean="0">
                <a:solidFill>
                  <a:srgbClr val="C00000"/>
                </a:solidFill>
                <a:latin typeface="Times New Roman" panose="02020603050405020304" pitchFamily="18" charset="0"/>
                <a:cs typeface="Times New Roman" panose="02020603050405020304" pitchFamily="18" charset="0"/>
              </a:rPr>
              <a:t>with your whole heart </a:t>
            </a:r>
            <a:r>
              <a:rPr lang="en-US" sz="4800" b="1" dirty="0" smtClean="0">
                <a:solidFill>
                  <a:schemeClr val="tx1"/>
                </a:solidFill>
                <a:latin typeface="Times New Roman" panose="02020603050405020304" pitchFamily="18" charset="0"/>
                <a:cs typeface="Times New Roman" panose="02020603050405020304" pitchFamily="18" charset="0"/>
              </a:rPr>
              <a:t>and with your whole life, so that you are living. </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12979154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4)</a:t>
            </a:r>
            <a:r>
              <a:rPr lang="en-US" sz="6000" b="1" dirty="0" smtClean="0">
                <a:solidFill>
                  <a:schemeClr val="tx1"/>
                </a:solidFill>
                <a:latin typeface="Times New Roman" panose="02020603050405020304" pitchFamily="18" charset="0"/>
                <a:cs typeface="Times New Roman" panose="02020603050405020304" pitchFamily="18" charset="0"/>
              </a:rPr>
              <a:t> Jer.4:4 - </a:t>
            </a:r>
            <a:r>
              <a:rPr lang="en-US" sz="4800" b="1" dirty="0">
                <a:solidFill>
                  <a:srgbClr val="C00000"/>
                </a:solidFill>
                <a:latin typeface="Times New Roman" panose="02020603050405020304" pitchFamily="18" charset="0"/>
                <a:cs typeface="Times New Roman" panose="02020603050405020304" pitchFamily="18" charset="0"/>
              </a:rPr>
              <a:t>Be circumcised to Yahweh, and remove the foreskins of your heart</a:t>
            </a:r>
            <a:r>
              <a:rPr lang="en-US" sz="4800" b="1" dirty="0">
                <a:solidFill>
                  <a:schemeClr val="tx1"/>
                </a:solidFill>
                <a:latin typeface="Times New Roman" panose="02020603050405020304" pitchFamily="18" charset="0"/>
                <a:cs typeface="Times New Roman" panose="02020603050405020304" pitchFamily="18" charset="0"/>
              </a:rPr>
              <a:t>, men of Judah and those inhabiting Jerusalem, lest My rage come forth like fire, and I </a:t>
            </a:r>
            <a:r>
              <a:rPr lang="en-US" sz="4800" b="1" dirty="0" smtClean="0">
                <a:solidFill>
                  <a:schemeClr val="tx1"/>
                </a:solidFill>
                <a:latin typeface="Times New Roman" panose="02020603050405020304" pitchFamily="18" charset="0"/>
                <a:cs typeface="Times New Roman" panose="02020603050405020304" pitchFamily="18" charset="0"/>
              </a:rPr>
              <a:t>burn…</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578176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96975"/>
            <a:ext cx="8991600" cy="5105400"/>
          </a:xfrm>
        </p:spPr>
        <p:txBody>
          <a:bodyPr>
            <a:normAutofit/>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Greek word: </a:t>
            </a:r>
            <a:r>
              <a:rPr lang="en-US" sz="8000" b="1" i="1" dirty="0" smtClean="0">
                <a:solidFill>
                  <a:schemeClr val="tx1"/>
                </a:solidFill>
                <a:latin typeface="Times New Roman" panose="02020603050405020304" pitchFamily="18" charset="0"/>
                <a:cs typeface="Times New Roman" panose="02020603050405020304" pitchFamily="18" charset="0"/>
              </a:rPr>
              <a:t>kardia</a:t>
            </a:r>
          </a:p>
          <a:p>
            <a:pPr algn="l"/>
            <a:r>
              <a:rPr lang="en-US" sz="6000" b="1" dirty="0" smtClean="0">
                <a:solidFill>
                  <a:schemeClr val="tx1"/>
                </a:solidFill>
                <a:latin typeface="Times New Roman" panose="02020603050405020304" pitchFamily="18" charset="0"/>
                <a:cs typeface="Times New Roman" panose="02020603050405020304" pitchFamily="18" charset="0"/>
              </a:rPr>
              <a:t>2 ctd.) </a:t>
            </a:r>
            <a:r>
              <a:rPr lang="en-US" sz="5400" b="1" dirty="0" smtClean="0">
                <a:solidFill>
                  <a:schemeClr val="tx1"/>
                </a:solidFill>
                <a:latin typeface="Times New Roman" panose="02020603050405020304" pitchFamily="18" charset="0"/>
                <a:cs typeface="Times New Roman" panose="02020603050405020304" pitchFamily="18" charset="0"/>
              </a:rPr>
              <a:t>understanding, faculty and seat of intelligence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675472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4)</a:t>
            </a:r>
            <a:r>
              <a:rPr lang="en-US" sz="6000" b="1" dirty="0" smtClean="0">
                <a:solidFill>
                  <a:schemeClr val="tx1"/>
                </a:solidFill>
                <a:latin typeface="Times New Roman" panose="02020603050405020304" pitchFamily="18" charset="0"/>
                <a:cs typeface="Times New Roman" panose="02020603050405020304" pitchFamily="18" charset="0"/>
              </a:rPr>
              <a:t> Jer.4:4 - </a:t>
            </a:r>
            <a:r>
              <a:rPr lang="en-US" sz="4800" b="1" dirty="0" smtClean="0">
                <a:solidFill>
                  <a:schemeClr val="tx1"/>
                </a:solidFill>
                <a:latin typeface="Times New Roman" panose="02020603050405020304" pitchFamily="18" charset="0"/>
                <a:cs typeface="Times New Roman" panose="02020603050405020304" pitchFamily="18" charset="0"/>
              </a:rPr>
              <a:t>…and </a:t>
            </a:r>
            <a:r>
              <a:rPr lang="en-US" sz="4800" b="1" dirty="0">
                <a:solidFill>
                  <a:schemeClr val="tx1"/>
                </a:solidFill>
                <a:latin typeface="Times New Roman" panose="02020603050405020304" pitchFamily="18" charset="0"/>
                <a:cs typeface="Times New Roman" panose="02020603050405020304" pitchFamily="18" charset="0"/>
              </a:rPr>
              <a:t>no one is quenching, on account of the evil of your deeds.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04158838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90600"/>
            <a:ext cx="9095874" cy="573087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5)</a:t>
            </a:r>
            <a:r>
              <a:rPr lang="en-US" sz="6000" b="1" dirty="0" smtClean="0">
                <a:solidFill>
                  <a:schemeClr val="tx1"/>
                </a:solidFill>
                <a:latin typeface="Times New Roman" panose="02020603050405020304" pitchFamily="18" charset="0"/>
                <a:cs typeface="Times New Roman" panose="02020603050405020304" pitchFamily="18" charset="0"/>
              </a:rPr>
              <a:t> Jer.9:25-26 - </a:t>
            </a:r>
            <a:r>
              <a:rPr lang="en-US" sz="4800" b="1" dirty="0" smtClean="0">
                <a:solidFill>
                  <a:schemeClr val="tx1"/>
                </a:solidFill>
                <a:latin typeface="Times New Roman" panose="02020603050405020304" pitchFamily="18" charset="0"/>
                <a:cs typeface="Times New Roman" panose="02020603050405020304" pitchFamily="18" charset="0"/>
              </a:rPr>
              <a:t>Behold</a:t>
            </a:r>
            <a:r>
              <a:rPr lang="en-US" sz="4800" b="1" dirty="0">
                <a:solidFill>
                  <a:schemeClr val="tx1"/>
                </a:solidFill>
                <a:latin typeface="Times New Roman" panose="02020603050405020304" pitchFamily="18" charset="0"/>
                <a:cs typeface="Times New Roman" panose="02020603050405020304" pitchFamily="18" charset="0"/>
              </a:rPr>
              <a:t>, days are coming </a:t>
            </a:r>
            <a:r>
              <a:rPr lang="en-US" sz="4800" b="1" dirty="0" smtClean="0">
                <a:solidFill>
                  <a:schemeClr val="tx1"/>
                </a:solidFill>
                <a:latin typeface="Times New Roman" panose="02020603050405020304" pitchFamily="18" charset="0"/>
                <a:cs typeface="Times New Roman" panose="02020603050405020304" pitchFamily="18" charset="0"/>
              </a:rPr>
              <a:t>(an </a:t>
            </a:r>
            <a:r>
              <a:rPr lang="en-US" sz="4800" b="1" dirty="0">
                <a:solidFill>
                  <a:schemeClr val="tx1"/>
                </a:solidFill>
                <a:latin typeface="Times New Roman" panose="02020603050405020304" pitchFamily="18" charset="0"/>
                <a:cs typeface="Times New Roman" panose="02020603050405020304" pitchFamily="18" charset="0"/>
              </a:rPr>
              <a:t>utterance of </a:t>
            </a:r>
            <a:r>
              <a:rPr lang="en-US" sz="4800" b="1" dirty="0" smtClean="0">
                <a:solidFill>
                  <a:schemeClr val="tx1"/>
                </a:solidFill>
                <a:latin typeface="Times New Roman" panose="02020603050405020304" pitchFamily="18" charset="0"/>
                <a:cs typeface="Times New Roman" panose="02020603050405020304" pitchFamily="18" charset="0"/>
              </a:rPr>
              <a:t>Yahweh) </a:t>
            </a:r>
            <a:r>
              <a:rPr lang="en-US" sz="4800" b="1" dirty="0">
                <a:solidFill>
                  <a:schemeClr val="tx1"/>
                </a:solidFill>
                <a:latin typeface="Times New Roman" panose="02020603050405020304" pitchFamily="18" charset="0"/>
                <a:cs typeface="Times New Roman" panose="02020603050405020304" pitchFamily="18" charset="0"/>
              </a:rPr>
              <a:t>when I will visit upon </a:t>
            </a:r>
            <a:r>
              <a:rPr lang="en-US" sz="4800" b="1" dirty="0" smtClean="0">
                <a:solidFill>
                  <a:schemeClr val="tx1"/>
                </a:solidFill>
                <a:latin typeface="Times New Roman" panose="02020603050405020304" pitchFamily="18" charset="0"/>
                <a:cs typeface="Times New Roman" panose="02020603050405020304" pitchFamily="18" charset="0"/>
              </a:rPr>
              <a:t>everyone </a:t>
            </a:r>
            <a:r>
              <a:rPr lang="en-US" sz="4800" b="1" i="1" dirty="0" smtClean="0">
                <a:solidFill>
                  <a:schemeClr val="tx1"/>
                </a:solidFill>
                <a:latin typeface="Times New Roman" panose="02020603050405020304" pitchFamily="18" charset="0"/>
                <a:cs typeface="Times New Roman" panose="02020603050405020304" pitchFamily="18" charset="0"/>
              </a:rPr>
              <a:t>who is </a:t>
            </a:r>
            <a:r>
              <a:rPr lang="en-US" sz="4800" b="1" dirty="0">
                <a:solidFill>
                  <a:schemeClr val="tx1"/>
                </a:solidFill>
                <a:latin typeface="Times New Roman" panose="02020603050405020304" pitchFamily="18" charset="0"/>
                <a:cs typeface="Times New Roman" panose="02020603050405020304" pitchFamily="18" charset="0"/>
              </a:rPr>
              <a:t>circumcised </a:t>
            </a:r>
            <a:r>
              <a:rPr lang="en-US" sz="4800" b="1" dirty="0" smtClean="0">
                <a:solidFill>
                  <a:schemeClr val="tx1"/>
                </a:solidFill>
                <a:latin typeface="Times New Roman" panose="02020603050405020304" pitchFamily="18" charset="0"/>
                <a:cs typeface="Times New Roman" panose="02020603050405020304" pitchFamily="18" charset="0"/>
              </a:rPr>
              <a:t>with an </a:t>
            </a:r>
            <a:r>
              <a:rPr lang="en-US" sz="4800" b="1" dirty="0">
                <a:solidFill>
                  <a:schemeClr val="tx1"/>
                </a:solidFill>
                <a:latin typeface="Times New Roman" panose="02020603050405020304" pitchFamily="18" charset="0"/>
                <a:cs typeface="Times New Roman" panose="02020603050405020304" pitchFamily="18" charset="0"/>
              </a:rPr>
              <a:t>uncircumcised. Upon Egypt and upon Judah and upon </a:t>
            </a:r>
            <a:r>
              <a:rPr lang="en-US" sz="4800" b="1" dirty="0" smtClean="0">
                <a:solidFill>
                  <a:schemeClr val="tx1"/>
                </a:solidFill>
                <a:latin typeface="Times New Roman" panose="02020603050405020304" pitchFamily="18" charset="0"/>
                <a:cs typeface="Times New Roman" panose="02020603050405020304" pitchFamily="18" charset="0"/>
              </a:rPr>
              <a:t>Edom </a:t>
            </a:r>
            <a:r>
              <a:rPr lang="en-US" sz="4800" b="1" dirty="0">
                <a:solidFill>
                  <a:schemeClr val="tx1"/>
                </a:solidFill>
                <a:latin typeface="Times New Roman" panose="02020603050405020304" pitchFamily="18" charset="0"/>
                <a:cs typeface="Times New Roman" panose="02020603050405020304" pitchFamily="18" charset="0"/>
              </a:rPr>
              <a:t>and upon the sons of Ammon </a:t>
            </a:r>
            <a:r>
              <a:rPr lang="en-US" sz="4800" b="1" dirty="0" smtClean="0">
                <a:solidFill>
                  <a:schemeClr val="tx1"/>
                </a:solidFill>
                <a:latin typeface="Times New Roman" panose="02020603050405020304" pitchFamily="18" charset="0"/>
                <a:cs typeface="Times New Roman" panose="02020603050405020304" pitchFamily="18" charset="0"/>
              </a:rPr>
              <a:t>and …</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8972530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219200"/>
            <a:ext cx="9067800" cy="550227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5)</a:t>
            </a:r>
            <a:r>
              <a:rPr lang="en-US" sz="6000" b="1" dirty="0" smtClean="0">
                <a:solidFill>
                  <a:schemeClr val="tx1"/>
                </a:solidFill>
                <a:latin typeface="Times New Roman" panose="02020603050405020304" pitchFamily="18" charset="0"/>
                <a:cs typeface="Times New Roman" panose="02020603050405020304" pitchFamily="18" charset="0"/>
              </a:rPr>
              <a:t> Jer.9:25-26 - </a:t>
            </a:r>
            <a:r>
              <a:rPr lang="en-US" sz="4800" b="1" dirty="0" smtClean="0">
                <a:solidFill>
                  <a:schemeClr val="tx1"/>
                </a:solidFill>
                <a:latin typeface="Times New Roman" panose="02020603050405020304" pitchFamily="18" charset="0"/>
                <a:cs typeface="Times New Roman" panose="02020603050405020304" pitchFamily="18" charset="0"/>
              </a:rPr>
              <a:t>…</a:t>
            </a:r>
            <a:r>
              <a:rPr lang="en-US" sz="4800" b="1" dirty="0">
                <a:solidFill>
                  <a:schemeClr val="tx1"/>
                </a:solidFill>
                <a:latin typeface="Times New Roman" panose="02020603050405020304" pitchFamily="18" charset="0"/>
                <a:cs typeface="Times New Roman" panose="02020603050405020304" pitchFamily="18" charset="0"/>
              </a:rPr>
              <a:t>upon Moab and </a:t>
            </a:r>
            <a:r>
              <a:rPr lang="en-US" sz="4800" b="1" dirty="0" smtClean="0">
                <a:solidFill>
                  <a:schemeClr val="tx1"/>
                </a:solidFill>
                <a:latin typeface="Times New Roman" panose="02020603050405020304" pitchFamily="18" charset="0"/>
                <a:cs typeface="Times New Roman" panose="02020603050405020304" pitchFamily="18" charset="0"/>
              </a:rPr>
              <a:t>upon </a:t>
            </a:r>
            <a:r>
              <a:rPr lang="en-US" sz="4800" b="1" dirty="0">
                <a:solidFill>
                  <a:schemeClr val="tx1"/>
                </a:solidFill>
                <a:latin typeface="Times New Roman" panose="02020603050405020304" pitchFamily="18" charset="0"/>
                <a:cs typeface="Times New Roman" panose="02020603050405020304" pitchFamily="18" charset="0"/>
              </a:rPr>
              <a:t>all those cut off in the corners, who are dwelling in a wilderness. For all the nations are uncircumcised, and all the house of Israel is </a:t>
            </a:r>
            <a:r>
              <a:rPr lang="en-US" sz="4800" b="1" dirty="0">
                <a:solidFill>
                  <a:srgbClr val="C00000"/>
                </a:solidFill>
                <a:latin typeface="Times New Roman" panose="02020603050405020304" pitchFamily="18" charset="0"/>
                <a:cs typeface="Times New Roman" panose="02020603050405020304" pitchFamily="18" charset="0"/>
              </a:rPr>
              <a:t>uncircumcised of heart</a:t>
            </a:r>
            <a:r>
              <a:rPr lang="en-US" sz="4800" b="1" dirty="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8829765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143000"/>
            <a:ext cx="9067800" cy="557847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6)</a:t>
            </a:r>
            <a:r>
              <a:rPr lang="en-US" sz="6000" b="1" dirty="0" smtClean="0">
                <a:solidFill>
                  <a:schemeClr val="tx1"/>
                </a:solidFill>
                <a:latin typeface="Times New Roman" panose="02020603050405020304" pitchFamily="18" charset="0"/>
                <a:cs typeface="Times New Roman" panose="02020603050405020304" pitchFamily="18" charset="0"/>
              </a:rPr>
              <a:t> Eze.44:7 - </a:t>
            </a:r>
            <a:r>
              <a:rPr lang="en-US" sz="4800" b="1" dirty="0" smtClean="0">
                <a:solidFill>
                  <a:schemeClr val="tx1"/>
                </a:solidFill>
                <a:latin typeface="Times New Roman" panose="02020603050405020304" pitchFamily="18" charset="0"/>
                <a:cs typeface="Times New Roman" panose="02020603050405020304" pitchFamily="18" charset="0"/>
              </a:rPr>
              <a:t>By </a:t>
            </a:r>
            <a:r>
              <a:rPr lang="en-US" sz="4800" b="1" dirty="0">
                <a:solidFill>
                  <a:schemeClr val="tx1"/>
                </a:solidFill>
                <a:latin typeface="Times New Roman" panose="02020603050405020304" pitchFamily="18" charset="0"/>
                <a:cs typeface="Times New Roman" panose="02020603050405020304" pitchFamily="18" charset="0"/>
              </a:rPr>
              <a:t>your bringing in sons of foreignness, </a:t>
            </a:r>
            <a:r>
              <a:rPr lang="en-US" sz="4800" b="1" dirty="0">
                <a:solidFill>
                  <a:srgbClr val="C00000"/>
                </a:solidFill>
                <a:latin typeface="Times New Roman" panose="02020603050405020304" pitchFamily="18" charset="0"/>
                <a:cs typeface="Times New Roman" panose="02020603050405020304" pitchFamily="18" charset="0"/>
              </a:rPr>
              <a:t>uncircumcised of heart </a:t>
            </a:r>
            <a:r>
              <a:rPr lang="en-US" sz="4800" b="1" u="sng" dirty="0">
                <a:solidFill>
                  <a:schemeClr val="tx1"/>
                </a:solidFill>
                <a:latin typeface="Times New Roman" panose="02020603050405020304" pitchFamily="18" charset="0"/>
                <a:cs typeface="Times New Roman" panose="02020603050405020304" pitchFamily="18" charset="0"/>
              </a:rPr>
              <a:t>and uncircumcised of flesh</a:t>
            </a:r>
            <a:r>
              <a:rPr lang="en-US" sz="4800" b="1" dirty="0">
                <a:solidFill>
                  <a:schemeClr val="tx1"/>
                </a:solidFill>
                <a:latin typeface="Times New Roman" panose="02020603050405020304" pitchFamily="18" charset="0"/>
                <a:cs typeface="Times New Roman" panose="02020603050405020304" pitchFamily="18" charset="0"/>
              </a:rPr>
              <a:t>, to come into My sanctuary to profane it – My house – by your bringing My bread and fat and blood.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81230383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6)</a:t>
            </a:r>
            <a:r>
              <a:rPr lang="en-US" sz="6000" b="1" dirty="0" smtClean="0">
                <a:solidFill>
                  <a:schemeClr val="tx1"/>
                </a:solidFill>
                <a:latin typeface="Times New Roman" panose="02020603050405020304" pitchFamily="18" charset="0"/>
                <a:cs typeface="Times New Roman" panose="02020603050405020304" pitchFamily="18" charset="0"/>
              </a:rPr>
              <a:t> Eze.44:7 - </a:t>
            </a:r>
            <a:r>
              <a:rPr lang="en-US" sz="4800" b="1" dirty="0" smtClean="0">
                <a:solidFill>
                  <a:schemeClr val="tx1"/>
                </a:solidFill>
                <a:latin typeface="Times New Roman" panose="02020603050405020304" pitchFamily="18" charset="0"/>
                <a:cs typeface="Times New Roman" panose="02020603050405020304" pitchFamily="18" charset="0"/>
              </a:rPr>
              <a:t>And </a:t>
            </a:r>
            <a:r>
              <a:rPr lang="en-US" sz="4800" b="1" dirty="0">
                <a:solidFill>
                  <a:schemeClr val="tx1"/>
                </a:solidFill>
                <a:latin typeface="Times New Roman" panose="02020603050405020304" pitchFamily="18" charset="0"/>
                <a:cs typeface="Times New Roman" panose="02020603050405020304" pitchFamily="18" charset="0"/>
              </a:rPr>
              <a:t>they broke My covenant with regard to all your abominations</a:t>
            </a:r>
            <a:r>
              <a:rPr lang="en-US" sz="4800" b="1" dirty="0" smtClean="0">
                <a:solidFill>
                  <a:schemeClr val="tx1"/>
                </a:solidFill>
                <a:latin typeface="Times New Roman" panose="02020603050405020304" pitchFamily="18" charset="0"/>
                <a:cs typeface="Times New Roman" panose="02020603050405020304" pitchFamily="18" charset="0"/>
              </a:rPr>
              <a:t>.</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7)</a:t>
            </a:r>
            <a:r>
              <a:rPr lang="en-US" sz="6000" b="1" dirty="0" smtClean="0">
                <a:solidFill>
                  <a:schemeClr val="tx1"/>
                </a:solidFill>
                <a:latin typeface="Times New Roman" panose="02020603050405020304" pitchFamily="18" charset="0"/>
                <a:cs typeface="Times New Roman" panose="02020603050405020304" pitchFamily="18" charset="0"/>
              </a:rPr>
              <a:t> Eze.44:9 – </a:t>
            </a:r>
            <a:r>
              <a:rPr lang="en-US" sz="4000" b="1" dirty="0" smtClean="0">
                <a:solidFill>
                  <a:schemeClr val="tx1"/>
                </a:solidFill>
                <a:latin typeface="Times New Roman" panose="02020603050405020304" pitchFamily="18" charset="0"/>
                <a:cs typeface="Times New Roman" panose="02020603050405020304" pitchFamily="18" charset="0"/>
              </a:rPr>
              <a:t>sim. to above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5220506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1423570"/>
            <a:ext cx="9067800" cy="529790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8)</a:t>
            </a:r>
            <a:r>
              <a:rPr lang="en-US" sz="6000" b="1" dirty="0" smtClean="0">
                <a:solidFill>
                  <a:schemeClr val="tx1"/>
                </a:solidFill>
                <a:latin typeface="Times New Roman" panose="02020603050405020304" pitchFamily="18" charset="0"/>
                <a:cs typeface="Times New Roman" panose="02020603050405020304" pitchFamily="18" charset="0"/>
              </a:rPr>
              <a:t> Acts 7:51 - </a:t>
            </a:r>
            <a:r>
              <a:rPr lang="en-US" sz="4800" b="1" dirty="0">
                <a:solidFill>
                  <a:srgbClr val="C00000"/>
                </a:solidFill>
                <a:latin typeface="Times New Roman" panose="02020603050405020304" pitchFamily="18" charset="0"/>
                <a:cs typeface="Times New Roman" panose="02020603050405020304" pitchFamily="18" charset="0"/>
              </a:rPr>
              <a:t>Stubborn and uncircumcised in your </a:t>
            </a:r>
            <a:r>
              <a:rPr lang="en-US" sz="4800" b="1" u="sng" dirty="0">
                <a:solidFill>
                  <a:srgbClr val="C00000"/>
                </a:solidFill>
                <a:latin typeface="Times New Roman" panose="02020603050405020304" pitchFamily="18" charset="0"/>
                <a:cs typeface="Times New Roman" panose="02020603050405020304" pitchFamily="18" charset="0"/>
              </a:rPr>
              <a:t>heart and ears</a:t>
            </a:r>
            <a:r>
              <a:rPr lang="en-US" sz="4800" b="1" dirty="0">
                <a:solidFill>
                  <a:schemeClr val="tx1"/>
                </a:solidFill>
                <a:latin typeface="Times New Roman" panose="02020603050405020304" pitchFamily="18" charset="0"/>
                <a:cs typeface="Times New Roman" panose="02020603050405020304" pitchFamily="18" charset="0"/>
              </a:rPr>
              <a:t>. Always you resist the Spirit the Holy – as your fathers, also you.</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873940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762000"/>
            <a:ext cx="9067800" cy="595947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9)</a:t>
            </a:r>
            <a:r>
              <a:rPr lang="en-US" sz="6000" b="1" dirty="0" smtClean="0">
                <a:solidFill>
                  <a:schemeClr val="tx1"/>
                </a:solidFill>
                <a:latin typeface="Times New Roman" panose="02020603050405020304" pitchFamily="18" charset="0"/>
                <a:cs typeface="Times New Roman" panose="02020603050405020304" pitchFamily="18" charset="0"/>
              </a:rPr>
              <a:t> Rom.2:28-29 - </a:t>
            </a:r>
            <a:r>
              <a:rPr lang="en-US" sz="4800" b="1" dirty="0">
                <a:solidFill>
                  <a:schemeClr val="tx1"/>
                </a:solidFill>
                <a:latin typeface="Times New Roman" panose="02020603050405020304" pitchFamily="18" charset="0"/>
                <a:cs typeface="Times New Roman" panose="02020603050405020304" pitchFamily="18" charset="0"/>
              </a:rPr>
              <a:t>For the Jew is not in the </a:t>
            </a:r>
            <a:r>
              <a:rPr lang="en-US" sz="4800" b="1" dirty="0" smtClean="0">
                <a:solidFill>
                  <a:schemeClr val="tx1"/>
                </a:solidFill>
                <a:latin typeface="Times New Roman" panose="02020603050405020304" pitchFamily="18" charset="0"/>
                <a:cs typeface="Times New Roman" panose="02020603050405020304" pitchFamily="18" charset="0"/>
              </a:rPr>
              <a:t>outward, </a:t>
            </a:r>
            <a:r>
              <a:rPr lang="en-US" sz="4800" b="1" dirty="0">
                <a:solidFill>
                  <a:schemeClr val="tx1"/>
                </a:solidFill>
                <a:latin typeface="Times New Roman" panose="02020603050405020304" pitchFamily="18" charset="0"/>
                <a:cs typeface="Times New Roman" panose="02020603050405020304" pitchFamily="18" charset="0"/>
              </a:rPr>
              <a:t>nor the circumcision in the </a:t>
            </a:r>
            <a:r>
              <a:rPr lang="en-US" sz="4800" b="1" dirty="0" smtClean="0">
                <a:solidFill>
                  <a:schemeClr val="tx1"/>
                </a:solidFill>
                <a:latin typeface="Times New Roman" panose="02020603050405020304" pitchFamily="18" charset="0"/>
                <a:cs typeface="Times New Roman" panose="02020603050405020304" pitchFamily="18" charset="0"/>
              </a:rPr>
              <a:t>outward </a:t>
            </a:r>
            <a:r>
              <a:rPr lang="en-US" sz="4800" b="1" dirty="0">
                <a:solidFill>
                  <a:schemeClr val="tx1"/>
                </a:solidFill>
                <a:latin typeface="Times New Roman" panose="02020603050405020304" pitchFamily="18" charset="0"/>
                <a:cs typeface="Times New Roman" panose="02020603050405020304" pitchFamily="18" charset="0"/>
              </a:rPr>
              <a:t>in the flesh, but he is a Jew in the hidden part, and </a:t>
            </a:r>
            <a:r>
              <a:rPr lang="en-US" sz="4800" b="1" dirty="0">
                <a:solidFill>
                  <a:srgbClr val="C00000"/>
                </a:solidFill>
                <a:latin typeface="Times New Roman" panose="02020603050405020304" pitchFamily="18" charset="0"/>
                <a:cs typeface="Times New Roman" panose="02020603050405020304" pitchFamily="18" charset="0"/>
              </a:rPr>
              <a:t>circumcision of heart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u="sng" dirty="0">
                <a:solidFill>
                  <a:srgbClr val="C00000"/>
                </a:solidFill>
                <a:latin typeface="Times New Roman" panose="02020603050405020304" pitchFamily="18" charset="0"/>
                <a:cs typeface="Times New Roman" panose="02020603050405020304" pitchFamily="18" charset="0"/>
              </a:rPr>
              <a:t>in spirit</a:t>
            </a:r>
            <a:r>
              <a:rPr lang="en-US" sz="4800" b="1" dirty="0">
                <a:solidFill>
                  <a:schemeClr val="tx1"/>
                </a:solidFill>
                <a:latin typeface="Times New Roman" panose="02020603050405020304" pitchFamily="18" charset="0"/>
                <a:cs typeface="Times New Roman" panose="02020603050405020304" pitchFamily="18" charset="0"/>
              </a:rPr>
              <a:t> not letter, whose praise is not from men but from God.</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8149053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762000"/>
            <a:ext cx="9067800" cy="59594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Summing up – </a:t>
            </a:r>
            <a:endParaRPr lang="en-US" sz="48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6000" b="1" i="1" dirty="0" smtClean="0">
                <a:solidFill>
                  <a:schemeClr val="tx1"/>
                </a:solidFill>
                <a:latin typeface="Times New Roman" panose="02020603050405020304" pitchFamily="18" charset="0"/>
                <a:cs typeface="Times New Roman" panose="02020603050405020304" pitchFamily="18" charset="0"/>
              </a:rPr>
              <a:t>Uncircumcision</a:t>
            </a:r>
            <a:r>
              <a:rPr lang="en-US" sz="6000" b="1" dirty="0" smtClean="0">
                <a:solidFill>
                  <a:schemeClr val="tx1"/>
                </a:solidFill>
                <a:latin typeface="Times New Roman" panose="02020603050405020304" pitchFamily="18" charset="0"/>
                <a:cs typeface="Times New Roman" panose="02020603050405020304" pitchFamily="18" charset="0"/>
              </a:rPr>
              <a:t> – OT(4), NT(1)</a:t>
            </a:r>
          </a:p>
          <a:p>
            <a:pPr algn="l">
              <a:spcBef>
                <a:spcPct val="0"/>
              </a:spcBef>
            </a:pPr>
            <a:r>
              <a:rPr lang="en-US" sz="6000" b="1" i="1" dirty="0" smtClean="0">
                <a:solidFill>
                  <a:schemeClr val="tx1"/>
                </a:solidFill>
                <a:latin typeface="Times New Roman" panose="02020603050405020304" pitchFamily="18" charset="0"/>
                <a:cs typeface="Times New Roman" panose="02020603050405020304" pitchFamily="18" charset="0"/>
              </a:rPr>
              <a:t>Circumcision</a:t>
            </a:r>
            <a:r>
              <a:rPr lang="en-US" sz="6000" b="1" dirty="0" smtClean="0">
                <a:solidFill>
                  <a:schemeClr val="tx1"/>
                </a:solidFill>
                <a:latin typeface="Times New Roman" panose="02020603050405020304" pitchFamily="18" charset="0"/>
                <a:cs typeface="Times New Roman" panose="02020603050405020304" pitchFamily="18" charset="0"/>
              </a:rPr>
              <a:t> – OT(3, 1 by act of God), NT(1)</a:t>
            </a:r>
            <a:endParaRPr lang="en-US" sz="60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11982714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6411" y="762000"/>
            <a:ext cx="9067800" cy="59594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Related OT texts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1 Sam.10:9 - </a:t>
            </a:r>
            <a:r>
              <a:rPr lang="en-US" sz="4800" b="1" dirty="0">
                <a:solidFill>
                  <a:schemeClr val="tx1"/>
                </a:solidFill>
                <a:latin typeface="Times New Roman" panose="02020603050405020304" pitchFamily="18" charset="0"/>
                <a:cs typeface="Times New Roman" panose="02020603050405020304" pitchFamily="18" charset="0"/>
              </a:rPr>
              <a:t>So it came to pass as he turned his shoulder to go away from Samuel, that he changed from Elohim to </a:t>
            </a:r>
            <a:r>
              <a:rPr lang="en-US" sz="4800" b="1" dirty="0">
                <a:solidFill>
                  <a:srgbClr val="C00000"/>
                </a:solidFill>
                <a:latin typeface="Times New Roman" panose="02020603050405020304" pitchFamily="18" charset="0"/>
                <a:cs typeface="Times New Roman" panose="02020603050405020304" pitchFamily="18" charset="0"/>
              </a:rPr>
              <a:t>another heart</a:t>
            </a:r>
            <a:r>
              <a:rPr lang="en-US" sz="4800" b="1" dirty="0">
                <a:solidFill>
                  <a:schemeClr val="tx1"/>
                </a:solidFill>
                <a:latin typeface="Times New Roman" panose="02020603050405020304" pitchFamily="18" charset="0"/>
                <a:cs typeface="Times New Roman" panose="02020603050405020304" pitchFamily="18" charset="0"/>
              </a:rPr>
              <a:t>, and all those signs came in that day.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0052631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NT derivative – “of Christ”</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Col.2:11 – </a:t>
            </a:r>
            <a:r>
              <a:rPr lang="en-US" sz="5400" b="1" dirty="0" smtClean="0">
                <a:solidFill>
                  <a:schemeClr val="tx1"/>
                </a:solidFill>
                <a:latin typeface="Times New Roman" panose="02020603050405020304" pitchFamily="18" charset="0"/>
                <a:cs typeface="Times New Roman" panose="02020603050405020304" pitchFamily="18" charset="0"/>
              </a:rPr>
              <a:t>In Him also you were circumcised a not by hand circumcision, by the putting off the body of the flesh, </a:t>
            </a:r>
            <a:r>
              <a:rPr lang="en-US" sz="5400" b="1" u="sng" dirty="0" smtClean="0">
                <a:solidFill>
                  <a:schemeClr val="tx1"/>
                </a:solidFill>
                <a:latin typeface="Times New Roman" panose="02020603050405020304" pitchFamily="18" charset="0"/>
                <a:cs typeface="Times New Roman" panose="02020603050405020304" pitchFamily="18" charset="0"/>
              </a:rPr>
              <a:t>by the circumcision of the Christ</a:t>
            </a:r>
            <a:r>
              <a:rPr lang="en-US" sz="5400" b="1" dirty="0" smtClean="0">
                <a:solidFill>
                  <a:schemeClr val="tx1"/>
                </a:solidFill>
                <a:latin typeface="Times New Roman" panose="02020603050405020304" pitchFamily="18" charset="0"/>
                <a:cs typeface="Times New Roman" panose="02020603050405020304" pitchFamily="18" charset="0"/>
              </a:rPr>
              <a:t>.</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84461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96975"/>
            <a:ext cx="8991600" cy="5105400"/>
          </a:xfrm>
        </p:spPr>
        <p:txBody>
          <a:bodyPr>
            <a:normAutofit/>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Greek word: </a:t>
            </a:r>
            <a:r>
              <a:rPr lang="en-US" sz="8000" b="1" i="1" dirty="0" smtClean="0">
                <a:solidFill>
                  <a:schemeClr val="tx1"/>
                </a:solidFill>
                <a:latin typeface="Times New Roman" panose="02020603050405020304" pitchFamily="18" charset="0"/>
                <a:cs typeface="Times New Roman" panose="02020603050405020304" pitchFamily="18" charset="0"/>
              </a:rPr>
              <a:t>kardia</a:t>
            </a:r>
          </a:p>
          <a:p>
            <a:pPr algn="l"/>
            <a:r>
              <a:rPr lang="en-US" sz="6000" b="1" dirty="0" smtClean="0">
                <a:solidFill>
                  <a:schemeClr val="tx1"/>
                </a:solidFill>
                <a:latin typeface="Times New Roman" panose="02020603050405020304" pitchFamily="18" charset="0"/>
                <a:cs typeface="Times New Roman" panose="02020603050405020304" pitchFamily="18" charset="0"/>
              </a:rPr>
              <a:t>2 ctd.) the </a:t>
            </a:r>
            <a:r>
              <a:rPr lang="en-US" sz="5400" b="1" dirty="0" smtClean="0">
                <a:solidFill>
                  <a:schemeClr val="tx1"/>
                </a:solidFill>
                <a:latin typeface="Times New Roman" panose="02020603050405020304" pitchFamily="18" charset="0"/>
                <a:cs typeface="Times New Roman" panose="02020603050405020304" pitchFamily="18" charset="0"/>
              </a:rPr>
              <a:t>will, character</a:t>
            </a:r>
          </a:p>
          <a:p>
            <a:pPr algn="l"/>
            <a:r>
              <a:rPr lang="en-US" sz="5400" b="1" dirty="0" smtClean="0">
                <a:solidFill>
                  <a:schemeClr val="tx1"/>
                </a:solidFill>
                <a:latin typeface="Times New Roman" panose="02020603050405020304" pitchFamily="18" charset="0"/>
                <a:cs typeface="Times New Roman" panose="02020603050405020304" pitchFamily="18" charset="0"/>
              </a:rPr>
              <a:t>3) </a:t>
            </a:r>
            <a:r>
              <a:rPr lang="en-US" sz="5400" b="1" dirty="0">
                <a:solidFill>
                  <a:schemeClr val="tx1"/>
                </a:solidFill>
                <a:latin typeface="Times New Roman" panose="02020603050405020304" pitchFamily="18" charset="0"/>
                <a:cs typeface="Times New Roman" panose="02020603050405020304" pitchFamily="18" charset="0"/>
              </a:rPr>
              <a:t>the </a:t>
            </a:r>
            <a:r>
              <a:rPr lang="en-US" sz="5400" b="1" dirty="0" smtClean="0">
                <a:solidFill>
                  <a:schemeClr val="tx1"/>
                </a:solidFill>
                <a:latin typeface="Times New Roman" panose="02020603050405020304" pitchFamily="18" charset="0"/>
                <a:cs typeface="Times New Roman" panose="02020603050405020304" pitchFamily="18" charset="0"/>
              </a:rPr>
              <a:t>middle, central </a:t>
            </a:r>
            <a:r>
              <a:rPr lang="en-US" sz="5400" b="1" dirty="0">
                <a:solidFill>
                  <a:schemeClr val="tx1"/>
                </a:solidFill>
                <a:latin typeface="Times New Roman" panose="02020603050405020304" pitchFamily="18" charset="0"/>
                <a:cs typeface="Times New Roman" panose="02020603050405020304" pitchFamily="18" charset="0"/>
              </a:rPr>
              <a:t>or </a:t>
            </a:r>
            <a:r>
              <a:rPr lang="en-US" sz="5400" b="1" dirty="0" smtClean="0">
                <a:solidFill>
                  <a:schemeClr val="tx1"/>
                </a:solidFill>
                <a:latin typeface="Times New Roman" panose="02020603050405020304" pitchFamily="18" charset="0"/>
                <a:cs typeface="Times New Roman" panose="02020603050405020304" pitchFamily="18" charset="0"/>
              </a:rPr>
              <a:t>inmost part </a:t>
            </a:r>
            <a:r>
              <a:rPr lang="en-US" sz="5400" b="1" dirty="0">
                <a:solidFill>
                  <a:schemeClr val="tx1"/>
                </a:solidFill>
                <a:latin typeface="Times New Roman" panose="02020603050405020304" pitchFamily="18" charset="0"/>
                <a:cs typeface="Times New Roman" panose="02020603050405020304" pitchFamily="18" charset="0"/>
              </a:rPr>
              <a:t>of anything</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2889274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NT derivative – “in spirit”</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Phi.3:3 – </a:t>
            </a:r>
            <a:r>
              <a:rPr lang="en-US" sz="5400" b="1" dirty="0" smtClean="0">
                <a:solidFill>
                  <a:schemeClr val="tx1"/>
                </a:solidFill>
                <a:latin typeface="Times New Roman" panose="02020603050405020304" pitchFamily="18" charset="0"/>
                <a:cs typeface="Times New Roman" panose="02020603050405020304" pitchFamily="18" charset="0"/>
              </a:rPr>
              <a:t>For we are </a:t>
            </a:r>
            <a:r>
              <a:rPr lang="en-US" sz="5400" b="1" u="sng" dirty="0" smtClean="0">
                <a:solidFill>
                  <a:schemeClr val="tx1"/>
                </a:solidFill>
                <a:latin typeface="Times New Roman" panose="02020603050405020304" pitchFamily="18" charset="0"/>
                <a:cs typeface="Times New Roman" panose="02020603050405020304" pitchFamily="18" charset="0"/>
              </a:rPr>
              <a:t>the circumcision</a:t>
            </a:r>
            <a:r>
              <a:rPr lang="en-US" sz="5400" b="1" dirty="0" smtClean="0">
                <a:solidFill>
                  <a:schemeClr val="tx1"/>
                </a:solidFill>
                <a:latin typeface="Times New Roman" panose="02020603050405020304" pitchFamily="18" charset="0"/>
                <a:cs typeface="Times New Roman" panose="02020603050405020304" pitchFamily="18" charset="0"/>
              </a:rPr>
              <a:t>, who worship God </a:t>
            </a:r>
            <a:r>
              <a:rPr lang="en-US" sz="5400" b="1" u="sng" dirty="0" smtClean="0">
                <a:solidFill>
                  <a:schemeClr val="tx1"/>
                </a:solidFill>
                <a:latin typeface="Times New Roman" panose="02020603050405020304" pitchFamily="18" charset="0"/>
                <a:cs typeface="Times New Roman" panose="02020603050405020304" pitchFamily="18" charset="0"/>
              </a:rPr>
              <a:t>in spirit</a:t>
            </a:r>
            <a:r>
              <a:rPr lang="en-US" sz="5400" b="1" dirty="0" smtClean="0">
                <a:solidFill>
                  <a:schemeClr val="tx1"/>
                </a:solidFill>
                <a:latin typeface="Times New Roman" panose="02020603050405020304" pitchFamily="18" charset="0"/>
                <a:cs typeface="Times New Roman" panose="02020603050405020304" pitchFamily="18" charset="0"/>
              </a:rPr>
              <a:t> and boast in Christ Jesus, not having been confident in </a:t>
            </a:r>
            <a:r>
              <a:rPr lang="en-US" sz="5400" b="1" i="1" dirty="0" smtClean="0">
                <a:solidFill>
                  <a:schemeClr val="tx1"/>
                </a:solidFill>
                <a:latin typeface="Times New Roman" panose="02020603050405020304" pitchFamily="18" charset="0"/>
                <a:cs typeface="Times New Roman" panose="02020603050405020304" pitchFamily="18" charset="0"/>
              </a:rPr>
              <a:t>the</a:t>
            </a:r>
            <a:r>
              <a:rPr lang="en-US" sz="5400" b="1" dirty="0" smtClean="0">
                <a:solidFill>
                  <a:schemeClr val="tx1"/>
                </a:solidFill>
                <a:latin typeface="Times New Roman" panose="02020603050405020304" pitchFamily="18" charset="0"/>
                <a:cs typeface="Times New Roman" panose="02020603050405020304" pitchFamily="18" charset="0"/>
              </a:rPr>
              <a:t> flesh.</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6613779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“new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Eze.18:31 – </a:t>
            </a:r>
            <a:r>
              <a:rPr lang="en-US" sz="4800" b="1" dirty="0">
                <a:solidFill>
                  <a:schemeClr val="tx1"/>
                </a:solidFill>
                <a:latin typeface="Times New Roman" panose="02020603050405020304" pitchFamily="18" charset="0"/>
                <a:cs typeface="Times New Roman" panose="02020603050405020304" pitchFamily="18" charset="0"/>
              </a:rPr>
              <a:t>Cast from over you all your transgressions which you have transgressed by them, and </a:t>
            </a:r>
            <a:r>
              <a:rPr lang="en-US" sz="4800" b="1" dirty="0">
                <a:solidFill>
                  <a:srgbClr val="C00000"/>
                </a:solidFill>
                <a:latin typeface="Times New Roman" panose="02020603050405020304" pitchFamily="18" charset="0"/>
                <a:cs typeface="Times New Roman" panose="02020603050405020304" pitchFamily="18" charset="0"/>
              </a:rPr>
              <a:t>make for yourselves a new heart </a:t>
            </a:r>
            <a:r>
              <a:rPr lang="en-US" sz="4800" b="1" u="sng" dirty="0">
                <a:solidFill>
                  <a:schemeClr val="tx1"/>
                </a:solidFill>
                <a:latin typeface="Times New Roman" panose="02020603050405020304" pitchFamily="18" charset="0"/>
                <a:cs typeface="Times New Roman" panose="02020603050405020304" pitchFamily="18" charset="0"/>
              </a:rPr>
              <a:t>and a new spirit</a:t>
            </a:r>
            <a:r>
              <a:rPr lang="en-US" sz="4800" b="1" dirty="0">
                <a:solidFill>
                  <a:schemeClr val="tx1"/>
                </a:solidFill>
                <a:latin typeface="Times New Roman" panose="02020603050405020304" pitchFamily="18" charset="0"/>
                <a:cs typeface="Times New Roman" panose="02020603050405020304" pitchFamily="18" charset="0"/>
              </a:rPr>
              <a:t> – and why will you </a:t>
            </a:r>
            <a:r>
              <a:rPr lang="en-US" sz="4800" b="1" dirty="0" smtClean="0">
                <a:solidFill>
                  <a:schemeClr val="tx1"/>
                </a:solidFill>
                <a:latin typeface="Times New Roman" panose="02020603050405020304" pitchFamily="18" charset="0"/>
                <a:cs typeface="Times New Roman" panose="02020603050405020304" pitchFamily="18" charset="0"/>
              </a:rPr>
              <a:t>die, </a:t>
            </a:r>
            <a:r>
              <a:rPr lang="en-US" sz="4800" b="1" dirty="0">
                <a:solidFill>
                  <a:schemeClr val="tx1"/>
                </a:solidFill>
                <a:latin typeface="Times New Roman" panose="02020603050405020304" pitchFamily="18" charset="0"/>
                <a:cs typeface="Times New Roman" panose="02020603050405020304" pitchFamily="18" charset="0"/>
              </a:rPr>
              <a:t>house of Israel?</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4053686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“new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Eze.36:26 – used previously to illustrate “stony heart” --- “new heart” God’s doing</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9353271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related to “new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Jer.31:33 – </a:t>
            </a:r>
            <a:r>
              <a:rPr lang="en-US" sz="4000" b="1" dirty="0">
                <a:solidFill>
                  <a:schemeClr val="tx1"/>
                </a:solidFill>
                <a:latin typeface="Times New Roman" panose="02020603050405020304" pitchFamily="18" charset="0"/>
                <a:cs typeface="Times New Roman" panose="02020603050405020304" pitchFamily="18" charset="0"/>
              </a:rPr>
              <a:t>For this </a:t>
            </a:r>
            <a:r>
              <a:rPr lang="en-US" sz="4000" b="1" i="1" dirty="0">
                <a:solidFill>
                  <a:schemeClr val="tx1"/>
                </a:solidFill>
                <a:latin typeface="Times New Roman" panose="02020603050405020304" pitchFamily="18" charset="0"/>
                <a:cs typeface="Times New Roman" panose="02020603050405020304" pitchFamily="18" charset="0"/>
              </a:rPr>
              <a:t>is</a:t>
            </a:r>
            <a:r>
              <a:rPr lang="en-US" sz="4000" b="1" dirty="0">
                <a:solidFill>
                  <a:schemeClr val="tx1"/>
                </a:solidFill>
                <a:latin typeface="Times New Roman" panose="02020603050405020304" pitchFamily="18" charset="0"/>
                <a:cs typeface="Times New Roman" panose="02020603050405020304" pitchFamily="18" charset="0"/>
              </a:rPr>
              <a:t> the covenant which I will cut with </a:t>
            </a:r>
            <a:r>
              <a:rPr lang="en-US" sz="4000" b="1" i="1" dirty="0">
                <a:solidFill>
                  <a:schemeClr val="tx1"/>
                </a:solidFill>
                <a:latin typeface="Times New Roman" panose="02020603050405020304" pitchFamily="18" charset="0"/>
                <a:cs typeface="Times New Roman" panose="02020603050405020304" pitchFamily="18" charset="0"/>
              </a:rPr>
              <a:t>the</a:t>
            </a:r>
            <a:r>
              <a:rPr lang="en-US" sz="4000" b="1" dirty="0">
                <a:solidFill>
                  <a:schemeClr val="tx1"/>
                </a:solidFill>
                <a:latin typeface="Times New Roman" panose="02020603050405020304" pitchFamily="18" charset="0"/>
                <a:cs typeface="Times New Roman" panose="02020603050405020304" pitchFamily="18" charset="0"/>
              </a:rPr>
              <a:t> house of Israel after those days </a:t>
            </a:r>
            <a:r>
              <a:rPr lang="en-US" sz="4000" b="1" dirty="0" smtClean="0">
                <a:solidFill>
                  <a:schemeClr val="tx1"/>
                </a:solidFill>
                <a:latin typeface="Times New Roman" panose="02020603050405020304" pitchFamily="18" charset="0"/>
                <a:cs typeface="Times New Roman" panose="02020603050405020304" pitchFamily="18" charset="0"/>
              </a:rPr>
              <a:t>(an </a:t>
            </a:r>
            <a:r>
              <a:rPr lang="en-US" sz="4000" b="1" dirty="0">
                <a:solidFill>
                  <a:schemeClr val="tx1"/>
                </a:solidFill>
                <a:latin typeface="Times New Roman" panose="02020603050405020304" pitchFamily="18" charset="0"/>
                <a:cs typeface="Times New Roman" panose="02020603050405020304" pitchFamily="18" charset="0"/>
              </a:rPr>
              <a:t>utterance of </a:t>
            </a:r>
            <a:r>
              <a:rPr lang="en-US" sz="4000" b="1" dirty="0" smtClean="0">
                <a:solidFill>
                  <a:schemeClr val="tx1"/>
                </a:solidFill>
                <a:latin typeface="Times New Roman" panose="02020603050405020304" pitchFamily="18" charset="0"/>
                <a:cs typeface="Times New Roman" panose="02020603050405020304" pitchFamily="18" charset="0"/>
              </a:rPr>
              <a:t>Yahweh) I </a:t>
            </a:r>
            <a:r>
              <a:rPr lang="en-US" sz="4000" b="1" dirty="0">
                <a:solidFill>
                  <a:schemeClr val="tx1"/>
                </a:solidFill>
                <a:latin typeface="Times New Roman" panose="02020603050405020304" pitchFamily="18" charset="0"/>
                <a:cs typeface="Times New Roman" panose="02020603050405020304" pitchFamily="18" charset="0"/>
              </a:rPr>
              <a:t>have put </a:t>
            </a:r>
            <a:r>
              <a:rPr lang="en-US" sz="4000" b="1" dirty="0">
                <a:solidFill>
                  <a:srgbClr val="C00000"/>
                </a:solidFill>
                <a:latin typeface="Times New Roman" panose="02020603050405020304" pitchFamily="18" charset="0"/>
                <a:cs typeface="Times New Roman" panose="02020603050405020304" pitchFamily="18" charset="0"/>
              </a:rPr>
              <a:t>My law in their midst </a:t>
            </a:r>
            <a:r>
              <a:rPr lang="en-US" sz="4000" b="1" dirty="0">
                <a:solidFill>
                  <a:schemeClr val="tx1"/>
                </a:solidFill>
                <a:latin typeface="Times New Roman" panose="02020603050405020304" pitchFamily="18" charset="0"/>
                <a:cs typeface="Times New Roman" panose="02020603050405020304" pitchFamily="18" charset="0"/>
              </a:rPr>
              <a:t>and </a:t>
            </a:r>
            <a:r>
              <a:rPr lang="en-US" sz="4000" b="1" dirty="0">
                <a:solidFill>
                  <a:srgbClr val="C00000"/>
                </a:solidFill>
                <a:latin typeface="Times New Roman" panose="02020603050405020304" pitchFamily="18" charset="0"/>
                <a:cs typeface="Times New Roman" panose="02020603050405020304" pitchFamily="18" charset="0"/>
              </a:rPr>
              <a:t>I will write it upon their heart</a:t>
            </a:r>
            <a:r>
              <a:rPr lang="en-US" sz="4000" b="1" dirty="0">
                <a:solidFill>
                  <a:schemeClr val="tx1"/>
                </a:solidFill>
                <a:latin typeface="Times New Roman" panose="02020603050405020304" pitchFamily="18" charset="0"/>
                <a:cs typeface="Times New Roman" panose="02020603050405020304" pitchFamily="18" charset="0"/>
              </a:rPr>
              <a:t>, and I will become to them for Elohim, and they will become to me for a people.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17573234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1066800"/>
            <a:ext cx="8843211" cy="5654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“one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generally used of political or social unanimity – good or bad</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68659701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14400"/>
            <a:ext cx="8843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“one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2 Chr.30:12 - </a:t>
            </a:r>
            <a:r>
              <a:rPr lang="en-US" sz="4800" b="1" dirty="0">
                <a:solidFill>
                  <a:schemeClr val="tx1"/>
                </a:solidFill>
                <a:latin typeface="Times New Roman" panose="02020603050405020304" pitchFamily="18" charset="0"/>
                <a:cs typeface="Times New Roman" panose="02020603050405020304" pitchFamily="18" charset="0"/>
              </a:rPr>
              <a:t>Also on Judah came the hand of </a:t>
            </a:r>
            <a:r>
              <a:rPr lang="en-US" sz="4800" b="1" dirty="0">
                <a:solidFill>
                  <a:srgbClr val="C00000"/>
                </a:solidFill>
                <a:latin typeface="Times New Roman" panose="02020603050405020304" pitchFamily="18" charset="0"/>
                <a:cs typeface="Times New Roman" panose="02020603050405020304" pitchFamily="18" charset="0"/>
              </a:rPr>
              <a:t>Elohim to give</a:t>
            </a:r>
            <a:r>
              <a:rPr lang="en-US" sz="4800" b="1" dirty="0">
                <a:solidFill>
                  <a:schemeClr val="tx1"/>
                </a:solidFill>
                <a:latin typeface="Times New Roman" panose="02020603050405020304" pitchFamily="18" charset="0"/>
                <a:cs typeface="Times New Roman" panose="02020603050405020304" pitchFamily="18" charset="0"/>
              </a:rPr>
              <a:t> to them </a:t>
            </a:r>
            <a:r>
              <a:rPr lang="en-US" sz="4800" b="1" dirty="0">
                <a:solidFill>
                  <a:srgbClr val="C00000"/>
                </a:solidFill>
                <a:latin typeface="Times New Roman" panose="02020603050405020304" pitchFamily="18" charset="0"/>
                <a:cs typeface="Times New Roman" panose="02020603050405020304" pitchFamily="18" charset="0"/>
              </a:rPr>
              <a:t>one heart </a:t>
            </a:r>
            <a:r>
              <a:rPr lang="en-US" sz="4800" b="1" dirty="0">
                <a:solidFill>
                  <a:schemeClr val="tx1"/>
                </a:solidFill>
                <a:latin typeface="Times New Roman" panose="02020603050405020304" pitchFamily="18" charset="0"/>
                <a:cs typeface="Times New Roman" panose="02020603050405020304" pitchFamily="18" charset="0"/>
              </a:rPr>
              <a:t>to do the commandment of the king and the princes at Yahweh’s word.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94226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14400"/>
            <a:ext cx="8843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“one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Jer.32:39 - </a:t>
            </a:r>
            <a:r>
              <a:rPr lang="en-US" sz="5400" b="1" dirty="0">
                <a:solidFill>
                  <a:schemeClr val="tx1"/>
                </a:solidFill>
                <a:latin typeface="Times New Roman" panose="02020603050405020304" pitchFamily="18" charset="0"/>
                <a:cs typeface="Times New Roman" panose="02020603050405020304" pitchFamily="18" charset="0"/>
              </a:rPr>
              <a:t>Then </a:t>
            </a:r>
            <a:r>
              <a:rPr lang="en-US" sz="5400" b="1" dirty="0">
                <a:solidFill>
                  <a:srgbClr val="C00000"/>
                </a:solidFill>
                <a:latin typeface="Times New Roman" panose="02020603050405020304" pitchFamily="18" charset="0"/>
                <a:cs typeface="Times New Roman" panose="02020603050405020304" pitchFamily="18" charset="0"/>
              </a:rPr>
              <a:t>I will give</a:t>
            </a:r>
            <a:r>
              <a:rPr lang="en-US" sz="5400" b="1" dirty="0">
                <a:solidFill>
                  <a:schemeClr val="tx1"/>
                </a:solidFill>
                <a:latin typeface="Times New Roman" panose="02020603050405020304" pitchFamily="18" charset="0"/>
                <a:cs typeface="Times New Roman" panose="02020603050405020304" pitchFamily="18" charset="0"/>
              </a:rPr>
              <a:t> to them </a:t>
            </a:r>
            <a:r>
              <a:rPr lang="en-US" sz="5400" b="1" dirty="0">
                <a:solidFill>
                  <a:srgbClr val="C00000"/>
                </a:solidFill>
                <a:latin typeface="Times New Roman" panose="02020603050405020304" pitchFamily="18" charset="0"/>
                <a:cs typeface="Times New Roman" panose="02020603050405020304" pitchFamily="18" charset="0"/>
              </a:rPr>
              <a:t>one heart </a:t>
            </a:r>
            <a:r>
              <a:rPr lang="en-US" sz="5400" b="1" dirty="0">
                <a:solidFill>
                  <a:schemeClr val="tx1"/>
                </a:solidFill>
                <a:latin typeface="Times New Roman" panose="02020603050405020304" pitchFamily="18" charset="0"/>
                <a:cs typeface="Times New Roman" panose="02020603050405020304" pitchFamily="18" charset="0"/>
              </a:rPr>
              <a:t>and one way </a:t>
            </a:r>
            <a:r>
              <a:rPr lang="en-US" sz="5400" b="1" dirty="0">
                <a:solidFill>
                  <a:srgbClr val="C00000"/>
                </a:solidFill>
                <a:latin typeface="Times New Roman" panose="02020603050405020304" pitchFamily="18" charset="0"/>
                <a:cs typeface="Times New Roman" panose="02020603050405020304" pitchFamily="18" charset="0"/>
              </a:rPr>
              <a:t>to fear Me </a:t>
            </a:r>
            <a:r>
              <a:rPr lang="en-US" sz="5400" b="1" dirty="0">
                <a:solidFill>
                  <a:schemeClr val="tx1"/>
                </a:solidFill>
                <a:latin typeface="Times New Roman" panose="02020603050405020304" pitchFamily="18" charset="0"/>
                <a:cs typeface="Times New Roman" panose="02020603050405020304" pitchFamily="18" charset="0"/>
              </a:rPr>
              <a:t>all the days, to be good to them and to their sons after them.</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08535141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“one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Eze.11:19 – used previously to illustrate “stony heart” --- “one heart” God’s doing</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62348043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“one heart”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Acts 4:32 – </a:t>
            </a:r>
            <a:r>
              <a:rPr lang="en-US" sz="4800" b="1" dirty="0">
                <a:solidFill>
                  <a:schemeClr val="tx1"/>
                </a:solidFill>
                <a:latin typeface="Times New Roman" panose="02020603050405020304" pitchFamily="18" charset="0"/>
                <a:cs typeface="Times New Roman" panose="02020603050405020304" pitchFamily="18" charset="0"/>
              </a:rPr>
              <a:t>But the crowd of the believing were </a:t>
            </a:r>
            <a:r>
              <a:rPr lang="en-US" sz="4800" b="1" dirty="0">
                <a:solidFill>
                  <a:srgbClr val="C00000"/>
                </a:solidFill>
                <a:latin typeface="Times New Roman" panose="02020603050405020304" pitchFamily="18" charset="0"/>
                <a:cs typeface="Times New Roman" panose="02020603050405020304" pitchFamily="18" charset="0"/>
              </a:rPr>
              <a:t>one heart </a:t>
            </a:r>
            <a:r>
              <a:rPr lang="en-US" sz="4800" b="1" dirty="0">
                <a:solidFill>
                  <a:schemeClr val="tx1"/>
                </a:solidFill>
                <a:latin typeface="Times New Roman" panose="02020603050405020304" pitchFamily="18" charset="0"/>
                <a:cs typeface="Times New Roman" panose="02020603050405020304" pitchFamily="18" charset="0"/>
              </a:rPr>
              <a:t>and life. And neither did anyone say </a:t>
            </a:r>
            <a:r>
              <a:rPr lang="en-US" sz="4800" b="1" i="1" dirty="0">
                <a:solidFill>
                  <a:schemeClr val="tx1"/>
                </a:solidFill>
                <a:latin typeface="Times New Roman" panose="02020603050405020304" pitchFamily="18" charset="0"/>
                <a:cs typeface="Times New Roman" panose="02020603050405020304" pitchFamily="18" charset="0"/>
              </a:rPr>
              <a:t>that</a:t>
            </a:r>
            <a:r>
              <a:rPr lang="en-US" sz="4800" b="1" dirty="0">
                <a:solidFill>
                  <a:schemeClr val="tx1"/>
                </a:solidFill>
                <a:latin typeface="Times New Roman" panose="02020603050405020304" pitchFamily="18" charset="0"/>
                <a:cs typeface="Times New Roman" panose="02020603050405020304" pitchFamily="18" charset="0"/>
              </a:rPr>
              <a:t> anything which he possessed to be his own, but all things were common to them.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99831704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914400"/>
            <a:ext cx="9224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whole heart”</a:t>
            </a:r>
          </a:p>
          <a:p>
            <a:pPr algn="l">
              <a:spcBef>
                <a:spcPct val="0"/>
              </a:spcBef>
            </a:pPr>
            <a:endParaRPr lang="en-US" sz="2000" b="1" dirty="0" smtClean="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Applied to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God’s things: 51 times</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man’s things: 4 times</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289807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0" y="1295399"/>
            <a:ext cx="9144000" cy="5006975"/>
          </a:xfrm>
        </p:spPr>
        <p:txBody>
          <a:bodyPr>
            <a:normAutofit/>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Greek: </a:t>
            </a:r>
            <a:r>
              <a:rPr lang="en-US" sz="7700" b="1" i="1" dirty="0" smtClean="0">
                <a:solidFill>
                  <a:schemeClr val="tx1"/>
                </a:solidFill>
                <a:latin typeface="Times New Roman" panose="02020603050405020304" pitchFamily="18" charset="0"/>
                <a:cs typeface="Times New Roman" panose="02020603050405020304" pitchFamily="18" charset="0"/>
              </a:rPr>
              <a:t>sklēro</a:t>
            </a:r>
            <a:r>
              <a:rPr lang="en-US" sz="8000" b="1" i="1" dirty="0" smtClean="0">
                <a:solidFill>
                  <a:schemeClr val="tx1"/>
                </a:solidFill>
                <a:latin typeface="Times New Roman" panose="02020603050405020304" pitchFamily="18" charset="0"/>
                <a:cs typeface="Times New Roman" panose="02020603050405020304" pitchFamily="18" charset="0"/>
              </a:rPr>
              <a:t>kardia</a:t>
            </a:r>
            <a:r>
              <a:rPr lang="en-US" sz="4000" b="1" dirty="0" smtClean="0">
                <a:solidFill>
                  <a:schemeClr val="tx1"/>
                </a:solidFill>
                <a:latin typeface="Times New Roman" panose="02020603050405020304" pitchFamily="18" charset="0"/>
                <a:cs typeface="Times New Roman" panose="02020603050405020304" pitchFamily="18" charset="0"/>
              </a:rPr>
              <a:t>(3)</a:t>
            </a:r>
          </a:p>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Hard-heartedness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2487006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914400"/>
            <a:ext cx="9224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whole heart” specifically applied to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a:t>
            </a:r>
            <a:r>
              <a:rPr lang="en-US" sz="7000" b="1" dirty="0" smtClean="0">
                <a:solidFill>
                  <a:schemeClr val="tx1"/>
                </a:solidFill>
                <a:latin typeface="Times New Roman" panose="02020603050405020304" pitchFamily="18" charset="0"/>
                <a:cs typeface="Times New Roman" panose="02020603050405020304" pitchFamily="18" charset="0"/>
              </a:rPr>
              <a:t> walk before Yahweh</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Ki.2:4 - </a:t>
            </a:r>
            <a:r>
              <a:rPr lang="en-US" sz="4800" b="1" dirty="0">
                <a:solidFill>
                  <a:schemeClr val="tx1"/>
                </a:solidFill>
                <a:latin typeface="Times New Roman" panose="02020603050405020304" pitchFamily="18" charset="0"/>
                <a:cs typeface="Times New Roman" panose="02020603050405020304" pitchFamily="18" charset="0"/>
              </a:rPr>
              <a:t>in order that Yahweh establish His word which He spoke concerning me, saying,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74211315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pPr eaLnBrk="1" hangingPunct="1"/>
            <a:r>
              <a:rPr lang="en-US" sz="5400" b="1" dirty="0" smtClean="0">
                <a:solidFill>
                  <a:srgbClr val="C00000"/>
                </a:solidFill>
              </a:rPr>
              <a:t>Heart</a:t>
            </a:r>
          </a:p>
        </p:txBody>
      </p:sp>
      <p:sp>
        <p:nvSpPr>
          <p:cNvPr id="19459" name="Subtitle 2"/>
          <p:cNvSpPr>
            <a:spLocks noGrp="1"/>
          </p:cNvSpPr>
          <p:nvPr>
            <p:ph type="subTitle" idx="1"/>
          </p:nvPr>
        </p:nvSpPr>
        <p:spPr>
          <a:xfrm>
            <a:off x="0" y="914400"/>
            <a:ext cx="9224211" cy="5807075"/>
          </a:xfrm>
        </p:spPr>
        <p:txBody>
          <a:bodyPr>
            <a:noAutofit/>
          </a:bodyPr>
          <a:lstStyle/>
          <a:p>
            <a:pPr algn="l">
              <a:spcBef>
                <a:spcPct val="0"/>
              </a:spcBef>
            </a:pPr>
            <a:r>
              <a:rPr lang="en-US" sz="5400" b="1" dirty="0">
                <a:solidFill>
                  <a:schemeClr val="tx1"/>
                </a:solidFill>
                <a:latin typeface="Times New Roman" panose="02020603050405020304" pitchFamily="18" charset="0"/>
                <a:cs typeface="Times New Roman" panose="02020603050405020304" pitchFamily="18" charset="0"/>
              </a:rPr>
              <a:t>“If your sons keep their way to walk before Me in faithfulness </a:t>
            </a:r>
            <a:r>
              <a:rPr lang="en-US" sz="5400" b="1" dirty="0">
                <a:solidFill>
                  <a:srgbClr val="C00000"/>
                </a:solidFill>
                <a:latin typeface="Times New Roman" panose="02020603050405020304" pitchFamily="18" charset="0"/>
                <a:cs typeface="Times New Roman" panose="02020603050405020304" pitchFamily="18" charset="0"/>
              </a:rPr>
              <a:t>with their whole heart </a:t>
            </a:r>
            <a:r>
              <a:rPr lang="en-US" sz="5400" b="1" dirty="0">
                <a:solidFill>
                  <a:schemeClr val="tx1"/>
                </a:solidFill>
                <a:latin typeface="Times New Roman" panose="02020603050405020304" pitchFamily="18" charset="0"/>
                <a:cs typeface="Times New Roman" panose="02020603050405020304" pitchFamily="18" charset="0"/>
              </a:rPr>
              <a:t>and </a:t>
            </a:r>
            <a:r>
              <a:rPr lang="en-US" sz="5400" b="1" u="sng" dirty="0">
                <a:solidFill>
                  <a:schemeClr val="tx1"/>
                </a:solidFill>
                <a:latin typeface="Times New Roman" panose="02020603050405020304" pitchFamily="18" charset="0"/>
                <a:cs typeface="Times New Roman" panose="02020603050405020304" pitchFamily="18" charset="0"/>
              </a:rPr>
              <a:t>with their whole life</a:t>
            </a:r>
            <a:r>
              <a:rPr lang="en-US" sz="5400" b="1" dirty="0">
                <a:solidFill>
                  <a:schemeClr val="tx1"/>
                </a:solidFill>
                <a:latin typeface="Times New Roman" panose="02020603050405020304" pitchFamily="18" charset="0"/>
                <a:cs typeface="Times New Roman" panose="02020603050405020304" pitchFamily="18" charset="0"/>
              </a:rPr>
              <a:t>,” saying, “there will not be cut off for you a man from upon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throne of Israel.”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28298506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914400"/>
            <a:ext cx="9224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whole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2)</a:t>
            </a:r>
            <a:r>
              <a:rPr lang="en-US" sz="7000" b="1" dirty="0" smtClean="0">
                <a:solidFill>
                  <a:schemeClr val="tx1"/>
                </a:solidFill>
                <a:latin typeface="Times New Roman" panose="02020603050405020304" pitchFamily="18" charset="0"/>
                <a:cs typeface="Times New Roman" panose="02020603050405020304" pitchFamily="18" charset="0"/>
              </a:rPr>
              <a:t> walk after Yahweh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Ki.4:8; 2 Ki.23:3; 2 Chr.34:31</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00481287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3)</a:t>
            </a:r>
            <a:r>
              <a:rPr lang="en-US" sz="7000" b="1" dirty="0" smtClean="0">
                <a:solidFill>
                  <a:schemeClr val="tx1"/>
                </a:solidFill>
                <a:latin typeface="Times New Roman" panose="02020603050405020304" pitchFamily="18" charset="0"/>
                <a:cs typeface="Times New Roman" panose="02020603050405020304" pitchFamily="18" charset="0"/>
              </a:rPr>
              <a:t> return/turn back to Yahweh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Joe.2:12-13 – </a:t>
            </a:r>
            <a:r>
              <a:rPr lang="en-US" sz="5400" b="1" dirty="0" smtClean="0">
                <a:solidFill>
                  <a:schemeClr val="tx1"/>
                </a:solidFill>
                <a:latin typeface="Times New Roman" panose="02020603050405020304" pitchFamily="18" charset="0"/>
                <a:cs typeface="Times New Roman" panose="02020603050405020304" pitchFamily="18" charset="0"/>
              </a:rPr>
              <a:t>“And </a:t>
            </a:r>
            <a:r>
              <a:rPr lang="en-US" sz="5400" b="1" dirty="0">
                <a:solidFill>
                  <a:schemeClr val="tx1"/>
                </a:solidFill>
                <a:latin typeface="Times New Roman" panose="02020603050405020304" pitchFamily="18" charset="0"/>
                <a:cs typeface="Times New Roman" panose="02020603050405020304" pitchFamily="18" charset="0"/>
              </a:rPr>
              <a:t>moreover, now,” an utterance of Yahweh, “</a:t>
            </a:r>
            <a:r>
              <a:rPr lang="en-US" sz="5400" b="1" dirty="0">
                <a:solidFill>
                  <a:srgbClr val="C00000"/>
                </a:solidFill>
                <a:latin typeface="Times New Roman" panose="02020603050405020304" pitchFamily="18" charset="0"/>
                <a:cs typeface="Times New Roman" panose="02020603050405020304" pitchFamily="18" charset="0"/>
              </a:rPr>
              <a:t>turn back </a:t>
            </a:r>
            <a:r>
              <a:rPr lang="en-US" sz="5400" b="1" dirty="0">
                <a:solidFill>
                  <a:schemeClr val="tx1"/>
                </a:solidFill>
                <a:latin typeface="Times New Roman" panose="02020603050405020304" pitchFamily="18" charset="0"/>
                <a:cs typeface="Times New Roman" panose="02020603050405020304" pitchFamily="18" charset="0"/>
              </a:rPr>
              <a:t>even </a:t>
            </a:r>
            <a:r>
              <a:rPr lang="en-US" sz="5400" b="1" dirty="0">
                <a:solidFill>
                  <a:srgbClr val="C00000"/>
                </a:solidFill>
                <a:latin typeface="Times New Roman" panose="02020603050405020304" pitchFamily="18" charset="0"/>
                <a:cs typeface="Times New Roman" panose="02020603050405020304" pitchFamily="18" charset="0"/>
              </a:rPr>
              <a:t>to Me with your whole heart</a:t>
            </a:r>
            <a:r>
              <a:rPr lang="en-US" sz="5400" b="1" dirty="0">
                <a:solidFill>
                  <a:schemeClr val="tx1"/>
                </a:solidFill>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47655752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4800" b="1" dirty="0">
                <a:solidFill>
                  <a:schemeClr val="tx1"/>
                </a:solidFill>
                <a:latin typeface="Times New Roman" panose="02020603050405020304" pitchFamily="18" charset="0"/>
                <a:cs typeface="Times New Roman" panose="02020603050405020304" pitchFamily="18" charset="0"/>
              </a:rPr>
              <a:t>and with fasting, and with weeping, and with wailing. So </a:t>
            </a:r>
            <a:r>
              <a:rPr lang="en-US" sz="4800" b="1" dirty="0">
                <a:solidFill>
                  <a:srgbClr val="C00000"/>
                </a:solidFill>
                <a:latin typeface="Times New Roman" panose="02020603050405020304" pitchFamily="18" charset="0"/>
                <a:cs typeface="Times New Roman" panose="02020603050405020304" pitchFamily="18" charset="0"/>
              </a:rPr>
              <a:t>tear your heart</a:t>
            </a:r>
            <a:r>
              <a:rPr lang="en-US" sz="4800" b="1" dirty="0">
                <a:solidFill>
                  <a:schemeClr val="tx1"/>
                </a:solidFill>
                <a:latin typeface="Times New Roman" panose="02020603050405020304" pitchFamily="18" charset="0"/>
                <a:cs typeface="Times New Roman" panose="02020603050405020304" pitchFamily="18" charset="0"/>
              </a:rPr>
              <a:t> and </a:t>
            </a:r>
            <a:r>
              <a:rPr lang="en-US" sz="4800" b="1" u="sng" dirty="0">
                <a:solidFill>
                  <a:schemeClr val="tx1"/>
                </a:solidFill>
                <a:latin typeface="Times New Roman" panose="02020603050405020304" pitchFamily="18" charset="0"/>
                <a:cs typeface="Times New Roman" panose="02020603050405020304" pitchFamily="18" charset="0"/>
              </a:rPr>
              <a:t>not your garments</a:t>
            </a:r>
            <a:r>
              <a:rPr lang="en-US" sz="4800" b="1" dirty="0">
                <a:solidFill>
                  <a:schemeClr val="tx1"/>
                </a:solidFill>
                <a:latin typeface="Times New Roman" panose="02020603050405020304" pitchFamily="18" charset="0"/>
                <a:cs typeface="Times New Roman" panose="02020603050405020304" pitchFamily="18" charset="0"/>
              </a:rPr>
              <a:t>. And </a:t>
            </a:r>
            <a:r>
              <a:rPr lang="en-US" sz="4800" b="1" dirty="0">
                <a:solidFill>
                  <a:srgbClr val="C00000"/>
                </a:solidFill>
                <a:latin typeface="Times New Roman" panose="02020603050405020304" pitchFamily="18" charset="0"/>
                <a:cs typeface="Times New Roman" panose="02020603050405020304" pitchFamily="18" charset="0"/>
              </a:rPr>
              <a:t>return to Yahweh </a:t>
            </a:r>
            <a:r>
              <a:rPr lang="en-US" sz="4800" b="1" dirty="0">
                <a:solidFill>
                  <a:schemeClr val="tx1"/>
                </a:solidFill>
                <a:latin typeface="Times New Roman" panose="02020603050405020304" pitchFamily="18" charset="0"/>
                <a:cs typeface="Times New Roman" panose="02020603050405020304" pitchFamily="18" charset="0"/>
              </a:rPr>
              <a:t>your Elohim, for gracious and </a:t>
            </a:r>
            <a:r>
              <a:rPr lang="en-US" sz="4800" b="1" dirty="0" smtClean="0">
                <a:solidFill>
                  <a:schemeClr val="tx1"/>
                </a:solidFill>
                <a:latin typeface="Times New Roman" panose="02020603050405020304" pitchFamily="18" charset="0"/>
                <a:cs typeface="Times New Roman" panose="02020603050405020304" pitchFamily="18" charset="0"/>
              </a:rPr>
              <a:t>compas-sionate </a:t>
            </a:r>
            <a:r>
              <a:rPr lang="en-US" sz="4800" b="1" i="1" dirty="0">
                <a:solidFill>
                  <a:schemeClr val="tx1"/>
                </a:solidFill>
                <a:latin typeface="Times New Roman" panose="02020603050405020304" pitchFamily="18" charset="0"/>
                <a:cs typeface="Times New Roman" panose="02020603050405020304" pitchFamily="18" charset="0"/>
              </a:rPr>
              <a:t>is</a:t>
            </a:r>
            <a:r>
              <a:rPr lang="en-US" sz="4800" b="1" dirty="0">
                <a:solidFill>
                  <a:schemeClr val="tx1"/>
                </a:solidFill>
                <a:latin typeface="Times New Roman" panose="02020603050405020304" pitchFamily="18" charset="0"/>
                <a:cs typeface="Times New Roman" panose="02020603050405020304" pitchFamily="18" charset="0"/>
              </a:rPr>
              <a:t> He, slow of anger and great of kindness, and He </a:t>
            </a:r>
            <a:r>
              <a:rPr lang="en-US" sz="4800" b="1" i="1" dirty="0">
                <a:solidFill>
                  <a:schemeClr val="tx1"/>
                </a:solidFill>
                <a:latin typeface="Times New Roman" panose="02020603050405020304" pitchFamily="18" charset="0"/>
                <a:cs typeface="Times New Roman" panose="02020603050405020304" pitchFamily="18" charset="0"/>
              </a:rPr>
              <a:t>is</a:t>
            </a:r>
            <a:r>
              <a:rPr lang="en-US" sz="4800" b="1" dirty="0">
                <a:solidFill>
                  <a:schemeClr val="tx1"/>
                </a:solidFill>
                <a:latin typeface="Times New Roman" panose="02020603050405020304" pitchFamily="18" charset="0"/>
                <a:cs typeface="Times New Roman" panose="02020603050405020304" pitchFamily="18" charset="0"/>
              </a:rPr>
              <a:t> being sorry on account of the evil.”</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729677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0" y="762000"/>
            <a:ext cx="9224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4)</a:t>
            </a:r>
            <a:r>
              <a:rPr lang="en-US" sz="7000" b="1" dirty="0" smtClean="0">
                <a:solidFill>
                  <a:schemeClr val="tx1"/>
                </a:solidFill>
                <a:latin typeface="Times New Roman" panose="02020603050405020304" pitchFamily="18" charset="0"/>
                <a:cs typeface="Times New Roman" panose="02020603050405020304" pitchFamily="18" charset="0"/>
              </a:rPr>
              <a:t> praise Yahweh</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5)</a:t>
            </a:r>
            <a:r>
              <a:rPr lang="en-US" sz="7000" b="1" dirty="0" smtClean="0">
                <a:solidFill>
                  <a:schemeClr val="tx1"/>
                </a:solidFill>
                <a:latin typeface="Times New Roman" panose="02020603050405020304" pitchFamily="18" charset="0"/>
                <a:cs typeface="Times New Roman" panose="02020603050405020304" pitchFamily="18" charset="0"/>
              </a:rPr>
              <a:t> seek Yahweh - </a:t>
            </a:r>
            <a:r>
              <a:rPr lang="en-US" sz="5000" b="1" dirty="0" smtClean="0">
                <a:solidFill>
                  <a:schemeClr val="tx1"/>
                </a:solidFill>
                <a:latin typeface="Times New Roman" panose="02020603050405020304" pitchFamily="18" charset="0"/>
                <a:cs typeface="Times New Roman" panose="02020603050405020304" pitchFamily="18" charset="0"/>
              </a:rPr>
              <a:t>Deu.4:29 </a:t>
            </a:r>
            <a:r>
              <a:rPr lang="en-US" sz="4800" b="1" dirty="0">
                <a:solidFill>
                  <a:schemeClr val="tx1"/>
                </a:solidFill>
                <a:latin typeface="Times New Roman" panose="02020603050405020304" pitchFamily="18" charset="0"/>
                <a:cs typeface="Times New Roman" panose="02020603050405020304" pitchFamily="18" charset="0"/>
              </a:rPr>
              <a:t>And you will seek Yahweh your Elohim from there, and you will find </a:t>
            </a:r>
            <a:r>
              <a:rPr lang="en-US" sz="4800" b="1" i="1" dirty="0">
                <a:solidFill>
                  <a:schemeClr val="tx1"/>
                </a:solidFill>
                <a:latin typeface="Times New Roman" panose="02020603050405020304" pitchFamily="18" charset="0"/>
                <a:cs typeface="Times New Roman" panose="02020603050405020304" pitchFamily="18" charset="0"/>
              </a:rPr>
              <a:t>Him</a:t>
            </a:r>
            <a:r>
              <a:rPr lang="en-US" sz="4800" b="1" dirty="0">
                <a:solidFill>
                  <a:schemeClr val="tx1"/>
                </a:solidFill>
                <a:latin typeface="Times New Roman" panose="02020603050405020304" pitchFamily="18" charset="0"/>
                <a:cs typeface="Times New Roman" panose="02020603050405020304" pitchFamily="18" charset="0"/>
              </a:rPr>
              <a:t> when you </a:t>
            </a:r>
            <a:r>
              <a:rPr lang="en-US" sz="4800" b="1" dirty="0">
                <a:solidFill>
                  <a:srgbClr val="C00000"/>
                </a:solidFill>
                <a:latin typeface="Times New Roman" panose="02020603050405020304" pitchFamily="18" charset="0"/>
                <a:cs typeface="Times New Roman" panose="02020603050405020304" pitchFamily="18" charset="0"/>
              </a:rPr>
              <a:t>seek Him with your whole heart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u="sng" dirty="0">
                <a:solidFill>
                  <a:schemeClr val="tx1"/>
                </a:solidFill>
                <a:latin typeface="Times New Roman" panose="02020603050405020304" pitchFamily="18" charset="0"/>
                <a:cs typeface="Times New Roman" panose="02020603050405020304" pitchFamily="18" charset="0"/>
              </a:rPr>
              <a:t>and with your whole </a:t>
            </a:r>
            <a:r>
              <a:rPr lang="en-US" sz="4800" b="1" u="sng" dirty="0" smtClean="0">
                <a:solidFill>
                  <a:schemeClr val="tx1"/>
                </a:solidFill>
                <a:latin typeface="Times New Roman" panose="02020603050405020304" pitchFamily="18" charset="0"/>
                <a:cs typeface="Times New Roman" panose="02020603050405020304" pitchFamily="18" charset="0"/>
              </a:rPr>
              <a:t>life</a:t>
            </a:r>
            <a:r>
              <a:rPr lang="en-US" sz="4800" b="1" dirty="0" smtClean="0">
                <a:solidFill>
                  <a:schemeClr val="tx1"/>
                </a:solidFill>
                <a:latin typeface="Times New Roman" panose="02020603050405020304" pitchFamily="18" charset="0"/>
                <a:cs typeface="Times New Roman" panose="02020603050405020304" pitchFamily="18" charset="0"/>
              </a:rPr>
              <a:t>.</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79545544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0394" y="753979"/>
            <a:ext cx="8843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6)</a:t>
            </a:r>
            <a:r>
              <a:rPr lang="en-US" sz="7000" b="1" dirty="0" smtClean="0">
                <a:solidFill>
                  <a:schemeClr val="tx1"/>
                </a:solidFill>
                <a:latin typeface="Times New Roman" panose="02020603050405020304" pitchFamily="18" charset="0"/>
                <a:cs typeface="Times New Roman" panose="02020603050405020304" pitchFamily="18" charset="0"/>
              </a:rPr>
              <a:t> love </a:t>
            </a:r>
            <a:r>
              <a:rPr lang="en-US" sz="5400" b="1" dirty="0" smtClean="0">
                <a:solidFill>
                  <a:schemeClr val="tx1"/>
                </a:solidFill>
                <a:latin typeface="Times New Roman" panose="02020603050405020304" pitchFamily="18" charset="0"/>
                <a:cs typeface="Times New Roman" panose="02020603050405020304" pitchFamily="18" charset="0"/>
              </a:rPr>
              <a:t>(&amp; serve)</a:t>
            </a:r>
            <a:r>
              <a:rPr lang="en-US" sz="7000" b="1" dirty="0" smtClean="0">
                <a:solidFill>
                  <a:schemeClr val="tx1"/>
                </a:solidFill>
                <a:latin typeface="Times New Roman" panose="02020603050405020304" pitchFamily="18" charset="0"/>
                <a:cs typeface="Times New Roman" panose="02020603050405020304" pitchFamily="18" charset="0"/>
              </a:rPr>
              <a:t> Yahweh</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Deu.6:5-6 - </a:t>
            </a:r>
            <a:r>
              <a:rPr lang="en-US" sz="5400" b="1" dirty="0">
                <a:solidFill>
                  <a:schemeClr val="tx1"/>
                </a:solidFill>
                <a:latin typeface="Times New Roman" panose="02020603050405020304" pitchFamily="18" charset="0"/>
                <a:cs typeface="Times New Roman" panose="02020603050405020304" pitchFamily="18" charset="0"/>
              </a:rPr>
              <a:t>And you will </a:t>
            </a:r>
            <a:r>
              <a:rPr lang="en-US" sz="5400" b="1" dirty="0">
                <a:solidFill>
                  <a:srgbClr val="C00000"/>
                </a:solidFill>
                <a:latin typeface="Times New Roman" panose="02020603050405020304" pitchFamily="18" charset="0"/>
                <a:cs typeface="Times New Roman" panose="02020603050405020304" pitchFamily="18" charset="0"/>
              </a:rPr>
              <a:t>love Yahweh </a:t>
            </a:r>
            <a:r>
              <a:rPr lang="en-US" sz="5400" b="1" dirty="0">
                <a:solidFill>
                  <a:schemeClr val="tx1"/>
                </a:solidFill>
                <a:latin typeface="Times New Roman" panose="02020603050405020304" pitchFamily="18" charset="0"/>
                <a:cs typeface="Times New Roman" panose="02020603050405020304" pitchFamily="18" charset="0"/>
              </a:rPr>
              <a:t>your Elohim </a:t>
            </a:r>
            <a:r>
              <a:rPr lang="en-US" sz="5400" b="1" dirty="0">
                <a:solidFill>
                  <a:srgbClr val="C00000"/>
                </a:solidFill>
                <a:latin typeface="Times New Roman" panose="02020603050405020304" pitchFamily="18" charset="0"/>
                <a:cs typeface="Times New Roman" panose="02020603050405020304" pitchFamily="18" charset="0"/>
              </a:rPr>
              <a:t>with your whole heart</a:t>
            </a:r>
            <a:r>
              <a:rPr lang="en-US" sz="5400" b="1" dirty="0">
                <a:solidFill>
                  <a:schemeClr val="tx1"/>
                </a:solidFill>
                <a:latin typeface="Times New Roman" panose="02020603050405020304" pitchFamily="18" charset="0"/>
                <a:cs typeface="Times New Roman" panose="02020603050405020304" pitchFamily="18" charset="0"/>
              </a:rPr>
              <a:t>, and </a:t>
            </a:r>
            <a:r>
              <a:rPr lang="en-US" sz="5400" b="1" u="sng" dirty="0">
                <a:solidFill>
                  <a:schemeClr val="tx1"/>
                </a:solidFill>
                <a:latin typeface="Times New Roman" panose="02020603050405020304" pitchFamily="18" charset="0"/>
                <a:cs typeface="Times New Roman" panose="02020603050405020304" pitchFamily="18" charset="0"/>
              </a:rPr>
              <a:t>with your whole life </a:t>
            </a:r>
            <a:r>
              <a:rPr lang="en-US" sz="5400" b="1" dirty="0">
                <a:solidFill>
                  <a:schemeClr val="tx1"/>
                </a:solidFill>
                <a:latin typeface="Times New Roman" panose="02020603050405020304" pitchFamily="18" charset="0"/>
                <a:cs typeface="Times New Roman" panose="02020603050405020304" pitchFamily="18" charset="0"/>
              </a:rPr>
              <a:t>(</a:t>
            </a:r>
            <a:r>
              <a:rPr lang="en-US" sz="5400" b="1" i="1" dirty="0">
                <a:solidFill>
                  <a:schemeClr val="tx1"/>
                </a:solidFill>
                <a:latin typeface="Times New Roman" panose="02020603050405020304" pitchFamily="18" charset="0"/>
                <a:cs typeface="Times New Roman" panose="02020603050405020304" pitchFamily="18" charset="0"/>
              </a:rPr>
              <a:t>nephesh</a:t>
            </a:r>
            <a:r>
              <a:rPr lang="en-US" sz="5400" b="1" dirty="0">
                <a:solidFill>
                  <a:schemeClr val="tx1"/>
                </a:solidFill>
                <a:latin typeface="Times New Roman" panose="02020603050405020304" pitchFamily="18" charset="0"/>
                <a:cs typeface="Times New Roman" panose="02020603050405020304" pitchFamily="18" charset="0"/>
              </a:rPr>
              <a:t>), and </a:t>
            </a:r>
            <a:r>
              <a:rPr lang="en-US" sz="5400" b="1" u="sng" dirty="0">
                <a:solidFill>
                  <a:schemeClr val="tx1"/>
                </a:solidFill>
                <a:latin typeface="Times New Roman" panose="02020603050405020304" pitchFamily="18" charset="0"/>
                <a:cs typeface="Times New Roman" panose="02020603050405020304" pitchFamily="18" charset="0"/>
              </a:rPr>
              <a:t>with your</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1014581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0394" y="753979"/>
            <a:ext cx="8843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6)</a:t>
            </a:r>
            <a:r>
              <a:rPr lang="en-US" sz="7000" b="1" dirty="0" smtClean="0">
                <a:solidFill>
                  <a:schemeClr val="tx1"/>
                </a:solidFill>
                <a:latin typeface="Times New Roman" panose="02020603050405020304" pitchFamily="18" charset="0"/>
                <a:cs typeface="Times New Roman" panose="02020603050405020304" pitchFamily="18" charset="0"/>
              </a:rPr>
              <a:t> love </a:t>
            </a:r>
            <a:r>
              <a:rPr lang="en-US" sz="5400" b="1" dirty="0" smtClean="0">
                <a:solidFill>
                  <a:schemeClr val="tx1"/>
                </a:solidFill>
                <a:latin typeface="Times New Roman" panose="02020603050405020304" pitchFamily="18" charset="0"/>
                <a:cs typeface="Times New Roman" panose="02020603050405020304" pitchFamily="18" charset="0"/>
              </a:rPr>
              <a:t>(&amp; serve)</a:t>
            </a:r>
            <a:r>
              <a:rPr lang="en-US" sz="7000" b="1" dirty="0" smtClean="0">
                <a:solidFill>
                  <a:schemeClr val="tx1"/>
                </a:solidFill>
                <a:latin typeface="Times New Roman" panose="02020603050405020304" pitchFamily="18" charset="0"/>
                <a:cs typeface="Times New Roman" panose="02020603050405020304" pitchFamily="18" charset="0"/>
              </a:rPr>
              <a:t> Yahweh</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Deu.6:5-6 - </a:t>
            </a:r>
            <a:r>
              <a:rPr lang="en-US" sz="5400" b="1" dirty="0" smtClean="0">
                <a:solidFill>
                  <a:schemeClr val="tx1"/>
                </a:solidFill>
                <a:latin typeface="Times New Roman" panose="02020603050405020304" pitchFamily="18" charset="0"/>
                <a:cs typeface="Times New Roman" panose="02020603050405020304" pitchFamily="18" charset="0"/>
              </a:rPr>
              <a:t>…</a:t>
            </a:r>
            <a:r>
              <a:rPr lang="en-US" sz="5400" b="1" u="sng" dirty="0" smtClean="0">
                <a:solidFill>
                  <a:schemeClr val="tx1"/>
                </a:solidFill>
                <a:latin typeface="Times New Roman" panose="02020603050405020304" pitchFamily="18" charset="0"/>
                <a:cs typeface="Times New Roman" panose="02020603050405020304" pitchFamily="18" charset="0"/>
              </a:rPr>
              <a:t>whole </a:t>
            </a:r>
            <a:r>
              <a:rPr lang="en-US" sz="5400" b="1" u="sng" dirty="0">
                <a:solidFill>
                  <a:schemeClr val="tx1"/>
                </a:solidFill>
                <a:latin typeface="Times New Roman" panose="02020603050405020304" pitchFamily="18" charset="0"/>
                <a:cs typeface="Times New Roman" panose="02020603050405020304" pitchFamily="18" charset="0"/>
              </a:rPr>
              <a:t>strength</a:t>
            </a:r>
            <a:r>
              <a:rPr lang="en-US" sz="5400" b="1" dirty="0">
                <a:solidFill>
                  <a:schemeClr val="tx1"/>
                </a:solidFill>
                <a:latin typeface="Times New Roman" panose="02020603050405020304" pitchFamily="18" charset="0"/>
                <a:cs typeface="Times New Roman" panose="02020603050405020304" pitchFamily="18" charset="0"/>
              </a:rPr>
              <a:t>. And </a:t>
            </a:r>
            <a:r>
              <a:rPr lang="en-US" sz="5400" b="1" dirty="0">
                <a:solidFill>
                  <a:srgbClr val="C00000"/>
                </a:solidFill>
                <a:latin typeface="Times New Roman" panose="02020603050405020304" pitchFamily="18" charset="0"/>
                <a:cs typeface="Times New Roman" panose="02020603050405020304" pitchFamily="18" charset="0"/>
              </a:rPr>
              <a:t>these words </a:t>
            </a:r>
            <a:r>
              <a:rPr lang="en-US" sz="5400" b="1" dirty="0">
                <a:solidFill>
                  <a:schemeClr val="tx1"/>
                </a:solidFill>
                <a:latin typeface="Times New Roman" panose="02020603050405020304" pitchFamily="18" charset="0"/>
                <a:cs typeface="Times New Roman" panose="02020603050405020304" pitchFamily="18" charset="0"/>
              </a:rPr>
              <a:t>which I am commanding you today </a:t>
            </a:r>
            <a:r>
              <a:rPr lang="en-US" sz="5400" b="1" dirty="0">
                <a:solidFill>
                  <a:srgbClr val="C00000"/>
                </a:solidFill>
                <a:latin typeface="Times New Roman" panose="02020603050405020304" pitchFamily="18" charset="0"/>
                <a:cs typeface="Times New Roman" panose="02020603050405020304" pitchFamily="18" charset="0"/>
              </a:rPr>
              <a:t>will come upon your heart</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2589215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0394" y="537411"/>
            <a:ext cx="8843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6)</a:t>
            </a:r>
            <a:r>
              <a:rPr lang="en-US" sz="7000" b="1" dirty="0" smtClean="0">
                <a:solidFill>
                  <a:schemeClr val="tx1"/>
                </a:solidFill>
                <a:latin typeface="Times New Roman" panose="02020603050405020304" pitchFamily="18" charset="0"/>
                <a:cs typeface="Times New Roman" panose="02020603050405020304" pitchFamily="18" charset="0"/>
              </a:rPr>
              <a:t> love Yahweh</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Mk 12:30 - </a:t>
            </a:r>
            <a:r>
              <a:rPr lang="en-US" sz="5400" b="1" dirty="0">
                <a:solidFill>
                  <a:schemeClr val="tx1"/>
                </a:solidFill>
                <a:latin typeface="Times New Roman" panose="02020603050405020304" pitchFamily="18" charset="0"/>
                <a:cs typeface="Times New Roman" panose="02020603050405020304" pitchFamily="18" charset="0"/>
              </a:rPr>
              <a:t>And you will </a:t>
            </a:r>
            <a:r>
              <a:rPr lang="en-US" sz="5400" b="1" dirty="0">
                <a:solidFill>
                  <a:srgbClr val="C00000"/>
                </a:solidFill>
                <a:latin typeface="Times New Roman" panose="02020603050405020304" pitchFamily="18" charset="0"/>
                <a:cs typeface="Times New Roman" panose="02020603050405020304" pitchFamily="18" charset="0"/>
              </a:rPr>
              <a:t>love</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Lord your God with your whole heart </a:t>
            </a:r>
            <a:r>
              <a:rPr lang="en-US" sz="5400" b="1" dirty="0">
                <a:solidFill>
                  <a:schemeClr val="tx1"/>
                </a:solidFill>
                <a:latin typeface="Times New Roman" panose="02020603050405020304" pitchFamily="18" charset="0"/>
                <a:cs typeface="Times New Roman" panose="02020603050405020304" pitchFamily="18" charset="0"/>
              </a:rPr>
              <a:t>and </a:t>
            </a:r>
            <a:r>
              <a:rPr lang="en-US" sz="5400" b="1" u="sng" dirty="0">
                <a:solidFill>
                  <a:schemeClr val="tx1"/>
                </a:solidFill>
                <a:latin typeface="Times New Roman" panose="02020603050405020304" pitchFamily="18" charset="0"/>
                <a:cs typeface="Times New Roman" panose="02020603050405020304" pitchFamily="18" charset="0"/>
              </a:rPr>
              <a:t>with your whole self</a:t>
            </a:r>
            <a:r>
              <a:rPr lang="en-US" sz="5400" b="1" dirty="0">
                <a:solidFill>
                  <a:schemeClr val="tx1"/>
                </a:solidFill>
                <a:latin typeface="Times New Roman" panose="02020603050405020304" pitchFamily="18" charset="0"/>
                <a:cs typeface="Times New Roman" panose="02020603050405020304" pitchFamily="18" charset="0"/>
              </a:rPr>
              <a:t> and </a:t>
            </a:r>
            <a:r>
              <a:rPr lang="en-US" sz="5400" b="1" u="sng" dirty="0">
                <a:solidFill>
                  <a:schemeClr val="tx1"/>
                </a:solidFill>
                <a:latin typeface="Times New Roman" panose="02020603050405020304" pitchFamily="18" charset="0"/>
                <a:cs typeface="Times New Roman" panose="02020603050405020304" pitchFamily="18" charset="0"/>
              </a:rPr>
              <a:t>with your whole mind</a:t>
            </a:r>
            <a:r>
              <a:rPr lang="en-US" sz="5400" b="1" dirty="0">
                <a:solidFill>
                  <a:schemeClr val="tx1"/>
                </a:solidFill>
                <a:latin typeface="Times New Roman" panose="02020603050405020304" pitchFamily="18" charset="0"/>
                <a:cs typeface="Times New Roman" panose="02020603050405020304" pitchFamily="18" charset="0"/>
              </a:rPr>
              <a:t> and </a:t>
            </a:r>
            <a:r>
              <a:rPr lang="en-US" sz="5400" b="1" u="sng" dirty="0">
                <a:solidFill>
                  <a:schemeClr val="tx1"/>
                </a:solidFill>
                <a:latin typeface="Times New Roman" panose="02020603050405020304" pitchFamily="18" charset="0"/>
                <a:cs typeface="Times New Roman" panose="02020603050405020304" pitchFamily="18" charset="0"/>
              </a:rPr>
              <a:t>with your whole strength</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1740515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0394" y="537411"/>
            <a:ext cx="8843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6)</a:t>
            </a:r>
            <a:r>
              <a:rPr lang="en-US" sz="7000" b="1" dirty="0" smtClean="0">
                <a:solidFill>
                  <a:schemeClr val="tx1"/>
                </a:solidFill>
                <a:latin typeface="Times New Roman" panose="02020603050405020304" pitchFamily="18" charset="0"/>
                <a:cs typeface="Times New Roman" panose="02020603050405020304" pitchFamily="18" charset="0"/>
              </a:rPr>
              <a:t> love Yahweh</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Mk 12:33 var. - </a:t>
            </a:r>
            <a:r>
              <a:rPr lang="en-US" sz="4800" b="1" dirty="0">
                <a:solidFill>
                  <a:schemeClr val="tx1"/>
                </a:solidFill>
                <a:latin typeface="Times New Roman" panose="02020603050405020304" pitchFamily="18" charset="0"/>
                <a:cs typeface="Times New Roman" panose="02020603050405020304" pitchFamily="18" charset="0"/>
              </a:rPr>
              <a:t>to </a:t>
            </a:r>
            <a:r>
              <a:rPr lang="en-US" sz="4800" b="1" dirty="0">
                <a:solidFill>
                  <a:srgbClr val="C00000"/>
                </a:solidFill>
                <a:latin typeface="Times New Roman" panose="02020603050405020304" pitchFamily="18" charset="0"/>
                <a:cs typeface="Times New Roman" panose="02020603050405020304" pitchFamily="18" charset="0"/>
              </a:rPr>
              <a:t>love Him from the whole heart </a:t>
            </a:r>
            <a:r>
              <a:rPr lang="en-US" sz="4800" b="1" dirty="0">
                <a:solidFill>
                  <a:schemeClr val="tx1"/>
                </a:solidFill>
                <a:latin typeface="Times New Roman" panose="02020603050405020304" pitchFamily="18" charset="0"/>
                <a:cs typeface="Times New Roman" panose="02020603050405020304" pitchFamily="18" charset="0"/>
              </a:rPr>
              <a:t>and </a:t>
            </a:r>
            <a:r>
              <a:rPr lang="en-US" sz="4800" b="1" u="dbl" dirty="0">
                <a:solidFill>
                  <a:schemeClr val="tx1"/>
                </a:solidFill>
                <a:latin typeface="Times New Roman" panose="02020603050405020304" pitchFamily="18" charset="0"/>
                <a:cs typeface="Times New Roman" panose="02020603050405020304" pitchFamily="18" charset="0"/>
              </a:rPr>
              <a:t>from the whole understanding </a:t>
            </a:r>
            <a:r>
              <a:rPr lang="en-US" sz="4800" b="1" dirty="0">
                <a:solidFill>
                  <a:schemeClr val="tx1"/>
                </a:solidFill>
                <a:latin typeface="Times New Roman" panose="02020603050405020304" pitchFamily="18" charset="0"/>
                <a:cs typeface="Times New Roman" panose="02020603050405020304" pitchFamily="18" charset="0"/>
              </a:rPr>
              <a:t>and </a:t>
            </a:r>
            <a:r>
              <a:rPr lang="en-US" sz="4800" b="1" u="sng" dirty="0">
                <a:solidFill>
                  <a:schemeClr val="tx1"/>
                </a:solidFill>
                <a:latin typeface="Times New Roman" panose="02020603050405020304" pitchFamily="18" charset="0"/>
                <a:cs typeface="Times New Roman" panose="02020603050405020304" pitchFamily="18" charset="0"/>
              </a:rPr>
              <a:t>from the whole strength</a:t>
            </a:r>
            <a:r>
              <a:rPr lang="en-US" sz="4800" b="1" dirty="0">
                <a:solidFill>
                  <a:schemeClr val="tx1"/>
                </a:solidFill>
                <a:latin typeface="Times New Roman" panose="02020603050405020304" pitchFamily="18" charset="0"/>
                <a:cs typeface="Times New Roman" panose="02020603050405020304" pitchFamily="18" charset="0"/>
              </a:rPr>
              <a:t>, and to </a:t>
            </a:r>
            <a:r>
              <a:rPr lang="en-US" sz="4800" b="1" u="dbl" dirty="0">
                <a:solidFill>
                  <a:schemeClr val="tx1"/>
                </a:solidFill>
                <a:latin typeface="Times New Roman" panose="02020603050405020304" pitchFamily="18" charset="0"/>
                <a:cs typeface="Times New Roman" panose="02020603050405020304" pitchFamily="18" charset="0"/>
              </a:rPr>
              <a:t>love the neighbor as himself</a:t>
            </a:r>
            <a:r>
              <a:rPr lang="en-US" sz="4800" b="1" dirty="0">
                <a:solidFill>
                  <a:schemeClr val="tx1"/>
                </a:solidFill>
                <a:latin typeface="Times New Roman" panose="02020603050405020304" pitchFamily="18" charset="0"/>
                <a:cs typeface="Times New Roman" panose="02020603050405020304" pitchFamily="18" charset="0"/>
              </a:rPr>
              <a:t> is more than all the burnt offerings and sacrifices.</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618460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381000" y="1295399"/>
            <a:ext cx="8763000" cy="5006975"/>
          </a:xfrm>
        </p:spPr>
        <p:txBody>
          <a:bodyPr>
            <a:normAutofit/>
          </a:bodyPr>
          <a:lstStyle/>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Greek: </a:t>
            </a:r>
            <a:r>
              <a:rPr lang="en-US" sz="8000" b="1" i="1" dirty="0" smtClean="0">
                <a:solidFill>
                  <a:schemeClr val="tx1"/>
                </a:solidFill>
                <a:latin typeface="Times New Roman" panose="02020603050405020304" pitchFamily="18" charset="0"/>
                <a:cs typeface="Times New Roman" panose="02020603050405020304" pitchFamily="18" charset="0"/>
              </a:rPr>
              <a:t>kardiognōsthēs </a:t>
            </a:r>
            <a:r>
              <a:rPr lang="en-US" sz="8000" b="1" dirty="0" smtClean="0">
                <a:solidFill>
                  <a:schemeClr val="tx1"/>
                </a:solidFill>
                <a:latin typeface="Times New Roman" panose="02020603050405020304" pitchFamily="18" charset="0"/>
                <a:cs typeface="Times New Roman" panose="02020603050405020304" pitchFamily="18" charset="0"/>
              </a:rPr>
              <a:t>(2)</a:t>
            </a:r>
          </a:p>
          <a:p>
            <a:pPr algn="l">
              <a:lnSpc>
                <a:spcPct val="120000"/>
              </a:lnSpc>
              <a:spcBef>
                <a:spcPct val="0"/>
              </a:spcBef>
              <a:spcAft>
                <a:spcPts val="600"/>
              </a:spcAft>
            </a:pPr>
            <a:r>
              <a:rPr lang="en-US" sz="7700" b="1" dirty="0" smtClean="0">
                <a:solidFill>
                  <a:schemeClr val="tx1"/>
                </a:solidFill>
                <a:latin typeface="Times New Roman" panose="02020603050405020304" pitchFamily="18" charset="0"/>
                <a:cs typeface="Times New Roman" panose="02020603050405020304" pitchFamily="18" charset="0"/>
              </a:rPr>
              <a:t>Heart-knower</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57455010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1066800"/>
            <a:ext cx="8843211" cy="56546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7)</a:t>
            </a:r>
            <a:r>
              <a:rPr lang="en-US" sz="7000" b="1" dirty="0" smtClean="0">
                <a:solidFill>
                  <a:schemeClr val="tx1"/>
                </a:solidFill>
                <a:latin typeface="Times New Roman" panose="02020603050405020304" pitchFamily="18" charset="0"/>
                <a:cs typeface="Times New Roman" panose="02020603050405020304" pitchFamily="18" charset="0"/>
              </a:rPr>
              <a:t> pray to Yahweh</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8)</a:t>
            </a:r>
            <a:r>
              <a:rPr lang="en-US" sz="7000" b="1" dirty="0" smtClean="0">
                <a:solidFill>
                  <a:schemeClr val="tx1"/>
                </a:solidFill>
                <a:latin typeface="Times New Roman" panose="02020603050405020304" pitchFamily="18" charset="0"/>
                <a:cs typeface="Times New Roman" panose="02020603050405020304" pitchFamily="18" charset="0"/>
              </a:rPr>
              <a:t> call Yahweh</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9)</a:t>
            </a:r>
            <a:r>
              <a:rPr lang="en-US" sz="7000" b="1" dirty="0" smtClean="0">
                <a:solidFill>
                  <a:schemeClr val="tx1"/>
                </a:solidFill>
                <a:latin typeface="Times New Roman" panose="02020603050405020304" pitchFamily="18" charset="0"/>
                <a:cs typeface="Times New Roman" panose="02020603050405020304" pitchFamily="18" charset="0"/>
              </a:rPr>
              <a:t> thank Yahweh</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10)</a:t>
            </a:r>
            <a:r>
              <a:rPr lang="en-US" sz="7000" b="1" dirty="0" smtClean="0">
                <a:solidFill>
                  <a:schemeClr val="tx1"/>
                </a:solidFill>
                <a:latin typeface="Times New Roman" panose="02020603050405020304" pitchFamily="18" charset="0"/>
                <a:cs typeface="Times New Roman" panose="02020603050405020304" pitchFamily="18" charset="0"/>
              </a:rPr>
              <a:t> trust Yahweh</a:t>
            </a:r>
          </a:p>
          <a:p>
            <a:pPr algn="l">
              <a:spcBef>
                <a:spcPct val="0"/>
              </a:spcBef>
            </a:pPr>
            <a:r>
              <a:rPr lang="en-US" sz="6200" b="1" dirty="0" smtClean="0">
                <a:solidFill>
                  <a:srgbClr val="0070C0"/>
                </a:solidFill>
                <a:latin typeface="Times New Roman" panose="02020603050405020304" pitchFamily="18" charset="0"/>
                <a:cs typeface="Times New Roman" panose="02020603050405020304" pitchFamily="18" charset="0"/>
              </a:rPr>
              <a:t>11)</a:t>
            </a:r>
            <a:r>
              <a:rPr lang="en-US" sz="6200" b="1" dirty="0" smtClean="0">
                <a:solidFill>
                  <a:schemeClr val="tx1"/>
                </a:solidFill>
                <a:latin typeface="Times New Roman" panose="02020603050405020304" pitchFamily="18" charset="0"/>
                <a:cs typeface="Times New Roman" panose="02020603050405020304" pitchFamily="18" charset="0"/>
              </a:rPr>
              <a:t> know Yahweh’s good</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3559924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762000"/>
            <a:ext cx="8843211" cy="59594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11)</a:t>
            </a:r>
            <a:r>
              <a:rPr lang="en-US" sz="7000" b="1" dirty="0" smtClean="0">
                <a:solidFill>
                  <a:schemeClr val="tx1"/>
                </a:solidFill>
                <a:latin typeface="Times New Roman" panose="02020603050405020304" pitchFamily="18" charset="0"/>
                <a:cs typeface="Times New Roman" panose="02020603050405020304" pitchFamily="18" charset="0"/>
              </a:rPr>
              <a:t> keep the </a:t>
            </a:r>
            <a:r>
              <a:rPr lang="en-US" sz="7000" b="1" dirty="0">
                <a:solidFill>
                  <a:schemeClr val="tx1"/>
                </a:solidFill>
                <a:latin typeface="Times New Roman" panose="02020603050405020304" pitchFamily="18" charset="0"/>
                <a:cs typeface="Times New Roman" panose="02020603050405020304" pitchFamily="18" charset="0"/>
              </a:rPr>
              <a:t>Law – </a:t>
            </a:r>
            <a:r>
              <a:rPr lang="en-US" sz="7000" b="1" dirty="0" smtClean="0">
                <a:solidFill>
                  <a:schemeClr val="tx1"/>
                </a:solidFill>
                <a:latin typeface="Times New Roman" panose="02020603050405020304" pitchFamily="18" charset="0"/>
                <a:cs typeface="Times New Roman" panose="02020603050405020304" pitchFamily="18" charset="0"/>
              </a:rPr>
              <a:t>Psa.119:34 - </a:t>
            </a:r>
            <a:r>
              <a:rPr lang="en-US" sz="6000" b="1" dirty="0">
                <a:solidFill>
                  <a:schemeClr val="tx1"/>
                </a:solidFill>
                <a:latin typeface="Times New Roman" panose="02020603050405020304" pitchFamily="18" charset="0"/>
                <a:cs typeface="Times New Roman" panose="02020603050405020304" pitchFamily="18" charset="0"/>
              </a:rPr>
              <a:t>Cause me to discern and I will keep Your law, and I will </a:t>
            </a:r>
            <a:r>
              <a:rPr lang="en-US" sz="6000" b="1" dirty="0">
                <a:solidFill>
                  <a:srgbClr val="C00000"/>
                </a:solidFill>
                <a:latin typeface="Times New Roman" panose="02020603050405020304" pitchFamily="18" charset="0"/>
                <a:cs typeface="Times New Roman" panose="02020603050405020304" pitchFamily="18" charset="0"/>
              </a:rPr>
              <a:t>observe it with a whole heart</a:t>
            </a:r>
            <a:r>
              <a:rPr lang="en-US" sz="6000" b="1" dirty="0">
                <a:solidFill>
                  <a:schemeClr val="tx1"/>
                </a:solidFill>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7298464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1" y="1219200"/>
            <a:ext cx="8382000" cy="55022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12)</a:t>
            </a:r>
            <a:r>
              <a:rPr lang="en-US" sz="7000" b="1" dirty="0" smtClean="0">
                <a:solidFill>
                  <a:schemeClr val="tx1"/>
                </a:solidFill>
                <a:latin typeface="Times New Roman" panose="02020603050405020304" pitchFamily="18" charset="0"/>
                <a:cs typeface="Times New Roman" panose="02020603050405020304" pitchFamily="18" charset="0"/>
              </a:rPr>
              <a:t> rejoice</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13)</a:t>
            </a:r>
            <a:r>
              <a:rPr lang="en-US" sz="7000" b="1" dirty="0" smtClean="0">
                <a:solidFill>
                  <a:schemeClr val="tx1"/>
                </a:solidFill>
                <a:latin typeface="Times New Roman" panose="02020603050405020304" pitchFamily="18" charset="0"/>
                <a:cs typeface="Times New Roman" panose="02020603050405020304" pitchFamily="18" charset="0"/>
              </a:rPr>
              <a:t> swear</a:t>
            </a:r>
            <a:endParaRPr lang="en-US" sz="60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15083527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1" y="838200"/>
            <a:ext cx="8382000" cy="5883275"/>
          </a:xfrm>
        </p:spPr>
        <p:txBody>
          <a:bodyPr>
            <a:no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14)</a:t>
            </a:r>
            <a:r>
              <a:rPr lang="en-US" sz="7000" b="1" dirty="0" smtClean="0">
                <a:solidFill>
                  <a:schemeClr val="tx1"/>
                </a:solidFill>
                <a:latin typeface="Times New Roman" panose="02020603050405020304" pitchFamily="18" charset="0"/>
                <a:cs typeface="Times New Roman" panose="02020603050405020304" pitchFamily="18" charset="0"/>
              </a:rPr>
              <a:t> Yahweh plants Israel – Jer.32:41 – </a:t>
            </a:r>
          </a:p>
          <a:p>
            <a:pPr algn="l">
              <a:spcBef>
                <a:spcPct val="0"/>
              </a:spcBef>
            </a:pPr>
            <a:r>
              <a:rPr lang="en-US" sz="4800" b="1" dirty="0">
                <a:solidFill>
                  <a:schemeClr val="tx1"/>
                </a:solidFill>
                <a:latin typeface="Times New Roman" panose="02020603050405020304" pitchFamily="18" charset="0"/>
                <a:cs typeface="Times New Roman" panose="02020603050405020304" pitchFamily="18" charset="0"/>
              </a:rPr>
              <a:t>Then I will rejoice over them to do them good, and I will plant them in this land in faithfulness </a:t>
            </a:r>
            <a:r>
              <a:rPr lang="en-US" sz="4800" b="1" dirty="0">
                <a:solidFill>
                  <a:srgbClr val="0070C0"/>
                </a:solidFill>
                <a:latin typeface="Times New Roman" panose="02020603050405020304" pitchFamily="18" charset="0"/>
                <a:cs typeface="Times New Roman" panose="02020603050405020304" pitchFamily="18" charset="0"/>
              </a:rPr>
              <a:t>with My whole heart</a:t>
            </a:r>
            <a:r>
              <a:rPr lang="en-US" sz="4800" b="1" dirty="0">
                <a:solidFill>
                  <a:schemeClr val="tx1"/>
                </a:solidFill>
                <a:latin typeface="Times New Roman" panose="02020603050405020304" pitchFamily="18" charset="0"/>
                <a:cs typeface="Times New Roman" panose="02020603050405020304" pitchFamily="18" charset="0"/>
              </a:rPr>
              <a:t> and </a:t>
            </a:r>
            <a:r>
              <a:rPr lang="en-US" sz="4800" b="1" u="sng" dirty="0">
                <a:solidFill>
                  <a:schemeClr val="tx1"/>
                </a:solidFill>
                <a:latin typeface="Times New Roman" panose="02020603050405020304" pitchFamily="18" charset="0"/>
                <a:cs typeface="Times New Roman" panose="02020603050405020304" pitchFamily="18" charset="0"/>
              </a:rPr>
              <a:t>with My whole </a:t>
            </a:r>
            <a:r>
              <a:rPr lang="en-US" sz="4800" b="1" u="sng" dirty="0" smtClean="0">
                <a:solidFill>
                  <a:schemeClr val="tx1"/>
                </a:solidFill>
                <a:latin typeface="Times New Roman" panose="02020603050405020304" pitchFamily="18" charset="0"/>
                <a:cs typeface="Times New Roman" panose="02020603050405020304" pitchFamily="18" charset="0"/>
              </a:rPr>
              <a:t>life</a:t>
            </a:r>
            <a:r>
              <a:rPr lang="en-US" sz="4800" b="1" dirty="0" smtClean="0">
                <a:solidFill>
                  <a:schemeClr val="tx1"/>
                </a:solidFill>
                <a:latin typeface="Times New Roman" panose="02020603050405020304" pitchFamily="18" charset="0"/>
                <a:cs typeface="Times New Roman" panose="02020603050405020304" pitchFamily="18" charset="0"/>
              </a:rPr>
              <a:t>.</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66570290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14400"/>
            <a:ext cx="8843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complete heart”</a:t>
            </a:r>
          </a:p>
          <a:p>
            <a:pPr algn="l">
              <a:spcBef>
                <a:spcPct val="0"/>
              </a:spcBef>
            </a:pPr>
            <a:endParaRPr lang="en-US" sz="2000" b="1" dirty="0" smtClean="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i="1" dirty="0" smtClean="0">
                <a:solidFill>
                  <a:schemeClr val="tx1"/>
                </a:solidFill>
                <a:latin typeface="Times New Roman" panose="02020603050405020304" pitchFamily="18" charset="0"/>
                <a:cs typeface="Times New Roman" panose="02020603050405020304" pitchFamily="18" charset="0"/>
              </a:rPr>
              <a:t>shalêm</a:t>
            </a:r>
            <a:r>
              <a:rPr lang="en-US" sz="7000" b="1" dirty="0" smtClean="0">
                <a:solidFill>
                  <a:schemeClr val="tx1"/>
                </a:solidFill>
                <a:latin typeface="Times New Roman" panose="02020603050405020304" pitchFamily="18" charset="0"/>
                <a:cs typeface="Times New Roman" panose="02020603050405020304" pitchFamily="18" charset="0"/>
              </a:rPr>
              <a:t> – (“at peace”)</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God’s things: 51 times</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man’s things: 4 times</a:t>
            </a:r>
            <a:endParaRPr lang="en-US" sz="48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61780291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14400"/>
            <a:ext cx="8843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complete heart”</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a:t>
            </a:r>
            <a:r>
              <a:rPr lang="en-US" sz="7000" b="1" dirty="0" smtClean="0">
                <a:solidFill>
                  <a:schemeClr val="tx1"/>
                </a:solidFill>
                <a:latin typeface="Times New Roman" panose="02020603050405020304" pitchFamily="18" charset="0"/>
                <a:cs typeface="Times New Roman" panose="02020603050405020304" pitchFamily="18" charset="0"/>
              </a:rPr>
              <a:t> 1 Ki.8:61 - </a:t>
            </a:r>
            <a:r>
              <a:rPr lang="en-US" sz="4800" b="1" dirty="0">
                <a:solidFill>
                  <a:schemeClr val="tx1"/>
                </a:solidFill>
                <a:latin typeface="Times New Roman" panose="02020603050405020304" pitchFamily="18" charset="0"/>
                <a:cs typeface="Times New Roman" panose="02020603050405020304" pitchFamily="18" charset="0"/>
              </a:rPr>
              <a:t>and it come to pass </a:t>
            </a:r>
            <a:r>
              <a:rPr lang="en-US" sz="4800" b="1" dirty="0">
                <a:solidFill>
                  <a:srgbClr val="C00000"/>
                </a:solidFill>
                <a:latin typeface="Times New Roman" panose="02020603050405020304" pitchFamily="18" charset="0"/>
                <a:cs typeface="Times New Roman" panose="02020603050405020304" pitchFamily="18" charset="0"/>
              </a:rPr>
              <a:t>your heart be </a:t>
            </a:r>
            <a:r>
              <a:rPr lang="en-US" sz="4800" b="1" dirty="0" smtClean="0">
                <a:solidFill>
                  <a:srgbClr val="C00000"/>
                </a:solidFill>
                <a:latin typeface="Times New Roman" panose="02020603050405020304" pitchFamily="18" charset="0"/>
                <a:cs typeface="Times New Roman" panose="02020603050405020304" pitchFamily="18" charset="0"/>
              </a:rPr>
              <a:t>complete </a:t>
            </a:r>
            <a:r>
              <a:rPr lang="en-US" sz="4800" b="1" dirty="0" smtClean="0">
                <a:solidFill>
                  <a:schemeClr val="tx1"/>
                </a:solidFill>
                <a:latin typeface="Times New Roman" panose="02020603050405020304" pitchFamily="18" charset="0"/>
                <a:cs typeface="Times New Roman" panose="02020603050405020304" pitchFamily="18" charset="0"/>
              </a:rPr>
              <a:t>with </a:t>
            </a:r>
            <a:r>
              <a:rPr lang="en-US" sz="4800" b="1" dirty="0">
                <a:solidFill>
                  <a:schemeClr val="tx1"/>
                </a:solidFill>
                <a:latin typeface="Times New Roman" panose="02020603050405020304" pitchFamily="18" charset="0"/>
                <a:cs typeface="Times New Roman" panose="02020603050405020304" pitchFamily="18" charset="0"/>
              </a:rPr>
              <a:t>Yahweh our Elohim, to walk in His statutes and to keep His commandments as </a:t>
            </a:r>
            <a:r>
              <a:rPr lang="en-US" sz="4800" b="1" i="1" dirty="0">
                <a:solidFill>
                  <a:schemeClr val="tx1"/>
                </a:solidFill>
                <a:latin typeface="Times New Roman" panose="02020603050405020304" pitchFamily="18" charset="0"/>
                <a:cs typeface="Times New Roman" panose="02020603050405020304" pitchFamily="18" charset="0"/>
              </a:rPr>
              <a:t>at</a:t>
            </a:r>
            <a:r>
              <a:rPr lang="en-US" sz="4800" b="1" dirty="0">
                <a:solidFill>
                  <a:schemeClr val="tx1"/>
                </a:solidFill>
                <a:latin typeface="Times New Roman" panose="02020603050405020304" pitchFamily="18" charset="0"/>
                <a:cs typeface="Times New Roman" panose="02020603050405020304" pitchFamily="18" charset="0"/>
              </a:rPr>
              <a:t> this day.</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20178178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14400"/>
            <a:ext cx="8843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complete heart”</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2)</a:t>
            </a:r>
            <a:r>
              <a:rPr lang="en-US" sz="7000" b="1" dirty="0" smtClean="0">
                <a:solidFill>
                  <a:schemeClr val="tx1"/>
                </a:solidFill>
                <a:latin typeface="Times New Roman" panose="02020603050405020304" pitchFamily="18" charset="0"/>
                <a:cs typeface="Times New Roman" panose="02020603050405020304" pitchFamily="18" charset="0"/>
              </a:rPr>
              <a:t> 1 Ki.11:4 - </a:t>
            </a:r>
            <a:r>
              <a:rPr lang="en-US" sz="4800" b="1" dirty="0">
                <a:solidFill>
                  <a:schemeClr val="tx1"/>
                </a:solidFill>
                <a:latin typeface="Times New Roman" panose="02020603050405020304" pitchFamily="18" charset="0"/>
                <a:cs typeface="Times New Roman" panose="02020603050405020304" pitchFamily="18" charset="0"/>
              </a:rPr>
              <a:t>And it came to pass for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time of Solomon’s old age </a:t>
            </a:r>
            <a:r>
              <a:rPr lang="en-US" sz="4800" b="1" i="1" dirty="0">
                <a:solidFill>
                  <a:schemeClr val="tx1"/>
                </a:solidFill>
                <a:latin typeface="Times New Roman" panose="02020603050405020304" pitchFamily="18" charset="0"/>
                <a:cs typeface="Times New Roman" panose="02020603050405020304" pitchFamily="18" charset="0"/>
              </a:rPr>
              <a:t>that</a:t>
            </a:r>
            <a:r>
              <a:rPr lang="en-US" sz="4800" b="1" dirty="0">
                <a:solidFill>
                  <a:schemeClr val="tx1"/>
                </a:solidFill>
                <a:latin typeface="Times New Roman" panose="02020603050405020304" pitchFamily="18" charset="0"/>
                <a:cs typeface="Times New Roman" panose="02020603050405020304" pitchFamily="18" charset="0"/>
              </a:rPr>
              <a:t> his wives inclined his heart after other elohim. And </a:t>
            </a:r>
            <a:r>
              <a:rPr lang="en-US" sz="4800" b="1" dirty="0">
                <a:solidFill>
                  <a:srgbClr val="C00000"/>
                </a:solidFill>
                <a:latin typeface="Times New Roman" panose="02020603050405020304" pitchFamily="18" charset="0"/>
                <a:cs typeface="Times New Roman" panose="02020603050405020304" pitchFamily="18" charset="0"/>
              </a:rPr>
              <a:t>his heart became not complete</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smtClean="0">
                <a:solidFill>
                  <a:schemeClr val="tx1"/>
                </a:solidFill>
                <a:latin typeface="Times New Roman" panose="02020603050405020304" pitchFamily="18" charset="0"/>
                <a:cs typeface="Times New Roman" panose="02020603050405020304" pitchFamily="18" charset="0"/>
              </a:rPr>
              <a:t>with </a:t>
            </a:r>
            <a:r>
              <a:rPr lang="en-US" sz="4800" b="1" dirty="0">
                <a:solidFill>
                  <a:schemeClr val="tx1"/>
                </a:solidFill>
                <a:latin typeface="Times New Roman" panose="02020603050405020304" pitchFamily="18" charset="0"/>
                <a:cs typeface="Times New Roman" panose="02020603050405020304" pitchFamily="18" charset="0"/>
              </a:rPr>
              <a:t>Yahweh his Elohim, as </a:t>
            </a:r>
            <a:r>
              <a:rPr lang="en-US" sz="4800" b="1" i="1" dirty="0">
                <a:solidFill>
                  <a:schemeClr val="tx1"/>
                </a:solidFill>
                <a:latin typeface="Times New Roman" panose="02020603050405020304" pitchFamily="18" charset="0"/>
                <a:cs typeface="Times New Roman" panose="02020603050405020304" pitchFamily="18" charset="0"/>
              </a:rPr>
              <a:t>was </a:t>
            </a:r>
            <a:r>
              <a:rPr lang="en-US" sz="4800" b="1" i="1" dirty="0" smtClean="0">
                <a:solidFill>
                  <a:schemeClr val="tx1"/>
                </a:solidFill>
                <a:latin typeface="Times New Roman" panose="02020603050405020304" pitchFamily="18" charset="0"/>
                <a:cs typeface="Times New Roman" panose="02020603050405020304" pitchFamily="18" charset="0"/>
              </a:rPr>
              <a:t>the</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8964014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14400"/>
            <a:ext cx="8843211"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complete heart”</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2)</a:t>
            </a:r>
            <a:r>
              <a:rPr lang="en-US" sz="7000" b="1" dirty="0" smtClean="0">
                <a:solidFill>
                  <a:schemeClr val="tx1"/>
                </a:solidFill>
                <a:latin typeface="Times New Roman" panose="02020603050405020304" pitchFamily="18" charset="0"/>
                <a:cs typeface="Times New Roman" panose="02020603050405020304" pitchFamily="18" charset="0"/>
              </a:rPr>
              <a:t> 1 Ki.11:4 - </a:t>
            </a:r>
            <a:r>
              <a:rPr lang="en-US" sz="4800" b="1" dirty="0" smtClean="0">
                <a:solidFill>
                  <a:schemeClr val="tx1"/>
                </a:solidFill>
                <a:latin typeface="Times New Roman" panose="02020603050405020304" pitchFamily="18" charset="0"/>
                <a:cs typeface="Times New Roman" panose="02020603050405020304" pitchFamily="18" charset="0"/>
              </a:rPr>
              <a:t>… </a:t>
            </a:r>
            <a:r>
              <a:rPr lang="en-US" sz="4800" b="1" dirty="0" smtClean="0">
                <a:solidFill>
                  <a:srgbClr val="C00000"/>
                </a:solidFill>
                <a:latin typeface="Times New Roman" panose="02020603050405020304" pitchFamily="18" charset="0"/>
                <a:cs typeface="Times New Roman" panose="02020603050405020304" pitchFamily="18" charset="0"/>
              </a:rPr>
              <a:t>heart </a:t>
            </a:r>
            <a:r>
              <a:rPr lang="en-US" sz="4800" b="1" dirty="0">
                <a:solidFill>
                  <a:srgbClr val="C00000"/>
                </a:solidFill>
                <a:latin typeface="Times New Roman" panose="02020603050405020304" pitchFamily="18" charset="0"/>
                <a:cs typeface="Times New Roman" panose="02020603050405020304" pitchFamily="18" charset="0"/>
              </a:rPr>
              <a:t>of David</a:t>
            </a:r>
            <a:r>
              <a:rPr lang="en-US" sz="4800" b="1" dirty="0">
                <a:solidFill>
                  <a:schemeClr val="tx1"/>
                </a:solidFill>
                <a:latin typeface="Times New Roman" panose="02020603050405020304" pitchFamily="18" charset="0"/>
                <a:cs typeface="Times New Roman" panose="02020603050405020304" pitchFamily="18" charset="0"/>
              </a:rPr>
              <a:t> his father.</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2917779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685800" y="1676400"/>
            <a:ext cx="8538411" cy="5045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So David’s was “a complete heart”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2476451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72715" y="1327317"/>
            <a:ext cx="8843211" cy="5045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And Yahweh was seeking men of David’s heart, which was like His own!</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93981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371600"/>
            <a:ext cx="8686800" cy="47244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Guideline of 1</a:t>
            </a:r>
            <a:r>
              <a:rPr lang="en-US" sz="7000" b="1" baseline="30000" dirty="0" smtClean="0">
                <a:solidFill>
                  <a:schemeClr val="tx1"/>
                </a:solidFill>
                <a:latin typeface="Times New Roman" panose="02020603050405020304" pitchFamily="18" charset="0"/>
                <a:cs typeface="Times New Roman" panose="02020603050405020304" pitchFamily="18" charset="0"/>
              </a:rPr>
              <a:t>st</a:t>
            </a:r>
            <a:r>
              <a:rPr lang="en-US" sz="7000" b="1" dirty="0" smtClean="0">
                <a:solidFill>
                  <a:schemeClr val="tx1"/>
                </a:solidFill>
                <a:latin typeface="Times New Roman" panose="02020603050405020304" pitchFamily="18" charset="0"/>
                <a:cs typeface="Times New Roman" panose="02020603050405020304" pitchFamily="18" charset="0"/>
              </a:rPr>
              <a:t> occurrence:</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Gen.6:5-6</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72715" y="914400"/>
            <a:ext cx="8843211" cy="5457993"/>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David’s heart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Sam.13:14 - </a:t>
            </a:r>
            <a:r>
              <a:rPr lang="en-US" sz="5400" b="1" dirty="0">
                <a:solidFill>
                  <a:schemeClr val="tx1"/>
                </a:solidFill>
                <a:latin typeface="Times New Roman" panose="02020603050405020304" pitchFamily="18" charset="0"/>
                <a:cs typeface="Times New Roman" panose="02020603050405020304" pitchFamily="18" charset="0"/>
              </a:rPr>
              <a:t>But now your kingdom will not stand. Yahweh has sought for Himself </a:t>
            </a:r>
            <a:r>
              <a:rPr lang="en-US" sz="5400" b="1" dirty="0">
                <a:solidFill>
                  <a:srgbClr val="C00000"/>
                </a:solidFill>
                <a:latin typeface="Times New Roman" panose="02020603050405020304" pitchFamily="18" charset="0"/>
                <a:cs typeface="Times New Roman" panose="02020603050405020304" pitchFamily="18" charset="0"/>
              </a:rPr>
              <a:t>a man like </a:t>
            </a:r>
            <a:r>
              <a:rPr lang="en-US" sz="5400" b="1" dirty="0">
                <a:solidFill>
                  <a:srgbClr val="0070C0"/>
                </a:solidFill>
                <a:latin typeface="Times New Roman" panose="02020603050405020304" pitchFamily="18" charset="0"/>
                <a:cs typeface="Times New Roman" panose="02020603050405020304" pitchFamily="18" charset="0"/>
              </a:rPr>
              <a:t>His own heart</a:t>
            </a:r>
            <a:r>
              <a:rPr lang="en-US" sz="5400" b="1" dirty="0">
                <a:solidFill>
                  <a:schemeClr val="tx1"/>
                </a:solidFill>
                <a:latin typeface="Times New Roman" panose="02020603050405020304" pitchFamily="18" charset="0"/>
                <a:cs typeface="Times New Roman" panose="02020603050405020304" pitchFamily="18" charset="0"/>
              </a:rPr>
              <a:t>, and </a:t>
            </a:r>
            <a:r>
              <a:rPr lang="en-US" sz="5400" b="1" dirty="0" smtClean="0">
                <a:solidFill>
                  <a:schemeClr val="tx1"/>
                </a:solidFill>
                <a:latin typeface="Times New Roman" panose="02020603050405020304" pitchFamily="18" charset="0"/>
                <a:cs typeface="Times New Roman" panose="02020603050405020304" pitchFamily="18" charset="0"/>
              </a:rPr>
              <a:t>Yahweh…</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55081388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72715" y="1066801"/>
            <a:ext cx="8843211"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David’s heart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Sam.13:14 - … </a:t>
            </a:r>
            <a:r>
              <a:rPr lang="en-US" sz="5400" b="1" dirty="0" smtClean="0">
                <a:solidFill>
                  <a:schemeClr val="tx1"/>
                </a:solidFill>
                <a:latin typeface="Times New Roman" panose="02020603050405020304" pitchFamily="18" charset="0"/>
                <a:cs typeface="Times New Roman" panose="02020603050405020304" pitchFamily="18" charset="0"/>
              </a:rPr>
              <a:t>commanded </a:t>
            </a:r>
            <a:r>
              <a:rPr lang="en-US" sz="5400" b="1" dirty="0">
                <a:solidFill>
                  <a:schemeClr val="tx1"/>
                </a:solidFill>
                <a:latin typeface="Times New Roman" panose="02020603050405020304" pitchFamily="18" charset="0"/>
                <a:cs typeface="Times New Roman" panose="02020603050405020304" pitchFamily="18" charset="0"/>
              </a:rPr>
              <a:t>him </a:t>
            </a:r>
            <a:r>
              <a:rPr lang="en-US" sz="5400" b="1" i="1" dirty="0">
                <a:solidFill>
                  <a:schemeClr val="tx1"/>
                </a:solidFill>
                <a:latin typeface="Times New Roman" panose="02020603050405020304" pitchFamily="18" charset="0"/>
                <a:cs typeface="Times New Roman" panose="02020603050405020304" pitchFamily="18" charset="0"/>
              </a:rPr>
              <a:t>to be</a:t>
            </a:r>
            <a:r>
              <a:rPr lang="en-US" sz="5400" b="1" dirty="0">
                <a:solidFill>
                  <a:schemeClr val="tx1"/>
                </a:solidFill>
                <a:latin typeface="Times New Roman" panose="02020603050405020304" pitchFamily="18" charset="0"/>
                <a:cs typeface="Times New Roman" panose="02020603050405020304" pitchFamily="18" charset="0"/>
              </a:rPr>
              <a:t> leader over His people, for you have not kept what Yahweh commanded you.</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2416073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72715" y="762000"/>
            <a:ext cx="8843211" cy="5610393"/>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Samuel’s heart too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Sam.2:35 - </a:t>
            </a:r>
            <a:r>
              <a:rPr lang="en-US" sz="5400" b="1" dirty="0">
                <a:solidFill>
                  <a:schemeClr val="tx1"/>
                </a:solidFill>
                <a:latin typeface="Times New Roman" panose="02020603050405020304" pitchFamily="18" charset="0"/>
                <a:cs typeface="Times New Roman" panose="02020603050405020304" pitchFamily="18" charset="0"/>
              </a:rPr>
              <a:t>Then I will raise up for Myself a faithful priest </a:t>
            </a:r>
            <a:r>
              <a:rPr lang="en-US" sz="5400" b="1" i="1" dirty="0">
                <a:solidFill>
                  <a:schemeClr val="tx1"/>
                </a:solidFill>
                <a:latin typeface="Times New Roman" panose="02020603050405020304" pitchFamily="18" charset="0"/>
                <a:cs typeface="Times New Roman" panose="02020603050405020304" pitchFamily="18" charset="0"/>
              </a:rPr>
              <a:t>who</a:t>
            </a:r>
            <a:r>
              <a:rPr lang="en-US" sz="5400" b="1" dirty="0">
                <a:solidFill>
                  <a:schemeClr val="tx1"/>
                </a:solidFill>
                <a:latin typeface="Times New Roman" panose="02020603050405020304" pitchFamily="18" charset="0"/>
                <a:cs typeface="Times New Roman" panose="02020603050405020304" pitchFamily="18" charset="0"/>
              </a:rPr>
              <a:t> will do </a:t>
            </a:r>
            <a:r>
              <a:rPr lang="en-US" sz="5400" b="1" dirty="0">
                <a:solidFill>
                  <a:srgbClr val="0070C0"/>
                </a:solidFill>
                <a:latin typeface="Times New Roman" panose="02020603050405020304" pitchFamily="18" charset="0"/>
                <a:cs typeface="Times New Roman" panose="02020603050405020304" pitchFamily="18" charset="0"/>
              </a:rPr>
              <a:t>according to what is in My heart </a:t>
            </a:r>
            <a:r>
              <a:rPr lang="en-US" sz="5400" b="1" dirty="0">
                <a:solidFill>
                  <a:schemeClr val="tx1"/>
                </a:solidFill>
                <a:latin typeface="Times New Roman" panose="02020603050405020304" pitchFamily="18" charset="0"/>
                <a:cs typeface="Times New Roman" panose="02020603050405020304" pitchFamily="18" charset="0"/>
              </a:rPr>
              <a:t>and </a:t>
            </a:r>
            <a:r>
              <a:rPr lang="en-US" sz="5400" b="1" dirty="0">
                <a:solidFill>
                  <a:srgbClr val="0070C0"/>
                </a:solidFill>
                <a:latin typeface="Times New Roman" panose="02020603050405020304" pitchFamily="18" charset="0"/>
                <a:cs typeface="Times New Roman" panose="02020603050405020304" pitchFamily="18" charset="0"/>
              </a:rPr>
              <a:t>in My life</a:t>
            </a:r>
            <a:r>
              <a:rPr lang="en-US" sz="5400" b="1" dirty="0">
                <a:solidFill>
                  <a:schemeClr val="tx1"/>
                </a:solidFill>
                <a:latin typeface="Times New Roman" panose="02020603050405020304" pitchFamily="18" charset="0"/>
                <a:cs typeface="Times New Roman" panose="02020603050405020304" pitchFamily="18" charset="0"/>
              </a:rPr>
              <a:t>. And I will build </a:t>
            </a:r>
            <a:r>
              <a:rPr lang="en-US" sz="5400" b="1" dirty="0" smtClean="0">
                <a:solidFill>
                  <a:schemeClr val="tx1"/>
                </a:solidFill>
                <a:latin typeface="Times New Roman" panose="02020603050405020304" pitchFamily="18" charset="0"/>
                <a:cs typeface="Times New Roman" panose="02020603050405020304" pitchFamily="18" charset="0"/>
              </a:rPr>
              <a:t>to…</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3578643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72715" y="1066800"/>
            <a:ext cx="8843211" cy="5305593"/>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Samuel’s heart too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Sam.2:35 - </a:t>
            </a:r>
            <a:r>
              <a:rPr lang="en-US" sz="5400" b="1" dirty="0" smtClean="0">
                <a:solidFill>
                  <a:schemeClr val="tx1"/>
                </a:solidFill>
                <a:latin typeface="Times New Roman" panose="02020603050405020304" pitchFamily="18" charset="0"/>
                <a:cs typeface="Times New Roman" panose="02020603050405020304" pitchFamily="18" charset="0"/>
              </a:rPr>
              <a:t>… him </a:t>
            </a:r>
            <a:r>
              <a:rPr lang="en-US" sz="5400" b="1" dirty="0">
                <a:solidFill>
                  <a:schemeClr val="tx1"/>
                </a:solidFill>
                <a:latin typeface="Times New Roman" panose="02020603050405020304" pitchFamily="18" charset="0"/>
                <a:cs typeface="Times New Roman" panose="02020603050405020304" pitchFamily="18" charset="0"/>
              </a:rPr>
              <a:t>a sure house, and he will walk before My anointed all the days.</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79800406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1" y="1066801"/>
            <a:ext cx="90397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buClr>
                <a:srgbClr val="0070C0"/>
              </a:buClr>
              <a:buAutoNum type="arabicParenR"/>
            </a:pPr>
            <a:r>
              <a:rPr lang="en-US" sz="7000" b="1" dirty="0" smtClean="0">
                <a:solidFill>
                  <a:schemeClr val="tx1"/>
                </a:solidFill>
                <a:latin typeface="Times New Roman" panose="02020603050405020304" pitchFamily="18" charset="0"/>
                <a:cs typeface="Times New Roman" panose="02020603050405020304" pitchFamily="18" charset="0"/>
              </a:rPr>
              <a:t> to build David’s house – 1 Sam.7:21</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2) </a:t>
            </a:r>
            <a:r>
              <a:rPr lang="en-US" sz="7000" b="1" dirty="0" smtClean="0">
                <a:solidFill>
                  <a:schemeClr val="tx1"/>
                </a:solidFill>
                <a:latin typeface="Times New Roman" panose="02020603050405020304" pitchFamily="18" charset="0"/>
                <a:cs typeface="Times New Roman" panose="02020603050405020304" pitchFamily="18" charset="0"/>
              </a:rPr>
              <a:t>to consecrate His own house – 2 Chr.7:16</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21788684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1" y="1066801"/>
            <a:ext cx="90397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buClr>
                <a:srgbClr val="0070C0"/>
              </a:buClr>
            </a:pPr>
            <a:r>
              <a:rPr lang="en-US" sz="7000" b="1" dirty="0" smtClean="0">
                <a:solidFill>
                  <a:srgbClr val="0070C0"/>
                </a:solidFill>
                <a:latin typeface="Times New Roman" panose="02020603050405020304" pitchFamily="18" charset="0"/>
                <a:cs typeface="Times New Roman" panose="02020603050405020304" pitchFamily="18" charset="0"/>
              </a:rPr>
              <a:t>3)</a:t>
            </a:r>
            <a:r>
              <a:rPr lang="en-US" sz="7000" b="1" dirty="0" smtClean="0">
                <a:solidFill>
                  <a:schemeClr val="tx1"/>
                </a:solidFill>
                <a:latin typeface="Times New Roman" panose="02020603050405020304" pitchFamily="18" charset="0"/>
                <a:cs typeface="Times New Roman" panose="02020603050405020304" pitchFamily="18" charset="0"/>
              </a:rPr>
              <a:t> Jehu’s judgment on Ahab – 2 Ki.10:30</a:t>
            </a:r>
          </a:p>
          <a:p>
            <a:pPr algn="l">
              <a:spcBef>
                <a:spcPct val="0"/>
              </a:spcBef>
              <a:buClr>
                <a:srgbClr val="0070C0"/>
              </a:buClr>
            </a:pPr>
            <a:r>
              <a:rPr lang="en-US" sz="7000" b="1" dirty="0" smtClean="0">
                <a:solidFill>
                  <a:srgbClr val="0070C0"/>
                </a:solidFill>
                <a:latin typeface="Times New Roman" panose="02020603050405020304" pitchFamily="18" charset="0"/>
                <a:cs typeface="Times New Roman" panose="02020603050405020304" pitchFamily="18" charset="0"/>
              </a:rPr>
              <a:t>4) </a:t>
            </a:r>
            <a:r>
              <a:rPr lang="en-US" sz="7000" b="1" dirty="0" smtClean="0">
                <a:solidFill>
                  <a:schemeClr val="tx1"/>
                </a:solidFill>
                <a:latin typeface="Times New Roman" panose="02020603050405020304" pitchFamily="18" charset="0"/>
                <a:cs typeface="Times New Roman" panose="02020603050405020304" pitchFamily="18" charset="0"/>
              </a:rPr>
              <a:t>mighty, but hidden from men </a:t>
            </a:r>
            <a:r>
              <a:rPr lang="en-US" sz="4800" b="1" dirty="0" smtClean="0">
                <a:solidFill>
                  <a:schemeClr val="tx1"/>
                </a:solidFill>
                <a:latin typeface="Times New Roman" panose="02020603050405020304" pitchFamily="18" charset="0"/>
                <a:cs typeface="Times New Roman" panose="02020603050405020304" pitchFamily="18" charset="0"/>
              </a:rPr>
              <a:t>– </a:t>
            </a:r>
            <a:r>
              <a:rPr lang="en-US" sz="5600" b="1" dirty="0" smtClean="0">
                <a:solidFill>
                  <a:schemeClr val="tx1"/>
                </a:solidFill>
                <a:latin typeface="Times New Roman" panose="02020603050405020304" pitchFamily="18" charset="0"/>
                <a:cs typeface="Times New Roman" panose="02020603050405020304" pitchFamily="18" charset="0"/>
              </a:rPr>
              <a:t>Job 9:4; 10:13</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63177964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72715" y="1066801"/>
            <a:ext cx="8843211"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buClr>
                <a:srgbClr val="0070C0"/>
              </a:buClr>
            </a:pPr>
            <a:r>
              <a:rPr lang="en-US" sz="7000" b="1" dirty="0" smtClean="0">
                <a:solidFill>
                  <a:srgbClr val="0070C0"/>
                </a:solidFill>
                <a:latin typeface="Times New Roman" panose="02020603050405020304" pitchFamily="18" charset="0"/>
                <a:cs typeface="Times New Roman" panose="02020603050405020304" pitchFamily="18" charset="0"/>
              </a:rPr>
              <a:t>5)</a:t>
            </a:r>
            <a:r>
              <a:rPr lang="en-US" sz="7000" b="1" dirty="0" smtClean="0">
                <a:solidFill>
                  <a:schemeClr val="tx1"/>
                </a:solidFill>
                <a:latin typeface="Times New Roman" panose="02020603050405020304" pitchFamily="18" charset="0"/>
                <a:cs typeface="Times New Roman" panose="02020603050405020304" pitchFamily="18" charset="0"/>
              </a:rPr>
              <a:t> to exalt man – Job 7:17</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6) </a:t>
            </a:r>
            <a:r>
              <a:rPr lang="en-US" sz="7000" b="1" dirty="0" smtClean="0">
                <a:solidFill>
                  <a:schemeClr val="tx1"/>
                </a:solidFill>
                <a:latin typeface="Times New Roman" panose="02020603050405020304" pitchFamily="18" charset="0"/>
                <a:cs typeface="Times New Roman" panose="02020603050405020304" pitchFamily="18" charset="0"/>
              </a:rPr>
              <a:t>to keep man alive – Job 34:14-15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73184714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 y="1066801"/>
            <a:ext cx="91159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7)</a:t>
            </a:r>
            <a:r>
              <a:rPr lang="en-US" sz="7000" b="1" dirty="0" smtClean="0">
                <a:solidFill>
                  <a:schemeClr val="tx1"/>
                </a:solidFill>
                <a:latin typeface="Times New Roman" panose="02020603050405020304" pitchFamily="18" charset="0"/>
                <a:cs typeface="Times New Roman" panose="02020603050405020304" pitchFamily="18" charset="0"/>
              </a:rPr>
              <a:t> the power behind justice – Job </a:t>
            </a:r>
            <a:r>
              <a:rPr lang="en-US" sz="7000" b="1" dirty="0">
                <a:solidFill>
                  <a:schemeClr val="tx1"/>
                </a:solidFill>
                <a:latin typeface="Times New Roman" panose="02020603050405020304" pitchFamily="18" charset="0"/>
                <a:cs typeface="Times New Roman" panose="02020603050405020304" pitchFamily="18" charset="0"/>
              </a:rPr>
              <a:t>36:6-15</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8) </a:t>
            </a:r>
            <a:r>
              <a:rPr lang="en-US" sz="7000" b="1" dirty="0" smtClean="0">
                <a:solidFill>
                  <a:schemeClr val="tx1"/>
                </a:solidFill>
                <a:latin typeface="Times New Roman" panose="02020603050405020304" pitchFamily="18" charset="0"/>
                <a:cs typeface="Times New Roman" panose="02020603050405020304" pitchFamily="18" charset="0"/>
              </a:rPr>
              <a:t>thoughts outlast generations – Psa.33:11</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77824324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799" y="1066801"/>
            <a:ext cx="8811127"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9)</a:t>
            </a:r>
            <a:r>
              <a:rPr lang="en-US" sz="7000" b="1" dirty="0" smtClean="0">
                <a:solidFill>
                  <a:schemeClr val="tx1"/>
                </a:solidFill>
                <a:latin typeface="Times New Roman" panose="02020603050405020304" pitchFamily="18" charset="0"/>
                <a:cs typeface="Times New Roman" panose="02020603050405020304" pitchFamily="18" charset="0"/>
              </a:rPr>
              <a:t> vexation with sin – Gen.8:21</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10) </a:t>
            </a:r>
            <a:r>
              <a:rPr lang="en-US" sz="7000" b="1" dirty="0" smtClean="0">
                <a:solidFill>
                  <a:schemeClr val="tx1"/>
                </a:solidFill>
                <a:latin typeface="Times New Roman" panose="02020603050405020304" pitchFamily="18" charset="0"/>
                <a:cs typeface="Times New Roman" panose="02020603050405020304" pitchFamily="18" charset="0"/>
              </a:rPr>
              <a:t>vengeance on enemies – Isa.63:4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5454572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1" y="1066801"/>
            <a:ext cx="90397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11)</a:t>
            </a:r>
            <a:r>
              <a:rPr lang="en-US" sz="7000" b="1" dirty="0" smtClean="0">
                <a:solidFill>
                  <a:schemeClr val="tx1"/>
                </a:solidFill>
                <a:latin typeface="Times New Roman" panose="02020603050405020304" pitchFamily="18" charset="0"/>
                <a:cs typeface="Times New Roman" panose="02020603050405020304" pitchFamily="18" charset="0"/>
              </a:rPr>
              <a:t> shepherds Israel – Jer.3:15</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12) </a:t>
            </a:r>
            <a:r>
              <a:rPr lang="en-US" sz="7000" b="1" dirty="0" smtClean="0">
                <a:solidFill>
                  <a:schemeClr val="tx1"/>
                </a:solidFill>
                <a:latin typeface="Times New Roman" panose="02020603050405020304" pitchFamily="18" charset="0"/>
                <a:cs typeface="Times New Roman" panose="02020603050405020304" pitchFamily="18" charset="0"/>
              </a:rPr>
              <a:t>did </a:t>
            </a:r>
            <a:r>
              <a:rPr lang="en-US" sz="7000" b="1" u="sng" dirty="0" smtClean="0">
                <a:solidFill>
                  <a:schemeClr val="tx1"/>
                </a:solidFill>
                <a:latin typeface="Times New Roman" panose="02020603050405020304" pitchFamily="18" charset="0"/>
                <a:cs typeface="Times New Roman" panose="02020603050405020304" pitchFamily="18" charset="0"/>
              </a:rPr>
              <a:t>not</a:t>
            </a:r>
            <a:r>
              <a:rPr lang="en-US" sz="7000" b="1" dirty="0" smtClean="0">
                <a:solidFill>
                  <a:schemeClr val="tx1"/>
                </a:solidFill>
                <a:latin typeface="Times New Roman" panose="02020603050405020304" pitchFamily="18" charset="0"/>
                <a:cs typeface="Times New Roman" panose="02020603050405020304" pitchFamily="18" charset="0"/>
              </a:rPr>
              <a:t> think up Tophet – Jer.7:31; 19:5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38843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0" y="1143000"/>
            <a:ext cx="9144000" cy="5395912"/>
          </a:xfrm>
        </p:spPr>
        <p:txBody>
          <a:bodyPr>
            <a:normAutofit fontScale="32500" lnSpcReduction="20000"/>
          </a:bodyPr>
          <a:lstStyle/>
          <a:p>
            <a:pPr algn="l">
              <a:spcBef>
                <a:spcPct val="0"/>
              </a:spcBef>
            </a:pPr>
            <a:r>
              <a:rPr lang="en-US" sz="18500" b="1" dirty="0" smtClean="0">
                <a:solidFill>
                  <a:schemeClr val="tx1"/>
                </a:solidFill>
                <a:latin typeface="Times New Roman" panose="02020603050405020304" pitchFamily="18" charset="0"/>
                <a:cs typeface="Times New Roman" panose="02020603050405020304" pitchFamily="18" charset="0"/>
              </a:rPr>
              <a:t>Gen.6:5-6:</a:t>
            </a:r>
            <a:r>
              <a:rPr lang="en-US" sz="18500" b="1" dirty="0" smtClean="0">
                <a:solidFill>
                  <a:schemeClr val="tx1"/>
                </a:solidFill>
              </a:rPr>
              <a:t>   </a:t>
            </a:r>
            <a:r>
              <a:rPr lang="en-US" sz="16000" b="1" dirty="0" smtClean="0">
                <a:solidFill>
                  <a:schemeClr val="tx1"/>
                </a:solidFill>
                <a:latin typeface="Times New Roman" panose="02020603050405020304" pitchFamily="18" charset="0"/>
                <a:cs typeface="Times New Roman" panose="02020603050405020304" pitchFamily="18" charset="0"/>
              </a:rPr>
              <a:t>And Yahweh saw that the Man’s wickedness </a:t>
            </a:r>
            <a:r>
              <a:rPr lang="en-US" sz="16000" b="1" i="1" dirty="0" smtClean="0">
                <a:solidFill>
                  <a:schemeClr val="tx1"/>
                </a:solidFill>
                <a:latin typeface="Times New Roman" panose="02020603050405020304" pitchFamily="18" charset="0"/>
                <a:cs typeface="Times New Roman" panose="02020603050405020304" pitchFamily="18" charset="0"/>
              </a:rPr>
              <a:t>was</a:t>
            </a:r>
            <a:r>
              <a:rPr lang="en-US" sz="16000" b="1" dirty="0" smtClean="0">
                <a:solidFill>
                  <a:schemeClr val="tx1"/>
                </a:solidFill>
                <a:latin typeface="Times New Roman" panose="02020603050405020304" pitchFamily="18" charset="0"/>
                <a:cs typeface="Times New Roman" panose="02020603050405020304" pitchFamily="18" charset="0"/>
              </a:rPr>
              <a:t> great in the earth, and </a:t>
            </a:r>
            <a:r>
              <a:rPr lang="en-US" sz="16000" b="1" dirty="0" smtClean="0">
                <a:solidFill>
                  <a:srgbClr val="C00000"/>
                </a:solidFill>
                <a:latin typeface="Times New Roman" panose="02020603050405020304" pitchFamily="18" charset="0"/>
                <a:cs typeface="Times New Roman" panose="02020603050405020304" pitchFamily="18" charset="0"/>
              </a:rPr>
              <a:t>every purpose of </a:t>
            </a:r>
            <a:r>
              <a:rPr lang="en-US" sz="16000" b="1" i="1" dirty="0" smtClean="0">
                <a:solidFill>
                  <a:schemeClr val="tx1"/>
                </a:solidFill>
                <a:latin typeface="Times New Roman" panose="02020603050405020304" pitchFamily="18" charset="0"/>
                <a:cs typeface="Times New Roman" panose="02020603050405020304" pitchFamily="18" charset="0"/>
              </a:rPr>
              <a:t>the </a:t>
            </a:r>
            <a:r>
              <a:rPr lang="en-US" sz="16000" b="1" dirty="0" smtClean="0">
                <a:solidFill>
                  <a:srgbClr val="C00000"/>
                </a:solidFill>
                <a:latin typeface="Times New Roman" panose="02020603050405020304" pitchFamily="18" charset="0"/>
                <a:cs typeface="Times New Roman" panose="02020603050405020304" pitchFamily="18" charset="0"/>
              </a:rPr>
              <a:t>thoughts of his heart</a:t>
            </a:r>
            <a:r>
              <a:rPr lang="en-US" sz="16000" b="1" dirty="0" smtClean="0">
                <a:solidFill>
                  <a:schemeClr val="tx1"/>
                </a:solidFill>
                <a:latin typeface="Times New Roman" panose="02020603050405020304" pitchFamily="18" charset="0"/>
                <a:cs typeface="Times New Roman" panose="02020603050405020304" pitchFamily="18" charset="0"/>
              </a:rPr>
              <a:t> </a:t>
            </a:r>
            <a:r>
              <a:rPr lang="en-US" sz="16000" b="1" i="1" dirty="0" smtClean="0">
                <a:solidFill>
                  <a:schemeClr val="tx1"/>
                </a:solidFill>
                <a:latin typeface="Times New Roman" panose="02020603050405020304" pitchFamily="18" charset="0"/>
                <a:cs typeface="Times New Roman" panose="02020603050405020304" pitchFamily="18" charset="0"/>
              </a:rPr>
              <a:t>was</a:t>
            </a:r>
            <a:r>
              <a:rPr lang="en-US" sz="16000" b="1" dirty="0" smtClean="0">
                <a:solidFill>
                  <a:schemeClr val="tx1"/>
                </a:solidFill>
                <a:latin typeface="Times New Roman" panose="02020603050405020304" pitchFamily="18" charset="0"/>
                <a:cs typeface="Times New Roman" panose="02020603050405020304" pitchFamily="18" charset="0"/>
              </a:rPr>
              <a:t> </a:t>
            </a:r>
            <a:r>
              <a:rPr lang="en-US" sz="16000" b="1" dirty="0" smtClean="0">
                <a:solidFill>
                  <a:srgbClr val="C00000"/>
                </a:solidFill>
                <a:latin typeface="Times New Roman" panose="02020603050405020304" pitchFamily="18" charset="0"/>
                <a:cs typeface="Times New Roman" panose="02020603050405020304" pitchFamily="18" charset="0"/>
              </a:rPr>
              <a:t>only evil </a:t>
            </a:r>
            <a:r>
              <a:rPr lang="en-US" sz="16000" b="1" dirty="0" smtClean="0">
                <a:solidFill>
                  <a:schemeClr val="tx1"/>
                </a:solidFill>
                <a:latin typeface="Times New Roman" panose="02020603050405020304" pitchFamily="18" charset="0"/>
                <a:cs typeface="Times New Roman" panose="02020603050405020304" pitchFamily="18" charset="0"/>
              </a:rPr>
              <a:t>the whole day. And Yahweh was sorry He had made the man on </a:t>
            </a:r>
            <a:r>
              <a:rPr lang="en-US" sz="16000" b="1" i="1" dirty="0" smtClean="0">
                <a:solidFill>
                  <a:schemeClr val="tx1"/>
                </a:solidFill>
                <a:latin typeface="Times New Roman" panose="02020603050405020304" pitchFamily="18" charset="0"/>
                <a:cs typeface="Times New Roman" panose="02020603050405020304" pitchFamily="18" charset="0"/>
              </a:rPr>
              <a:t>the </a:t>
            </a:r>
            <a:r>
              <a:rPr lang="en-US" sz="16000" b="1" dirty="0" smtClean="0">
                <a:solidFill>
                  <a:schemeClr val="tx1"/>
                </a:solidFill>
                <a:latin typeface="Times New Roman" panose="02020603050405020304" pitchFamily="18" charset="0"/>
                <a:cs typeface="Times New Roman" panose="02020603050405020304" pitchFamily="18" charset="0"/>
              </a:rPr>
              <a:t>earth, and </a:t>
            </a:r>
            <a:r>
              <a:rPr lang="en-US" sz="16000" b="1" dirty="0" smtClean="0">
                <a:solidFill>
                  <a:srgbClr val="0070C0"/>
                </a:solidFill>
                <a:latin typeface="Times New Roman" panose="02020603050405020304" pitchFamily="18" charset="0"/>
                <a:cs typeface="Times New Roman" panose="02020603050405020304" pitchFamily="18" charset="0"/>
              </a:rPr>
              <a:t>He was vexed to His heart</a:t>
            </a:r>
            <a:r>
              <a:rPr lang="en-US" sz="16000" dirty="0" smtClean="0">
                <a:solidFill>
                  <a:schemeClr val="tx1"/>
                </a:solidFill>
              </a:rPr>
              <a:t>.</a:t>
            </a:r>
            <a:endParaRPr lang="en-US" sz="16000" b="1" dirty="0" smtClean="0">
              <a:solidFill>
                <a:schemeClr val="tx1"/>
              </a:solidFill>
            </a:endParaRP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1" y="1066801"/>
            <a:ext cx="90397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13)</a:t>
            </a:r>
            <a:r>
              <a:rPr lang="en-US" sz="7000" b="1" dirty="0" smtClean="0">
                <a:solidFill>
                  <a:schemeClr val="tx1"/>
                </a:solidFill>
                <a:latin typeface="Times New Roman" panose="02020603050405020304" pitchFamily="18" charset="0"/>
                <a:cs typeface="Times New Roman" panose="02020603050405020304" pitchFamily="18" charset="0"/>
              </a:rPr>
              <a:t> anger vs. false prophets – Jer.23:20</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14) </a:t>
            </a:r>
            <a:r>
              <a:rPr lang="en-US" sz="7000" b="1" dirty="0">
                <a:solidFill>
                  <a:schemeClr val="tx1"/>
                </a:solidFill>
                <a:latin typeface="Times New Roman" panose="02020603050405020304" pitchFamily="18" charset="0"/>
                <a:cs typeface="Times New Roman" panose="02020603050405020304" pitchFamily="18" charset="0"/>
              </a:rPr>
              <a:t>anger vs</a:t>
            </a:r>
            <a:r>
              <a:rPr lang="en-US" sz="7000" b="1" dirty="0" smtClean="0">
                <a:solidFill>
                  <a:schemeClr val="tx1"/>
                </a:solidFill>
                <a:latin typeface="Times New Roman" panose="02020603050405020304" pitchFamily="18" charset="0"/>
                <a:cs typeface="Times New Roman" panose="02020603050405020304" pitchFamily="18" charset="0"/>
              </a:rPr>
              <a:t>. Israel’s enemies – Jer.30:24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5423099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1" y="1066801"/>
            <a:ext cx="90397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15)</a:t>
            </a:r>
            <a:r>
              <a:rPr lang="en-US" sz="7000" b="1" dirty="0" smtClean="0">
                <a:solidFill>
                  <a:schemeClr val="tx1"/>
                </a:solidFill>
                <a:latin typeface="Times New Roman" panose="02020603050405020304" pitchFamily="18" charset="0"/>
                <a:cs typeface="Times New Roman" panose="02020603050405020304" pitchFamily="18" charset="0"/>
              </a:rPr>
              <a:t> </a:t>
            </a:r>
            <a:r>
              <a:rPr lang="en-US" sz="7000" b="1" dirty="0">
                <a:solidFill>
                  <a:schemeClr val="tx1"/>
                </a:solidFill>
                <a:latin typeface="Times New Roman" panose="02020603050405020304" pitchFamily="18" charset="0"/>
                <a:cs typeface="Times New Roman" panose="02020603050405020304" pitchFamily="18" charset="0"/>
              </a:rPr>
              <a:t>plants Israel – Jer.32:41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16) </a:t>
            </a:r>
            <a:r>
              <a:rPr lang="en-US" sz="7000" b="1" dirty="0" smtClean="0">
                <a:solidFill>
                  <a:schemeClr val="tx1"/>
                </a:solidFill>
                <a:latin typeface="Times New Roman" panose="02020603050405020304" pitchFamily="18" charset="0"/>
                <a:cs typeface="Times New Roman" panose="02020603050405020304" pitchFamily="18" charset="0"/>
              </a:rPr>
              <a:t>remembered incense – Jer.44:21</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0734049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1" y="1066801"/>
            <a:ext cx="9039726" cy="5305592"/>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Yahweh’s heart –</a:t>
            </a: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17)</a:t>
            </a:r>
            <a:r>
              <a:rPr lang="en-US" sz="7000" b="1" dirty="0" smtClean="0">
                <a:solidFill>
                  <a:schemeClr val="tx1"/>
                </a:solidFill>
                <a:latin typeface="Times New Roman" panose="02020603050405020304" pitchFamily="18" charset="0"/>
                <a:cs typeface="Times New Roman" panose="02020603050405020304" pitchFamily="18" charset="0"/>
              </a:rPr>
              <a:t> does </a:t>
            </a:r>
            <a:r>
              <a:rPr lang="en-US" sz="7000" b="1" u="sng" dirty="0" smtClean="0">
                <a:solidFill>
                  <a:schemeClr val="tx1"/>
                </a:solidFill>
                <a:latin typeface="Times New Roman" panose="02020603050405020304" pitchFamily="18" charset="0"/>
                <a:cs typeface="Times New Roman" panose="02020603050405020304" pitchFamily="18" charset="0"/>
              </a:rPr>
              <a:t>not</a:t>
            </a:r>
            <a:r>
              <a:rPr lang="en-US" sz="7000" b="1" dirty="0" smtClean="0">
                <a:solidFill>
                  <a:schemeClr val="tx1"/>
                </a:solidFill>
                <a:latin typeface="Times New Roman" panose="02020603050405020304" pitchFamily="18" charset="0"/>
                <a:cs typeface="Times New Roman" panose="02020603050405020304" pitchFamily="18" charset="0"/>
              </a:rPr>
              <a:t> grieve men </a:t>
            </a:r>
            <a:r>
              <a:rPr lang="en-US" sz="7000" b="1" dirty="0">
                <a:solidFill>
                  <a:schemeClr val="tx1"/>
                </a:solidFill>
                <a:latin typeface="Times New Roman" panose="02020603050405020304" pitchFamily="18" charset="0"/>
                <a:cs typeface="Times New Roman" panose="02020603050405020304" pitchFamily="18" charset="0"/>
              </a:rPr>
              <a:t>– </a:t>
            </a:r>
            <a:r>
              <a:rPr lang="en-US" sz="7000" b="1" dirty="0" smtClean="0">
                <a:solidFill>
                  <a:schemeClr val="tx1"/>
                </a:solidFill>
                <a:latin typeface="Times New Roman" panose="02020603050405020304" pitchFamily="18" charset="0"/>
                <a:cs typeface="Times New Roman" panose="02020603050405020304" pitchFamily="18" charset="0"/>
              </a:rPr>
              <a:t>Lam.3:33 </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18) </a:t>
            </a:r>
            <a:r>
              <a:rPr lang="en-US" sz="7000" b="1" dirty="0" smtClean="0">
                <a:solidFill>
                  <a:schemeClr val="tx1"/>
                </a:solidFill>
                <a:latin typeface="Times New Roman" panose="02020603050405020304" pitchFamily="18" charset="0"/>
                <a:cs typeface="Times New Roman" panose="02020603050405020304" pitchFamily="18" charset="0"/>
              </a:rPr>
              <a:t>turmoil over giving up Israel – Hos.11:8</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34505599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52137" y="685800"/>
            <a:ext cx="9039726" cy="5457993"/>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Jesus’ heart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single ref. – Mat.11:29 </a:t>
            </a:r>
            <a:r>
              <a:rPr lang="en-US" sz="5200" b="1" dirty="0">
                <a:solidFill>
                  <a:schemeClr val="tx1"/>
                </a:solidFill>
                <a:latin typeface="Times New Roman" panose="02020603050405020304" pitchFamily="18" charset="0"/>
                <a:cs typeface="Times New Roman" panose="02020603050405020304" pitchFamily="18" charset="0"/>
              </a:rPr>
              <a:t>Take My yoke upon you and learn from Me, because </a:t>
            </a:r>
            <a:r>
              <a:rPr lang="en-US" sz="5200" b="1" dirty="0">
                <a:solidFill>
                  <a:srgbClr val="0070C0"/>
                </a:solidFill>
                <a:latin typeface="Times New Roman" panose="02020603050405020304" pitchFamily="18" charset="0"/>
                <a:cs typeface="Times New Roman" panose="02020603050405020304" pitchFamily="18" charset="0"/>
              </a:rPr>
              <a:t>I am gentle and humble of the heart</a:t>
            </a:r>
            <a:r>
              <a:rPr lang="en-US" sz="5200" b="1" dirty="0">
                <a:solidFill>
                  <a:schemeClr val="tx1"/>
                </a:solidFill>
                <a:latin typeface="Times New Roman" panose="02020603050405020304" pitchFamily="18" charset="0"/>
                <a:cs typeface="Times New Roman" panose="02020603050405020304" pitchFamily="18" charset="0"/>
              </a:rPr>
              <a:t>, and you will find rest for your </a:t>
            </a:r>
            <a:r>
              <a:rPr lang="en-US" sz="5200" b="1" dirty="0" smtClean="0">
                <a:solidFill>
                  <a:schemeClr val="tx1"/>
                </a:solidFill>
                <a:latin typeface="Times New Roman" panose="02020603050405020304" pitchFamily="18" charset="0"/>
                <a:cs typeface="Times New Roman" panose="02020603050405020304" pitchFamily="18" charset="0"/>
              </a:rPr>
              <a:t>lives</a:t>
            </a:r>
            <a:r>
              <a:rPr lang="en-US" sz="5200" b="1" dirty="0">
                <a:solidFill>
                  <a:schemeClr val="tx1"/>
                </a:solidFill>
                <a:latin typeface="Times New Roman" panose="02020603050405020304" pitchFamily="18" charset="0"/>
                <a:cs typeface="Times New Roman" panose="02020603050405020304" pitchFamily="18" charset="0"/>
              </a:rPr>
              <a:t>.</a:t>
            </a:r>
            <a:endParaRPr lang="en-US" sz="52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57967168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415882"/>
            <a:ext cx="8688805" cy="5305593"/>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Principle: God seeks, searches and tests men’s hearts –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64959272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seeks men’s hearts 1 Chr.28:9 - </a:t>
            </a:r>
            <a:r>
              <a:rPr lang="en-US" sz="5400" b="1" dirty="0">
                <a:solidFill>
                  <a:schemeClr val="tx1"/>
                </a:solidFill>
                <a:latin typeface="Times New Roman" panose="02020603050405020304" pitchFamily="18" charset="0"/>
                <a:cs typeface="Times New Roman" panose="02020603050405020304" pitchFamily="18" charset="0"/>
              </a:rPr>
              <a:t>And you, Solomon My son, know Elohim of your father and serve Him </a:t>
            </a:r>
            <a:r>
              <a:rPr lang="en-US" sz="5400" b="1" u="sng" dirty="0">
                <a:solidFill>
                  <a:schemeClr val="tx1"/>
                </a:solidFill>
                <a:latin typeface="Times New Roman" panose="02020603050405020304" pitchFamily="18" charset="0"/>
                <a:cs typeface="Times New Roman" panose="02020603050405020304" pitchFamily="18" charset="0"/>
              </a:rPr>
              <a:t>with a complete heart</a:t>
            </a:r>
            <a:r>
              <a:rPr lang="en-US" sz="5400" b="1" dirty="0">
                <a:solidFill>
                  <a:schemeClr val="tx1"/>
                </a:solidFill>
                <a:latin typeface="Times New Roman" panose="02020603050405020304" pitchFamily="18" charset="0"/>
                <a:cs typeface="Times New Roman" panose="02020603050405020304" pitchFamily="18" charset="0"/>
              </a:rPr>
              <a:t> and with a life </a:t>
            </a:r>
            <a:r>
              <a:rPr lang="en-US" sz="54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27006162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04800" y="1447800"/>
            <a:ext cx="8839200" cy="5273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Chr.28:9 - </a:t>
            </a:r>
            <a:r>
              <a:rPr lang="en-US" sz="5400" b="1" dirty="0" smtClean="0">
                <a:solidFill>
                  <a:schemeClr val="tx1"/>
                </a:solidFill>
                <a:latin typeface="Times New Roman" panose="02020603050405020304" pitchFamily="18" charset="0"/>
                <a:cs typeface="Times New Roman" panose="02020603050405020304" pitchFamily="18" charset="0"/>
              </a:rPr>
              <a:t>… delighting </a:t>
            </a:r>
            <a:r>
              <a:rPr lang="en-US" sz="5400" b="1" dirty="0">
                <a:solidFill>
                  <a:schemeClr val="tx1"/>
                </a:solidFill>
                <a:latin typeface="Times New Roman" panose="02020603050405020304" pitchFamily="18" charset="0"/>
                <a:cs typeface="Times New Roman" panose="02020603050405020304" pitchFamily="18" charset="0"/>
              </a:rPr>
              <a:t>in </a:t>
            </a:r>
            <a:r>
              <a:rPr lang="en-US" sz="5400" b="1" i="1" dirty="0">
                <a:solidFill>
                  <a:schemeClr val="tx1"/>
                </a:solidFill>
                <a:latin typeface="Times New Roman" panose="02020603050405020304" pitchFamily="18" charset="0"/>
                <a:cs typeface="Times New Roman" panose="02020603050405020304" pitchFamily="18" charset="0"/>
              </a:rPr>
              <a:t>Him</a:t>
            </a:r>
            <a:r>
              <a:rPr lang="en-US" sz="5400" b="1" dirty="0">
                <a:solidFill>
                  <a:schemeClr val="tx1"/>
                </a:solidFill>
                <a:latin typeface="Times New Roman" panose="02020603050405020304" pitchFamily="18" charset="0"/>
                <a:cs typeface="Times New Roman" panose="02020603050405020304" pitchFamily="18" charset="0"/>
              </a:rPr>
              <a:t>, for </a:t>
            </a:r>
            <a:r>
              <a:rPr lang="en-US" sz="5400" b="1" dirty="0">
                <a:solidFill>
                  <a:srgbClr val="C00000"/>
                </a:solidFill>
                <a:latin typeface="Times New Roman" panose="02020603050405020304" pitchFamily="18" charset="0"/>
                <a:cs typeface="Times New Roman" panose="02020603050405020304" pitchFamily="18" charset="0"/>
              </a:rPr>
              <a:t>Yahweh</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is </a:t>
            </a:r>
            <a:r>
              <a:rPr lang="en-US" sz="5400" b="1" dirty="0">
                <a:solidFill>
                  <a:srgbClr val="C00000"/>
                </a:solidFill>
                <a:latin typeface="Times New Roman" panose="02020603050405020304" pitchFamily="18" charset="0"/>
                <a:cs typeface="Times New Roman" panose="02020603050405020304" pitchFamily="18" charset="0"/>
              </a:rPr>
              <a:t>seeking every heart</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smtClean="0">
                <a:solidFill>
                  <a:schemeClr val="tx1"/>
                </a:solidFill>
                <a:latin typeface="Times New Roman" panose="02020603050405020304" pitchFamily="18" charset="0"/>
                <a:cs typeface="Times New Roman" panose="02020603050405020304" pitchFamily="18" charset="0"/>
              </a:rPr>
              <a:t>and </a:t>
            </a:r>
            <a:r>
              <a:rPr lang="en-US" sz="5400" b="1" i="1" dirty="0">
                <a:solidFill>
                  <a:schemeClr val="tx1"/>
                </a:solidFill>
                <a:latin typeface="Times New Roman" panose="02020603050405020304" pitchFamily="18" charset="0"/>
                <a:cs typeface="Times New Roman" panose="02020603050405020304" pitchFamily="18" charset="0"/>
              </a:rPr>
              <a:t>is </a:t>
            </a:r>
            <a:r>
              <a:rPr lang="en-US" sz="5400" b="1" dirty="0">
                <a:solidFill>
                  <a:schemeClr val="tx1"/>
                </a:solidFill>
                <a:latin typeface="Times New Roman" panose="02020603050405020304" pitchFamily="18" charset="0"/>
                <a:cs typeface="Times New Roman" panose="02020603050405020304" pitchFamily="18" charset="0"/>
              </a:rPr>
              <a:t>discerning every purpose of thoughts. </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797619094"/>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searches hearts – Jer.17:10 - </a:t>
            </a:r>
            <a:r>
              <a:rPr lang="en-US" sz="5200" b="1" dirty="0">
                <a:solidFill>
                  <a:srgbClr val="C00000"/>
                </a:solidFill>
                <a:latin typeface="Times New Roman" panose="02020603050405020304" pitchFamily="18" charset="0"/>
                <a:cs typeface="Times New Roman" panose="02020603050405020304" pitchFamily="18" charset="0"/>
              </a:rPr>
              <a:t>I, Yahweh, am searching the heart</a:t>
            </a:r>
            <a:r>
              <a:rPr lang="en-US" sz="5200" b="1" dirty="0">
                <a:solidFill>
                  <a:schemeClr val="tx1"/>
                </a:solidFill>
                <a:latin typeface="Times New Roman" panose="02020603050405020304" pitchFamily="18" charset="0"/>
                <a:cs typeface="Times New Roman" panose="02020603050405020304" pitchFamily="18" charset="0"/>
              </a:rPr>
              <a:t>, testing the </a:t>
            </a:r>
            <a:r>
              <a:rPr lang="en-US" sz="5200" b="1" dirty="0" smtClean="0">
                <a:solidFill>
                  <a:schemeClr val="tx1"/>
                </a:solidFill>
                <a:latin typeface="Times New Roman" panose="02020603050405020304" pitchFamily="18" charset="0"/>
                <a:cs typeface="Times New Roman" panose="02020603050405020304" pitchFamily="18" charset="0"/>
              </a:rPr>
              <a:t>mind, </a:t>
            </a:r>
            <a:r>
              <a:rPr lang="en-US" sz="5200" b="1" dirty="0">
                <a:solidFill>
                  <a:schemeClr val="tx1"/>
                </a:solidFill>
                <a:latin typeface="Times New Roman" panose="02020603050405020304" pitchFamily="18" charset="0"/>
                <a:cs typeface="Times New Roman" panose="02020603050405020304" pitchFamily="18" charset="0"/>
              </a:rPr>
              <a:t>even to give to a man according to his way, according to </a:t>
            </a:r>
            <a:r>
              <a:rPr lang="en-US" sz="5200" b="1" i="1" dirty="0">
                <a:solidFill>
                  <a:schemeClr val="tx1"/>
                </a:solidFill>
                <a:latin typeface="Times New Roman" panose="02020603050405020304" pitchFamily="18" charset="0"/>
                <a:cs typeface="Times New Roman" panose="02020603050405020304" pitchFamily="18" charset="0"/>
              </a:rPr>
              <a:t>the</a:t>
            </a:r>
            <a:r>
              <a:rPr lang="en-US" sz="5200" b="1" dirty="0">
                <a:solidFill>
                  <a:schemeClr val="tx1"/>
                </a:solidFill>
                <a:latin typeface="Times New Roman" panose="02020603050405020304" pitchFamily="18" charset="0"/>
                <a:cs typeface="Times New Roman" panose="02020603050405020304" pitchFamily="18" charset="0"/>
              </a:rPr>
              <a:t> fruit of his deeds.</a:t>
            </a:r>
            <a:endParaRPr lang="en-US" sz="52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74303591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762000"/>
            <a:ext cx="90678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searches hearts – Rom.8:27 - </a:t>
            </a:r>
            <a:r>
              <a:rPr lang="en-US" sz="5200" b="1" dirty="0">
                <a:solidFill>
                  <a:schemeClr val="tx1"/>
                </a:solidFill>
                <a:latin typeface="Times New Roman" panose="02020603050405020304" pitchFamily="18" charset="0"/>
                <a:cs typeface="Times New Roman" panose="02020603050405020304" pitchFamily="18" charset="0"/>
              </a:rPr>
              <a:t>But the </a:t>
            </a:r>
            <a:r>
              <a:rPr lang="en-US" sz="5200" b="1" dirty="0">
                <a:solidFill>
                  <a:srgbClr val="C00000"/>
                </a:solidFill>
                <a:latin typeface="Times New Roman" panose="02020603050405020304" pitchFamily="18" charset="0"/>
                <a:cs typeface="Times New Roman" panose="02020603050405020304" pitchFamily="18" charset="0"/>
              </a:rPr>
              <a:t>One searching the hearts</a:t>
            </a:r>
            <a:r>
              <a:rPr lang="en-US" sz="5200" b="1" dirty="0">
                <a:solidFill>
                  <a:schemeClr val="tx1"/>
                </a:solidFill>
                <a:latin typeface="Times New Roman" panose="02020603050405020304" pitchFamily="18" charset="0"/>
                <a:cs typeface="Times New Roman" panose="02020603050405020304" pitchFamily="18" charset="0"/>
              </a:rPr>
              <a:t> knows what the mind of the Spirit </a:t>
            </a:r>
            <a:r>
              <a:rPr lang="en-US" sz="5200" b="1" i="1" dirty="0">
                <a:solidFill>
                  <a:schemeClr val="tx1"/>
                </a:solidFill>
                <a:latin typeface="Times New Roman" panose="02020603050405020304" pitchFamily="18" charset="0"/>
                <a:cs typeface="Times New Roman" panose="02020603050405020304" pitchFamily="18" charset="0"/>
              </a:rPr>
              <a:t>knows</a:t>
            </a:r>
            <a:r>
              <a:rPr lang="en-US" sz="5200" b="1" dirty="0">
                <a:solidFill>
                  <a:schemeClr val="tx1"/>
                </a:solidFill>
                <a:latin typeface="Times New Roman" panose="02020603050405020304" pitchFamily="18" charset="0"/>
                <a:cs typeface="Times New Roman" panose="02020603050405020304" pitchFamily="18" charset="0"/>
              </a:rPr>
              <a:t>, because according to God He pleads on behalf of holy ones.</a:t>
            </a:r>
            <a:endParaRPr lang="en-US" sz="52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82812350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762000"/>
            <a:ext cx="90678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tests hearts – Deu.8:2 - </a:t>
            </a:r>
            <a:r>
              <a:rPr lang="en-US" sz="5400" b="1" dirty="0">
                <a:solidFill>
                  <a:schemeClr val="tx1"/>
                </a:solidFill>
                <a:latin typeface="Times New Roman" panose="02020603050405020304" pitchFamily="18" charset="0"/>
                <a:cs typeface="Times New Roman" panose="02020603050405020304" pitchFamily="18" charset="0"/>
              </a:rPr>
              <a:t>And you will remember all the ways which Yahweh your Elohim brought you these forty years in the wilderness in order to </a:t>
            </a:r>
            <a:r>
              <a:rPr lang="en-US" sz="54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844032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371600"/>
            <a:ext cx="8686800" cy="47244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From the beginning of the heart:</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A negative tone set</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84273040"/>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762000"/>
            <a:ext cx="90678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Deu.8:2 - </a:t>
            </a:r>
            <a:r>
              <a:rPr lang="en-US" sz="5400" b="1" dirty="0" smtClean="0">
                <a:solidFill>
                  <a:schemeClr val="tx1"/>
                </a:solidFill>
                <a:latin typeface="Times New Roman" panose="02020603050405020304" pitchFamily="18" charset="0"/>
                <a:cs typeface="Times New Roman" panose="02020603050405020304" pitchFamily="18" charset="0"/>
              </a:rPr>
              <a:t>… humble </a:t>
            </a:r>
            <a:r>
              <a:rPr lang="en-US" sz="5400" b="1" dirty="0">
                <a:solidFill>
                  <a:schemeClr val="tx1"/>
                </a:solidFill>
                <a:latin typeface="Times New Roman" panose="02020603050405020304" pitchFamily="18" charset="0"/>
                <a:cs typeface="Times New Roman" panose="02020603050405020304" pitchFamily="18" charset="0"/>
              </a:rPr>
              <a:t>you, </a:t>
            </a:r>
            <a:r>
              <a:rPr lang="en-US" sz="5400" b="1" dirty="0">
                <a:solidFill>
                  <a:srgbClr val="C00000"/>
                </a:solidFill>
                <a:latin typeface="Times New Roman" panose="02020603050405020304" pitchFamily="18" charset="0"/>
                <a:cs typeface="Times New Roman" panose="02020603050405020304" pitchFamily="18" charset="0"/>
              </a:rPr>
              <a:t>to test you, to know what </a:t>
            </a:r>
            <a:r>
              <a:rPr lang="en-US" sz="5400" b="1" i="1" dirty="0">
                <a:solidFill>
                  <a:srgbClr val="C00000"/>
                </a:solidFill>
                <a:latin typeface="Times New Roman" panose="02020603050405020304" pitchFamily="18" charset="0"/>
                <a:cs typeface="Times New Roman" panose="02020603050405020304" pitchFamily="18" charset="0"/>
              </a:rPr>
              <a:t>was</a:t>
            </a:r>
            <a:r>
              <a:rPr lang="en-US" sz="5400" b="1" dirty="0">
                <a:solidFill>
                  <a:srgbClr val="C00000"/>
                </a:solidFill>
                <a:latin typeface="Times New Roman" panose="02020603050405020304" pitchFamily="18" charset="0"/>
                <a:cs typeface="Times New Roman" panose="02020603050405020304" pitchFamily="18" charset="0"/>
              </a:rPr>
              <a:t> in your heart</a:t>
            </a:r>
            <a:r>
              <a:rPr lang="en-US" sz="5400" b="1" dirty="0">
                <a:solidFill>
                  <a:schemeClr val="tx1"/>
                </a:solidFill>
                <a:latin typeface="Times New Roman" panose="02020603050405020304" pitchFamily="18" charset="0"/>
                <a:cs typeface="Times New Roman" panose="02020603050405020304" pitchFamily="18" charset="0"/>
              </a:rPr>
              <a:t>, whether you would keep His commandments or not.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77989397"/>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762000"/>
            <a:ext cx="90678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tests hearts – Psa.21:2 - </a:t>
            </a:r>
            <a:r>
              <a:rPr lang="en-US" sz="5400" b="1" dirty="0">
                <a:solidFill>
                  <a:schemeClr val="tx1"/>
                </a:solidFill>
                <a:latin typeface="Times New Roman" panose="02020603050405020304" pitchFamily="18" charset="0"/>
                <a:cs typeface="Times New Roman" panose="02020603050405020304" pitchFamily="18" charset="0"/>
              </a:rPr>
              <a:t>Every way of man is right in his own eyes, but </a:t>
            </a:r>
            <a:r>
              <a:rPr lang="en-US" sz="5400" b="1" dirty="0">
                <a:solidFill>
                  <a:srgbClr val="C00000"/>
                </a:solidFill>
                <a:latin typeface="Times New Roman" panose="02020603050405020304" pitchFamily="18" charset="0"/>
                <a:cs typeface="Times New Roman" panose="02020603050405020304" pitchFamily="18" charset="0"/>
              </a:rPr>
              <a:t>Yahweh</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is</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measuring</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heart</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77705484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762000"/>
            <a:ext cx="90678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tests hearts – Psa.26:2 - </a:t>
            </a:r>
            <a:r>
              <a:rPr lang="en-US" sz="7000" b="1" dirty="0">
                <a:solidFill>
                  <a:srgbClr val="C00000"/>
                </a:solidFill>
                <a:latin typeface="Times New Roman" panose="02020603050405020304" pitchFamily="18" charset="0"/>
                <a:cs typeface="Times New Roman" panose="02020603050405020304" pitchFamily="18" charset="0"/>
              </a:rPr>
              <a:t>Test me, Yahweh, and prove me</a:t>
            </a:r>
            <a:r>
              <a:rPr lang="en-US" sz="7000" b="1" dirty="0">
                <a:solidFill>
                  <a:schemeClr val="tx1"/>
                </a:solidFill>
                <a:latin typeface="Times New Roman" panose="02020603050405020304" pitchFamily="18" charset="0"/>
                <a:cs typeface="Times New Roman" panose="02020603050405020304" pitchFamily="18" charset="0"/>
              </a:rPr>
              <a:t>. Smelt my mind </a:t>
            </a:r>
            <a:r>
              <a:rPr lang="en-US" sz="7000" b="1" dirty="0" smtClean="0">
                <a:solidFill>
                  <a:schemeClr val="tx1"/>
                </a:solidFill>
                <a:latin typeface="Times New Roman" panose="02020603050405020304" pitchFamily="18" charset="0"/>
                <a:cs typeface="Times New Roman" panose="02020603050405020304" pitchFamily="18" charset="0"/>
              </a:rPr>
              <a:t>and </a:t>
            </a:r>
            <a:r>
              <a:rPr lang="en-US" sz="7000" b="1" dirty="0">
                <a:solidFill>
                  <a:schemeClr val="tx1"/>
                </a:solidFill>
                <a:latin typeface="Times New Roman" panose="02020603050405020304" pitchFamily="18" charset="0"/>
                <a:cs typeface="Times New Roman" panose="02020603050405020304" pitchFamily="18" charset="0"/>
              </a:rPr>
              <a:t>my heart.</a:t>
            </a:r>
            <a:endParaRPr lang="en-US" sz="7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92630932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762000"/>
            <a:ext cx="90678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tests hearts – Psa.139:23 - </a:t>
            </a:r>
            <a:r>
              <a:rPr lang="en-US" sz="6000" b="1" dirty="0">
                <a:solidFill>
                  <a:schemeClr val="tx1"/>
                </a:solidFill>
                <a:latin typeface="Times New Roman" panose="02020603050405020304" pitchFamily="18" charset="0"/>
                <a:cs typeface="Times New Roman" panose="02020603050405020304" pitchFamily="18" charset="0"/>
              </a:rPr>
              <a:t>Search me, God, and </a:t>
            </a:r>
            <a:r>
              <a:rPr lang="en-US" sz="6000" b="1" dirty="0">
                <a:solidFill>
                  <a:srgbClr val="C00000"/>
                </a:solidFill>
                <a:latin typeface="Times New Roman" panose="02020603050405020304" pitchFamily="18" charset="0"/>
                <a:cs typeface="Times New Roman" panose="02020603050405020304" pitchFamily="18" charset="0"/>
              </a:rPr>
              <a:t>know my heart</a:t>
            </a:r>
            <a:r>
              <a:rPr lang="en-US" sz="6000" b="1" dirty="0">
                <a:solidFill>
                  <a:schemeClr val="tx1"/>
                </a:solidFill>
                <a:latin typeface="Times New Roman" panose="02020603050405020304" pitchFamily="18" charset="0"/>
                <a:cs typeface="Times New Roman" panose="02020603050405020304" pitchFamily="18" charset="0"/>
              </a:rPr>
              <a:t>. </a:t>
            </a:r>
            <a:r>
              <a:rPr lang="en-US" sz="6000" b="1" dirty="0">
                <a:solidFill>
                  <a:srgbClr val="C00000"/>
                </a:solidFill>
                <a:latin typeface="Times New Roman" panose="02020603050405020304" pitchFamily="18" charset="0"/>
                <a:cs typeface="Times New Roman" panose="02020603050405020304" pitchFamily="18" charset="0"/>
              </a:rPr>
              <a:t>Try me </a:t>
            </a:r>
            <a:r>
              <a:rPr lang="en-US" sz="6000" b="1" dirty="0">
                <a:solidFill>
                  <a:schemeClr val="tx1"/>
                </a:solidFill>
                <a:latin typeface="Times New Roman" panose="02020603050405020304" pitchFamily="18" charset="0"/>
                <a:cs typeface="Times New Roman" panose="02020603050405020304" pitchFamily="18" charset="0"/>
              </a:rPr>
              <a:t>and know my anxieties.</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8492784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tests hearts – Psa.17:3 - </a:t>
            </a:r>
            <a:r>
              <a:rPr lang="en-US" sz="4800" b="1" dirty="0">
                <a:solidFill>
                  <a:srgbClr val="C00000"/>
                </a:solidFill>
                <a:latin typeface="Times New Roman" panose="02020603050405020304" pitchFamily="18" charset="0"/>
                <a:cs typeface="Times New Roman" panose="02020603050405020304" pitchFamily="18" charset="0"/>
              </a:rPr>
              <a:t>You have examined my heart</a:t>
            </a:r>
            <a:r>
              <a:rPr lang="en-US" sz="4800" b="1" dirty="0">
                <a:solidFill>
                  <a:schemeClr val="tx1"/>
                </a:solidFill>
                <a:latin typeface="Times New Roman" panose="02020603050405020304" pitchFamily="18" charset="0"/>
                <a:cs typeface="Times New Roman" panose="02020603050405020304" pitchFamily="18" charset="0"/>
              </a:rPr>
              <a:t>. You have visited </a:t>
            </a:r>
            <a:r>
              <a:rPr lang="en-US" sz="4800" b="1" i="1" dirty="0">
                <a:solidFill>
                  <a:schemeClr val="tx1"/>
                </a:solidFill>
                <a:latin typeface="Times New Roman" panose="02020603050405020304" pitchFamily="18" charset="0"/>
                <a:cs typeface="Times New Roman" panose="02020603050405020304" pitchFamily="18" charset="0"/>
              </a:rPr>
              <a:t>by</a:t>
            </a:r>
            <a:r>
              <a:rPr lang="en-US" sz="4800" b="1" dirty="0">
                <a:solidFill>
                  <a:schemeClr val="tx1"/>
                </a:solidFill>
                <a:latin typeface="Times New Roman" panose="02020603050405020304" pitchFamily="18" charset="0"/>
                <a:cs typeface="Times New Roman" panose="02020603050405020304" pitchFamily="18" charset="0"/>
              </a:rPr>
              <a:t> night. </a:t>
            </a:r>
            <a:r>
              <a:rPr lang="en-US" sz="4800" b="1" dirty="0">
                <a:solidFill>
                  <a:srgbClr val="C00000"/>
                </a:solidFill>
                <a:latin typeface="Times New Roman" panose="02020603050405020304" pitchFamily="18" charset="0"/>
                <a:cs typeface="Times New Roman" panose="02020603050405020304" pitchFamily="18" charset="0"/>
              </a:rPr>
              <a:t>You have smelted me</a:t>
            </a:r>
            <a:r>
              <a:rPr lang="en-US" sz="4800" b="1" dirty="0">
                <a:solidFill>
                  <a:schemeClr val="tx1"/>
                </a:solidFill>
                <a:latin typeface="Times New Roman" panose="02020603050405020304" pitchFamily="18" charset="0"/>
                <a:cs typeface="Times New Roman" panose="02020603050405020304" pitchFamily="18" charset="0"/>
              </a:rPr>
              <a:t> – You found nothing. I have purposed </a:t>
            </a:r>
            <a:r>
              <a:rPr lang="en-US" sz="4800" b="1" i="1" dirty="0">
                <a:solidFill>
                  <a:schemeClr val="tx1"/>
                </a:solidFill>
                <a:latin typeface="Times New Roman" panose="02020603050405020304" pitchFamily="18" charset="0"/>
                <a:cs typeface="Times New Roman" panose="02020603050405020304" pitchFamily="18" charset="0"/>
              </a:rPr>
              <a:t>that</a:t>
            </a:r>
            <a:r>
              <a:rPr lang="en-US" sz="4800" b="1" dirty="0">
                <a:solidFill>
                  <a:schemeClr val="tx1"/>
                </a:solidFill>
                <a:latin typeface="Times New Roman" panose="02020603050405020304" pitchFamily="18" charset="0"/>
                <a:cs typeface="Times New Roman" panose="02020603050405020304" pitchFamily="18" charset="0"/>
              </a:rPr>
              <a:t> my mouth will not transgress.</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37467653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609600"/>
            <a:ext cx="9067800" cy="6111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tests hearts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Th.2:4 - </a:t>
            </a:r>
            <a:r>
              <a:rPr lang="en-US" sz="5400" b="1" dirty="0">
                <a:solidFill>
                  <a:schemeClr val="tx1"/>
                </a:solidFill>
                <a:latin typeface="Times New Roman" panose="02020603050405020304" pitchFamily="18" charset="0"/>
                <a:cs typeface="Times New Roman" panose="02020603050405020304" pitchFamily="18" charset="0"/>
              </a:rPr>
              <a:t>But according as we have been approved by God to be entrusted the gospel, even so we speak, not as pleasing men, but </a:t>
            </a:r>
            <a:r>
              <a:rPr lang="en-US" sz="5400" b="1" dirty="0">
                <a:solidFill>
                  <a:srgbClr val="C00000"/>
                </a:solidFill>
                <a:latin typeface="Times New Roman" panose="02020603050405020304" pitchFamily="18" charset="0"/>
                <a:cs typeface="Times New Roman" panose="02020603050405020304" pitchFamily="18" charset="0"/>
              </a:rPr>
              <a:t>God Who proves our hearts</a:t>
            </a:r>
            <a:r>
              <a:rPr lang="en-US" sz="5400" b="1" dirty="0">
                <a:solidFill>
                  <a:schemeClr val="tx1"/>
                </a:solidFill>
                <a:latin typeface="Times New Roman" panose="02020603050405020304" pitchFamily="18" charset="0"/>
                <a:cs typeface="Times New Roman" panose="02020603050405020304" pitchFamily="18" charset="0"/>
              </a:rPr>
              <a: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500877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 “heart-knower”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Acts 1:24 - </a:t>
            </a:r>
            <a:r>
              <a:rPr lang="en-US" sz="6000" b="1" dirty="0">
                <a:solidFill>
                  <a:schemeClr val="tx1"/>
                </a:solidFill>
                <a:latin typeface="Times New Roman" panose="02020603050405020304" pitchFamily="18" charset="0"/>
                <a:cs typeface="Times New Roman" panose="02020603050405020304" pitchFamily="18" charset="0"/>
              </a:rPr>
              <a:t>And praying, they said, “You, </a:t>
            </a:r>
            <a:r>
              <a:rPr lang="en-US" sz="6000" b="1" dirty="0">
                <a:solidFill>
                  <a:srgbClr val="C00000"/>
                </a:solidFill>
                <a:latin typeface="Times New Roman" panose="02020603050405020304" pitchFamily="18" charset="0"/>
                <a:cs typeface="Times New Roman" panose="02020603050405020304" pitchFamily="18" charset="0"/>
              </a:rPr>
              <a:t>Lord, heart-knower of all </a:t>
            </a:r>
            <a:r>
              <a:rPr lang="en-US" sz="6000" b="1" dirty="0">
                <a:solidFill>
                  <a:schemeClr val="tx1"/>
                </a:solidFill>
                <a:latin typeface="Times New Roman" panose="02020603050405020304" pitchFamily="18" charset="0"/>
                <a:cs typeface="Times New Roman" panose="02020603050405020304" pitchFamily="18" charset="0"/>
              </a:rPr>
              <a:t>point out which one You chose from these two.”</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5837219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 “heart-knower”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Acts 15:8 - </a:t>
            </a:r>
            <a:r>
              <a:rPr lang="en-US" sz="6000" b="1" dirty="0">
                <a:solidFill>
                  <a:schemeClr val="tx1"/>
                </a:solidFill>
                <a:latin typeface="Times New Roman" panose="02020603050405020304" pitchFamily="18" charset="0"/>
                <a:cs typeface="Times New Roman" panose="02020603050405020304" pitchFamily="18" charset="0"/>
              </a:rPr>
              <a:t>So </a:t>
            </a:r>
            <a:r>
              <a:rPr lang="en-US" sz="6000" b="1" dirty="0">
                <a:solidFill>
                  <a:srgbClr val="C00000"/>
                </a:solidFill>
                <a:latin typeface="Times New Roman" panose="02020603050405020304" pitchFamily="18" charset="0"/>
                <a:cs typeface="Times New Roman" panose="02020603050405020304" pitchFamily="18" charset="0"/>
              </a:rPr>
              <a:t>the heart-knower God</a:t>
            </a:r>
            <a:r>
              <a:rPr lang="en-US" sz="6000" b="1" dirty="0">
                <a:solidFill>
                  <a:schemeClr val="tx1"/>
                </a:solidFill>
                <a:latin typeface="Times New Roman" panose="02020603050405020304" pitchFamily="18" charset="0"/>
                <a:cs typeface="Times New Roman" panose="02020603050405020304" pitchFamily="18" charset="0"/>
              </a:rPr>
              <a:t> witnessed to them, giving the holy spirit, even as also to us.</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02311996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Man’s heart is: </a:t>
            </a:r>
            <a:r>
              <a:rPr lang="en-US" sz="5400" b="1" dirty="0" smtClean="0">
                <a:solidFill>
                  <a:schemeClr val="tx1"/>
                </a:solidFill>
                <a:latin typeface="Times New Roman" panose="02020603050405020304" pitchFamily="18" charset="0"/>
                <a:cs typeface="Times New Roman" panose="02020603050405020304" pitchFamily="18" charset="0"/>
              </a:rPr>
              <a:t>“evil from his youth”, “incurable”, “hardened”, “made heavy”, “stubborn”, “fat”, “stony”, “uncircumcised”</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72014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219200"/>
            <a:ext cx="9067800" cy="55022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Man’s heart is pliable:</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can be turned by self, others and God</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636324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533400" y="1143000"/>
            <a:ext cx="8382000" cy="4953000"/>
          </a:xfrm>
        </p:spPr>
        <p:txBody>
          <a:bodyPr>
            <a:normAutofit/>
          </a:bodyPr>
          <a:lstStyle/>
          <a:p>
            <a:pPr algn="l">
              <a:lnSpc>
                <a:spcPct val="120000"/>
              </a:lnSpc>
              <a:spcBef>
                <a:spcPct val="0"/>
              </a:spcBef>
              <a:spcAft>
                <a:spcPts val="1200"/>
              </a:spcAft>
            </a:pPr>
            <a:r>
              <a:rPr lang="en-US" sz="7700" b="1" dirty="0" smtClean="0">
                <a:solidFill>
                  <a:schemeClr val="tx1"/>
                </a:solidFill>
                <a:latin typeface="Times New Roman" panose="02020603050405020304" pitchFamily="18" charset="0"/>
                <a:cs typeface="Times New Roman" panose="02020603050405020304" pitchFamily="18" charset="0"/>
              </a:rPr>
              <a:t>First the profane uses:  how de we think of it today?</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381000" y="1295400"/>
            <a:ext cx="8763000" cy="48006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2</a:t>
            </a:r>
            <a:r>
              <a:rPr lang="en-US" sz="7000" b="1" baseline="30000" dirty="0" smtClean="0">
                <a:solidFill>
                  <a:schemeClr val="tx1"/>
                </a:solidFill>
                <a:latin typeface="Times New Roman" panose="02020603050405020304" pitchFamily="18" charset="0"/>
                <a:cs typeface="Times New Roman" panose="02020603050405020304" pitchFamily="18" charset="0"/>
              </a:rPr>
              <a:t>nd</a:t>
            </a:r>
            <a:r>
              <a:rPr lang="en-US" sz="7000" b="1" dirty="0" smtClean="0">
                <a:solidFill>
                  <a:schemeClr val="tx1"/>
                </a:solidFill>
                <a:latin typeface="Times New Roman" panose="02020603050405020304" pitchFamily="18" charset="0"/>
                <a:cs typeface="Times New Roman" panose="02020603050405020304" pitchFamily="18" charset="0"/>
              </a:rPr>
              <a:t> occurrence:</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Gen.8:21 – prelude to a divine covenant</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 needs:</a:t>
            </a:r>
          </a:p>
          <a:p>
            <a:pPr algn="l">
              <a:spcBef>
                <a:spcPct val="0"/>
              </a:spcBef>
            </a:pPr>
            <a:r>
              <a:rPr lang="en-US" sz="5400" b="1" dirty="0" smtClean="0">
                <a:solidFill>
                  <a:schemeClr val="tx1"/>
                </a:solidFill>
                <a:latin typeface="Times New Roman" panose="02020603050405020304" pitchFamily="18" charset="0"/>
                <a:cs typeface="Times New Roman" panose="02020603050405020304" pitchFamily="18" charset="0"/>
              </a:rPr>
              <a:t>a God-given heart, new heart, whole heart, complete (“at peace”) heart --- and socially, one heart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3043996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Man’s heart: </a:t>
            </a:r>
            <a:r>
              <a:rPr lang="en-US" sz="6000" b="1" dirty="0" smtClean="0">
                <a:solidFill>
                  <a:schemeClr val="tx1"/>
                </a:solidFill>
                <a:latin typeface="Times New Roman" panose="02020603050405020304" pitchFamily="18" charset="0"/>
                <a:cs typeface="Times New Roman" panose="02020603050405020304" pitchFamily="18" charset="0"/>
              </a:rPr>
              <a:t>resembles God’s own heart, except for the corruption that sin endows it with</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56403690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0"/>
            <a:ext cx="89154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God’s heart: </a:t>
            </a:r>
            <a:r>
              <a:rPr lang="en-US" sz="6000" b="1" dirty="0" smtClean="0">
                <a:solidFill>
                  <a:schemeClr val="tx1"/>
                </a:solidFill>
                <a:latin typeface="Times New Roman" panose="02020603050405020304" pitchFamily="18" charset="0"/>
                <a:cs typeface="Times New Roman" panose="02020603050405020304" pitchFamily="18" charset="0"/>
              </a:rPr>
              <a:t>vexed/grieved by man’s evil, not eager to punish or to grieve, heart of a</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555579228"/>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0"/>
            <a:ext cx="89154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God’s heart: </a:t>
            </a:r>
            <a:r>
              <a:rPr lang="en-US" sz="6000" b="1" dirty="0">
                <a:solidFill>
                  <a:schemeClr val="tx1"/>
                </a:solidFill>
                <a:latin typeface="Times New Roman" panose="02020603050405020304" pitchFamily="18" charset="0"/>
                <a:cs typeface="Times New Roman" panose="02020603050405020304" pitchFamily="18" charset="0"/>
              </a:rPr>
              <a:t>builder, planter </a:t>
            </a:r>
            <a:r>
              <a:rPr lang="en-US" sz="6000" b="1" dirty="0" smtClean="0">
                <a:solidFill>
                  <a:schemeClr val="tx1"/>
                </a:solidFill>
                <a:latin typeface="Times New Roman" panose="02020603050405020304" pitchFamily="18" charset="0"/>
                <a:cs typeface="Times New Roman" panose="02020603050405020304" pitchFamily="18" charset="0"/>
              </a:rPr>
              <a:t>&amp; shepherd</a:t>
            </a:r>
            <a:r>
              <a:rPr lang="en-US" sz="6000" b="1" dirty="0">
                <a:solidFill>
                  <a:schemeClr val="tx1"/>
                </a:solidFill>
                <a:latin typeface="Times New Roman" panose="02020603050405020304" pitchFamily="18" charset="0"/>
                <a:cs typeface="Times New Roman" panose="02020603050405020304" pitchFamily="18" charset="0"/>
              </a:rPr>
              <a:t>,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loving, just, angered by rebellion, gentle &amp; humble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02214684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0"/>
            <a:ext cx="89154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seeks, searches, tests, tries &amp; knows man’s heart</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3222695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0"/>
            <a:ext cx="89154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Men after God’s heart:  David, Samuel</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55846611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0"/>
            <a:ext cx="8915400" cy="5578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Summing up - </a:t>
            </a:r>
          </a:p>
          <a:p>
            <a:pPr algn="l">
              <a:spcBef>
                <a:spcPct val="0"/>
              </a:spcBef>
            </a:pPr>
            <a:r>
              <a:rPr lang="en-US" sz="7000" b="1" dirty="0">
                <a:solidFill>
                  <a:schemeClr val="tx1"/>
                </a:solidFill>
                <a:latin typeface="Times New Roman" panose="02020603050405020304" pitchFamily="18" charset="0"/>
                <a:cs typeface="Times New Roman" panose="02020603050405020304" pitchFamily="18" charset="0"/>
              </a:rPr>
              <a:t>Heart = character = self = mind = spirit = </a:t>
            </a:r>
            <a:r>
              <a:rPr lang="en-US" sz="7000" b="1" dirty="0" smtClean="0">
                <a:solidFill>
                  <a:schemeClr val="tx1"/>
                </a:solidFill>
                <a:latin typeface="Times New Roman" panose="02020603050405020304" pitchFamily="18" charset="0"/>
                <a:cs typeface="Times New Roman" panose="02020603050405020304" pitchFamily="18" charset="0"/>
              </a:rPr>
              <a:t>will = one’s life</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589377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0271"/>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70145" y="792272"/>
            <a:ext cx="8991600" cy="6187858"/>
          </a:xfrm>
        </p:spPr>
        <p:txBody>
          <a:bodyPr>
            <a:normAutofit fontScale="32500" lnSpcReduction="20000"/>
          </a:bodyPr>
          <a:lstStyle/>
          <a:p>
            <a:pPr algn="l">
              <a:spcBef>
                <a:spcPct val="0"/>
              </a:spcBef>
            </a:pPr>
            <a:r>
              <a:rPr lang="en-US" sz="18500" b="1" dirty="0" smtClean="0">
                <a:solidFill>
                  <a:schemeClr val="tx1"/>
                </a:solidFill>
                <a:latin typeface="Times New Roman" panose="02020603050405020304" pitchFamily="18" charset="0"/>
                <a:cs typeface="Times New Roman" panose="02020603050405020304" pitchFamily="18" charset="0"/>
              </a:rPr>
              <a:t>Gen.8:21:</a:t>
            </a:r>
            <a:r>
              <a:rPr lang="en-US" sz="7000" b="1" dirty="0" smtClean="0">
                <a:solidFill>
                  <a:schemeClr val="tx1"/>
                </a:solidFill>
                <a:latin typeface="Times New Roman" panose="02020603050405020304" pitchFamily="18" charset="0"/>
                <a:cs typeface="Times New Roman" panose="02020603050405020304" pitchFamily="18" charset="0"/>
              </a:rPr>
              <a:t>  </a:t>
            </a:r>
            <a:r>
              <a:rPr lang="en-US" sz="15100" b="1" dirty="0" smtClean="0">
                <a:solidFill>
                  <a:schemeClr val="tx1"/>
                </a:solidFill>
                <a:latin typeface="Times New Roman" panose="02020603050405020304" pitchFamily="18" charset="0"/>
                <a:cs typeface="Times New Roman" panose="02020603050405020304" pitchFamily="18" charset="0"/>
              </a:rPr>
              <a:t>And Yahweh smelled the soothing scent. And </a:t>
            </a:r>
            <a:r>
              <a:rPr lang="en-US" sz="15100" b="1" dirty="0" smtClean="0">
                <a:solidFill>
                  <a:srgbClr val="0070C0"/>
                </a:solidFill>
                <a:latin typeface="Times New Roman" panose="02020603050405020304" pitchFamily="18" charset="0"/>
                <a:cs typeface="Times New Roman" panose="02020603050405020304" pitchFamily="18" charset="0"/>
              </a:rPr>
              <a:t>Yahweh said to His heart</a:t>
            </a:r>
            <a:r>
              <a:rPr lang="en-US" sz="15100" b="1" dirty="0" smtClean="0">
                <a:solidFill>
                  <a:schemeClr val="tx1"/>
                </a:solidFill>
                <a:latin typeface="Times New Roman" panose="02020603050405020304" pitchFamily="18" charset="0"/>
                <a:cs typeface="Times New Roman" panose="02020603050405020304" pitchFamily="18" charset="0"/>
              </a:rPr>
              <a:t>, ‘I will not again curse the land on account of the Man, for </a:t>
            </a:r>
            <a:r>
              <a:rPr lang="en-US" sz="15100" b="1" dirty="0" smtClean="0">
                <a:solidFill>
                  <a:srgbClr val="C00000"/>
                </a:solidFill>
                <a:latin typeface="Times New Roman" panose="02020603050405020304" pitchFamily="18" charset="0"/>
                <a:cs typeface="Times New Roman" panose="02020603050405020304" pitchFamily="18" charset="0"/>
              </a:rPr>
              <a:t>the purpose of the man’s heart is evil from his youth</a:t>
            </a:r>
            <a:r>
              <a:rPr lang="en-US" sz="15100" b="1" dirty="0" smtClean="0">
                <a:solidFill>
                  <a:schemeClr val="tx1"/>
                </a:solidFill>
                <a:latin typeface="Times New Roman" panose="02020603050405020304" pitchFamily="18" charset="0"/>
                <a:cs typeface="Times New Roman" panose="02020603050405020304" pitchFamily="18" charset="0"/>
              </a:rPr>
              <a:t>, nor will I yet again cause to be smitten every living thing, as I have done.’</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381000" y="2209800"/>
            <a:ext cx="8763000" cy="3886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What can we conclude thus far?</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22120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447800"/>
            <a:ext cx="8686800" cy="4648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 was made in the image of God (Gen.1:26)</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568667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447800"/>
            <a:ext cx="8686800" cy="4648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Man’s heart is like God’s, except for the evil</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56511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447800"/>
            <a:ext cx="8686800" cy="4648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Heart is the inside, hidden faculty of deliberation &amp; decision-making</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083191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447800"/>
            <a:ext cx="8686800" cy="4648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Heart takes input from outside (man: via senses) &amp; inside (memories)</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12128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447800"/>
            <a:ext cx="8686800" cy="4648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Heart makes judgments about preferences, or moral imperatives</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842058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447800"/>
            <a:ext cx="8686800" cy="4648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Heart reacts with emotions natural to those preferences &amp; moral imperatives</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56545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905000"/>
            <a:ext cx="8686800" cy="41910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Heart expresses itself to others in speech and actions</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30213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265366"/>
            <a:ext cx="8991600" cy="5105400"/>
          </a:xfrm>
        </p:spPr>
        <p:txBody>
          <a:bodyPr>
            <a:normAutofit fontScale="92500"/>
          </a:bodyPr>
          <a:lstStyle/>
          <a:p>
            <a:pPr algn="l">
              <a:lnSpc>
                <a:spcPct val="120000"/>
              </a:lnSpc>
              <a:spcBef>
                <a:spcPct val="0"/>
              </a:spcBef>
              <a:spcAft>
                <a:spcPts val="600"/>
              </a:spcAft>
            </a:pPr>
            <a:r>
              <a:rPr lang="en-US" sz="8100" b="1" dirty="0" smtClean="0">
                <a:solidFill>
                  <a:schemeClr val="tx1"/>
                </a:solidFill>
                <a:latin typeface="Times New Roman" panose="02020603050405020304" pitchFamily="18" charset="0"/>
                <a:cs typeface="Times New Roman" panose="02020603050405020304" pitchFamily="18" charset="0"/>
              </a:rPr>
              <a:t>Webster’s dictionary:</a:t>
            </a:r>
          </a:p>
          <a:p>
            <a:pPr algn="l">
              <a:lnSpc>
                <a:spcPct val="110000"/>
              </a:lnSpc>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a) The whole personality including intellectual, as well as emotional functions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905000"/>
            <a:ext cx="8686800" cy="41910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Heart executes its judgments through actions</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07388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905000"/>
            <a:ext cx="8686800" cy="41910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Ergo:   Heart = character = self = mind = spirit = will</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19381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905000"/>
            <a:ext cx="8686800" cy="41910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What are some of the manifestations of man’s evil heart?</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77360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295400"/>
            <a:ext cx="8686800" cy="48006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Before Flood: “only evil”, “evil from his youth”</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307646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533400" y="1828800"/>
            <a:ext cx="8610600" cy="42672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After Flood: not so good either</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178862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34546" y="1325562"/>
            <a:ext cx="8686800" cy="5213350"/>
          </a:xfrm>
        </p:spPr>
        <p:txBody>
          <a:bodyPr>
            <a:norm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1)</a:t>
            </a:r>
            <a:r>
              <a:rPr lang="en-US" sz="7000" b="1" dirty="0" smtClean="0">
                <a:solidFill>
                  <a:schemeClr val="tx1"/>
                </a:solidFill>
                <a:latin typeface="Times New Roman" panose="02020603050405020304" pitchFamily="18" charset="0"/>
                <a:cs typeface="Times New Roman" panose="02020603050405020304" pitchFamily="18" charset="0"/>
              </a:rPr>
              <a:t> Pro.6:18 - </a:t>
            </a:r>
            <a:r>
              <a:rPr lang="en-US" sz="6000" b="1" dirty="0">
                <a:solidFill>
                  <a:schemeClr val="tx1"/>
                </a:solidFill>
                <a:latin typeface="Times New Roman" panose="02020603050405020304" pitchFamily="18" charset="0"/>
                <a:cs typeface="Times New Roman" panose="02020603050405020304" pitchFamily="18" charset="0"/>
              </a:rPr>
              <a:t>A </a:t>
            </a:r>
            <a:r>
              <a:rPr lang="en-US" sz="6000" b="1" dirty="0">
                <a:solidFill>
                  <a:srgbClr val="C00000"/>
                </a:solidFill>
                <a:latin typeface="Times New Roman" panose="02020603050405020304" pitchFamily="18" charset="0"/>
                <a:cs typeface="Times New Roman" panose="02020603050405020304" pitchFamily="18" charset="0"/>
              </a:rPr>
              <a:t>heart devising plans of wickedness</a:t>
            </a:r>
            <a:r>
              <a:rPr lang="en-US" sz="6000" b="1" dirty="0">
                <a:solidFill>
                  <a:schemeClr val="tx1"/>
                </a:solidFill>
                <a:latin typeface="Times New Roman" panose="02020603050405020304" pitchFamily="18" charset="0"/>
                <a:cs typeface="Times New Roman" panose="02020603050405020304" pitchFamily="18" charset="0"/>
              </a:rPr>
              <a:t>, feet hastening to run to </a:t>
            </a:r>
            <a:r>
              <a:rPr lang="en-US" sz="6000" b="1" dirty="0">
                <a:solidFill>
                  <a:srgbClr val="C00000"/>
                </a:solidFill>
                <a:latin typeface="Times New Roman" panose="02020603050405020304" pitchFamily="18" charset="0"/>
                <a:cs typeface="Times New Roman" panose="02020603050405020304" pitchFamily="18" charset="0"/>
              </a:rPr>
              <a:t>evil</a:t>
            </a:r>
            <a:r>
              <a:rPr lang="en-US" sz="6000" b="1" dirty="0">
                <a:solidFill>
                  <a:schemeClr val="tx1"/>
                </a:solidFill>
                <a:latin typeface="Times New Roman" panose="02020603050405020304" pitchFamily="18" charset="0"/>
                <a:cs typeface="Times New Roman" panose="02020603050405020304" pitchFamily="18" charset="0"/>
              </a:rPr>
              <a:t>.</a:t>
            </a:r>
            <a:endParaRPr lang="en-US" sz="6000" b="1" dirty="0" smtClean="0">
              <a:solidFill>
                <a:schemeClr val="tx1"/>
              </a:solidFill>
              <a:latin typeface="Times New Roman" panose="02020603050405020304" pitchFamily="18" charset="0"/>
              <a:cs typeface="Times New Roman" panose="02020603050405020304" pitchFamily="18" charset="0"/>
            </a:endParaRP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887231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381000" y="1508125"/>
            <a:ext cx="8686800" cy="5213350"/>
          </a:xfrm>
        </p:spPr>
        <p:txBody>
          <a:bodyPr>
            <a:normAutofit/>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2)</a:t>
            </a:r>
            <a:r>
              <a:rPr lang="en-US" sz="7000" b="1" dirty="0" smtClean="0">
                <a:solidFill>
                  <a:schemeClr val="tx1"/>
                </a:solidFill>
                <a:latin typeface="Times New Roman" panose="02020603050405020304" pitchFamily="18" charset="0"/>
                <a:cs typeface="Times New Roman" panose="02020603050405020304" pitchFamily="18" charset="0"/>
              </a:rPr>
              <a:t> Ecc.9:3 - </a:t>
            </a:r>
            <a:r>
              <a:rPr lang="en-US" sz="4800" b="1" dirty="0">
                <a:solidFill>
                  <a:schemeClr val="tx1"/>
                </a:solidFill>
                <a:latin typeface="Times New Roman" panose="02020603050405020304" pitchFamily="18" charset="0"/>
                <a:cs typeface="Times New Roman" panose="02020603050405020304" pitchFamily="18" charset="0"/>
              </a:rPr>
              <a:t>And moreover, </a:t>
            </a:r>
            <a:r>
              <a:rPr lang="en-US" sz="4800" b="1" dirty="0">
                <a:solidFill>
                  <a:srgbClr val="C00000"/>
                </a:solidFill>
                <a:latin typeface="Times New Roman" panose="02020603050405020304" pitchFamily="18" charset="0"/>
                <a:cs typeface="Times New Roman" panose="02020603050405020304" pitchFamily="18" charset="0"/>
              </a:rPr>
              <a:t>the heart </a:t>
            </a:r>
            <a:r>
              <a:rPr lang="en-US" sz="4800" b="1" dirty="0">
                <a:solidFill>
                  <a:schemeClr val="tx1"/>
                </a:solidFill>
                <a:latin typeface="Times New Roman" panose="02020603050405020304" pitchFamily="18" charset="0"/>
                <a:cs typeface="Times New Roman" panose="02020603050405020304" pitchFamily="18" charset="0"/>
              </a:rPr>
              <a:t>of the sons of man have been </a:t>
            </a:r>
            <a:r>
              <a:rPr lang="en-US" sz="4800" b="1" dirty="0">
                <a:solidFill>
                  <a:srgbClr val="C00000"/>
                </a:solidFill>
                <a:latin typeface="Times New Roman" panose="02020603050405020304" pitchFamily="18" charset="0"/>
                <a:cs typeface="Times New Roman" panose="02020603050405020304" pitchFamily="18" charset="0"/>
              </a:rPr>
              <a:t>full of evil</a:t>
            </a:r>
            <a:r>
              <a:rPr lang="en-US" sz="4800" b="1" dirty="0">
                <a:solidFill>
                  <a:schemeClr val="tx1"/>
                </a:solidFill>
                <a:latin typeface="Times New Roman" panose="02020603050405020304" pitchFamily="18" charset="0"/>
                <a:cs typeface="Times New Roman" panose="02020603050405020304" pitchFamily="18" charset="0"/>
              </a:rPr>
              <a:t>, and </a:t>
            </a:r>
            <a:r>
              <a:rPr lang="en-US" sz="4800" b="1" dirty="0">
                <a:solidFill>
                  <a:srgbClr val="7030A0"/>
                </a:solidFill>
                <a:latin typeface="Times New Roman" panose="02020603050405020304" pitchFamily="18" charset="0"/>
                <a:cs typeface="Times New Roman" panose="02020603050405020304" pitchFamily="18" charset="0"/>
              </a:rPr>
              <a:t>madness</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is</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7030A0"/>
                </a:solidFill>
                <a:latin typeface="Times New Roman" panose="02020603050405020304" pitchFamily="18" charset="0"/>
                <a:cs typeface="Times New Roman" panose="02020603050405020304" pitchFamily="18" charset="0"/>
              </a:rPr>
              <a:t>in their heart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lêbâb</a:t>
            </a:r>
            <a:r>
              <a:rPr lang="en-US" sz="4800" b="1" dirty="0">
                <a:solidFill>
                  <a:schemeClr val="tx1"/>
                </a:solidFill>
                <a:latin typeface="Times New Roman" panose="02020603050405020304" pitchFamily="18" charset="0"/>
                <a:cs typeface="Times New Roman" panose="02020603050405020304" pitchFamily="18" charset="0"/>
              </a:rPr>
              <a:t>) in their lifetime, and after it </a:t>
            </a:r>
            <a:r>
              <a:rPr lang="en-US" sz="4800" b="1" i="1" dirty="0">
                <a:solidFill>
                  <a:schemeClr val="tx1"/>
                </a:solidFill>
                <a:latin typeface="Times New Roman" panose="02020603050405020304" pitchFamily="18" charset="0"/>
                <a:cs typeface="Times New Roman" panose="02020603050405020304" pitchFamily="18" charset="0"/>
              </a:rPr>
              <a:t>they go</a:t>
            </a:r>
            <a:r>
              <a:rPr lang="en-US" sz="4800" b="1" dirty="0">
                <a:solidFill>
                  <a:schemeClr val="tx1"/>
                </a:solidFill>
                <a:latin typeface="Times New Roman" panose="02020603050405020304" pitchFamily="18" charset="0"/>
                <a:cs typeface="Times New Roman" panose="02020603050405020304" pitchFamily="18" charset="0"/>
              </a:rPr>
              <a:t> to the dead.</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84284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325562"/>
            <a:ext cx="8686800" cy="5213350"/>
          </a:xfrm>
        </p:spPr>
        <p:txBody>
          <a:bodyPr>
            <a:normAutofit lnSpcReduction="10000"/>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3)</a:t>
            </a:r>
            <a:r>
              <a:rPr lang="en-US" sz="7000" b="1" dirty="0" smtClean="0">
                <a:solidFill>
                  <a:schemeClr val="tx1"/>
                </a:solidFill>
                <a:latin typeface="Times New Roman" panose="02020603050405020304" pitchFamily="18" charset="0"/>
                <a:cs typeface="Times New Roman" panose="02020603050405020304" pitchFamily="18" charset="0"/>
              </a:rPr>
              <a:t> Jer.4:14 - </a:t>
            </a:r>
            <a:r>
              <a:rPr lang="en-US" sz="5400" b="1" dirty="0">
                <a:solidFill>
                  <a:srgbClr val="C00000"/>
                </a:solidFill>
                <a:latin typeface="Times New Roman" panose="02020603050405020304" pitchFamily="18" charset="0"/>
                <a:cs typeface="Times New Roman" panose="02020603050405020304" pitchFamily="18" charset="0"/>
              </a:rPr>
              <a:t>Wash your heart from evil</a:t>
            </a:r>
            <a:r>
              <a:rPr lang="en-US" sz="5400" b="1" dirty="0">
                <a:solidFill>
                  <a:schemeClr val="tx1"/>
                </a:solidFill>
                <a:latin typeface="Times New Roman" panose="02020603050405020304" pitchFamily="18" charset="0"/>
                <a:cs typeface="Times New Roman" panose="02020603050405020304" pitchFamily="18" charset="0"/>
              </a:rPr>
              <a:t>, Jerusalem, so that you will be saved. Until when will thoughts of your wickedness abide in your midst?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8035149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325562"/>
            <a:ext cx="8686800" cy="5213350"/>
          </a:xfrm>
        </p:spPr>
        <p:txBody>
          <a:bodyPr>
            <a:normAutofit lnSpcReduction="10000"/>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4)</a:t>
            </a:r>
            <a:r>
              <a:rPr lang="en-US" sz="7000" b="1" dirty="0" smtClean="0">
                <a:solidFill>
                  <a:schemeClr val="tx1"/>
                </a:solidFill>
                <a:latin typeface="Times New Roman" panose="02020603050405020304" pitchFamily="18" charset="0"/>
                <a:cs typeface="Times New Roman" panose="02020603050405020304" pitchFamily="18" charset="0"/>
              </a:rPr>
              <a:t> Mat.12:34 - </a:t>
            </a:r>
            <a:r>
              <a:rPr lang="en-US" sz="5400" b="1" dirty="0">
                <a:solidFill>
                  <a:schemeClr val="tx1"/>
                </a:solidFill>
                <a:latin typeface="Times New Roman" panose="02020603050405020304" pitchFamily="18" charset="0"/>
                <a:cs typeface="Times New Roman" panose="02020603050405020304" pitchFamily="18" charset="0"/>
              </a:rPr>
              <a:t>Offspring of snakes! How can you speak good things, </a:t>
            </a:r>
            <a:r>
              <a:rPr lang="en-US" sz="5400" b="1" dirty="0">
                <a:solidFill>
                  <a:srgbClr val="C00000"/>
                </a:solidFill>
                <a:latin typeface="Times New Roman" panose="02020603050405020304" pitchFamily="18" charset="0"/>
                <a:cs typeface="Times New Roman" panose="02020603050405020304" pitchFamily="18" charset="0"/>
              </a:rPr>
              <a:t>being evil</a:t>
            </a:r>
            <a:r>
              <a:rPr lang="en-US" sz="5400" b="1" dirty="0">
                <a:solidFill>
                  <a:schemeClr val="tx1"/>
                </a:solidFill>
                <a:latin typeface="Times New Roman" panose="02020603050405020304" pitchFamily="18" charset="0"/>
                <a:cs typeface="Times New Roman" panose="02020603050405020304" pitchFamily="18" charset="0"/>
              </a:rPr>
              <a:t>? For </a:t>
            </a:r>
            <a:r>
              <a:rPr lang="en-US" sz="5400" b="1" dirty="0">
                <a:solidFill>
                  <a:srgbClr val="C00000"/>
                </a:solidFill>
                <a:latin typeface="Times New Roman" panose="02020603050405020304" pitchFamily="18" charset="0"/>
                <a:cs typeface="Times New Roman" panose="02020603050405020304" pitchFamily="18" charset="0"/>
              </a:rPr>
              <a:t>out of the overflow of the heart </a:t>
            </a:r>
            <a:r>
              <a:rPr lang="en-US" sz="5400" b="1" dirty="0">
                <a:solidFill>
                  <a:schemeClr val="tx1"/>
                </a:solidFill>
                <a:latin typeface="Times New Roman" panose="02020603050405020304" pitchFamily="18" charset="0"/>
                <a:cs typeface="Times New Roman" panose="02020603050405020304" pitchFamily="18" charset="0"/>
              </a:rPr>
              <a:t>the mouth speaks.</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70563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325562"/>
            <a:ext cx="8686800" cy="5213350"/>
          </a:xfrm>
        </p:spPr>
        <p:txBody>
          <a:bodyPr>
            <a:normAutofit fontScale="92500"/>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5)</a:t>
            </a:r>
            <a:r>
              <a:rPr lang="en-US" sz="7000" b="1" dirty="0" smtClean="0">
                <a:solidFill>
                  <a:schemeClr val="tx1"/>
                </a:solidFill>
                <a:latin typeface="Times New Roman" panose="02020603050405020304" pitchFamily="18" charset="0"/>
                <a:cs typeface="Times New Roman" panose="02020603050405020304" pitchFamily="18" charset="0"/>
              </a:rPr>
              <a:t> Mat.15:18-19 - </a:t>
            </a:r>
            <a:r>
              <a:rPr lang="en-US" sz="4800" b="1" dirty="0">
                <a:solidFill>
                  <a:schemeClr val="tx1"/>
                </a:solidFill>
                <a:latin typeface="Times New Roman" panose="02020603050405020304" pitchFamily="18" charset="0"/>
                <a:cs typeface="Times New Roman" panose="02020603050405020304" pitchFamily="18" charset="0"/>
              </a:rPr>
              <a:t>But the things going out of the mouth </a:t>
            </a:r>
            <a:r>
              <a:rPr lang="en-US" sz="4800" b="1" dirty="0">
                <a:solidFill>
                  <a:srgbClr val="C00000"/>
                </a:solidFill>
                <a:latin typeface="Times New Roman" panose="02020603050405020304" pitchFamily="18" charset="0"/>
                <a:cs typeface="Times New Roman" panose="02020603050405020304" pitchFamily="18" charset="0"/>
              </a:rPr>
              <a:t>come out from the heart</a:t>
            </a:r>
            <a:r>
              <a:rPr lang="en-US" sz="4800" b="1" dirty="0">
                <a:solidFill>
                  <a:schemeClr val="tx1"/>
                </a:solidFill>
                <a:latin typeface="Times New Roman" panose="02020603050405020304" pitchFamily="18" charset="0"/>
                <a:cs typeface="Times New Roman" panose="02020603050405020304" pitchFamily="18" charset="0"/>
              </a:rPr>
              <a:t> – even these defile the man. For </a:t>
            </a:r>
            <a:r>
              <a:rPr lang="en-US" sz="4800" b="1" dirty="0">
                <a:solidFill>
                  <a:srgbClr val="C00000"/>
                </a:solidFill>
                <a:latin typeface="Times New Roman" panose="02020603050405020304" pitchFamily="18" charset="0"/>
                <a:cs typeface="Times New Roman" panose="02020603050405020304" pitchFamily="18" charset="0"/>
              </a:rPr>
              <a:t>out of the heart come evil reasonings, murders, adulteries, fornications, thefts, perjuries, blasphemies</a:t>
            </a:r>
            <a:r>
              <a:rPr lang="en-US" sz="4800" b="1" dirty="0">
                <a:solidFill>
                  <a:schemeClr val="tx1"/>
                </a:solidFill>
                <a:latin typeface="Times New Roman" panose="02020603050405020304" pitchFamily="18" charset="0"/>
                <a:cs typeface="Times New Roman" panose="02020603050405020304" pitchFamily="18" charset="0"/>
              </a:rPr>
              <a:t>.</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987421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96975"/>
            <a:ext cx="8991600" cy="5105400"/>
          </a:xfrm>
        </p:spPr>
        <p:txBody>
          <a:bodyPr>
            <a:normAutofit fontScale="92500"/>
          </a:bodyPr>
          <a:lstStyle/>
          <a:p>
            <a:pPr algn="l">
              <a:lnSpc>
                <a:spcPct val="120000"/>
              </a:lnSpc>
              <a:spcBef>
                <a:spcPct val="0"/>
              </a:spcBef>
              <a:spcAft>
                <a:spcPts val="600"/>
              </a:spcAft>
            </a:pPr>
            <a:r>
              <a:rPr lang="en-US" sz="8100" b="1" dirty="0" smtClean="0">
                <a:solidFill>
                  <a:schemeClr val="tx1"/>
                </a:solidFill>
                <a:latin typeface="Times New Roman" panose="02020603050405020304" pitchFamily="18" charset="0"/>
                <a:cs typeface="Times New Roman" panose="02020603050405020304" pitchFamily="18" charset="0"/>
              </a:rPr>
              <a:t>Webster’s dictionary:</a:t>
            </a:r>
          </a:p>
          <a:p>
            <a:pPr algn="l">
              <a:lnSpc>
                <a:spcPct val="110000"/>
              </a:lnSpc>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b) The emotional or moral as distinguished from the intellectual nature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143000"/>
            <a:ext cx="8686800" cy="5395912"/>
          </a:xfrm>
        </p:spPr>
        <p:txBody>
          <a:bodyPr>
            <a:normAutofit lnSpcReduction="10000"/>
          </a:bodyPr>
          <a:lstStyle/>
          <a:p>
            <a:pPr algn="l">
              <a:spcBef>
                <a:spcPct val="0"/>
              </a:spcBef>
            </a:pPr>
            <a:r>
              <a:rPr lang="en-US" sz="7000" b="1" dirty="0" smtClean="0">
                <a:solidFill>
                  <a:srgbClr val="0070C0"/>
                </a:solidFill>
                <a:latin typeface="Times New Roman" panose="02020603050405020304" pitchFamily="18" charset="0"/>
                <a:cs typeface="Times New Roman" panose="02020603050405020304" pitchFamily="18" charset="0"/>
              </a:rPr>
              <a:t>6)</a:t>
            </a:r>
            <a:r>
              <a:rPr lang="en-US" sz="7000" b="1" dirty="0" smtClean="0">
                <a:solidFill>
                  <a:schemeClr val="tx1"/>
                </a:solidFill>
                <a:latin typeface="Times New Roman" panose="02020603050405020304" pitchFamily="18" charset="0"/>
                <a:cs typeface="Times New Roman" panose="02020603050405020304" pitchFamily="18" charset="0"/>
              </a:rPr>
              <a:t> Heb.10:22 - </a:t>
            </a:r>
            <a:r>
              <a:rPr lang="en-US" sz="4800" b="1" dirty="0">
                <a:solidFill>
                  <a:schemeClr val="tx1"/>
                </a:solidFill>
                <a:latin typeface="Times New Roman" panose="02020603050405020304" pitchFamily="18" charset="0"/>
                <a:cs typeface="Times New Roman" panose="02020603050405020304" pitchFamily="18" charset="0"/>
              </a:rPr>
              <a:t>Let us come near with </a:t>
            </a:r>
            <a:r>
              <a:rPr lang="en-US" sz="4800" b="1" dirty="0">
                <a:solidFill>
                  <a:srgbClr val="C00000"/>
                </a:solidFill>
                <a:latin typeface="Times New Roman" panose="02020603050405020304" pitchFamily="18" charset="0"/>
                <a:cs typeface="Times New Roman" panose="02020603050405020304" pitchFamily="18" charset="0"/>
              </a:rPr>
              <a:t>true heart </a:t>
            </a:r>
            <a:r>
              <a:rPr lang="en-US" sz="4800" b="1" dirty="0">
                <a:solidFill>
                  <a:schemeClr val="tx1"/>
                </a:solidFill>
                <a:latin typeface="Times New Roman" panose="02020603050405020304" pitchFamily="18" charset="0"/>
                <a:cs typeface="Times New Roman" panose="02020603050405020304" pitchFamily="18" charset="0"/>
              </a:rPr>
              <a:t>and full assurance of faith, the </a:t>
            </a:r>
            <a:r>
              <a:rPr lang="en-US" sz="4800" b="1" dirty="0">
                <a:solidFill>
                  <a:srgbClr val="C00000"/>
                </a:solidFill>
                <a:latin typeface="Times New Roman" panose="02020603050405020304" pitchFamily="18" charset="0"/>
                <a:cs typeface="Times New Roman" panose="02020603050405020304" pitchFamily="18" charset="0"/>
              </a:rPr>
              <a:t>hearts</a:t>
            </a:r>
            <a:r>
              <a:rPr lang="en-US" sz="4800" b="1" dirty="0">
                <a:solidFill>
                  <a:schemeClr val="tx1"/>
                </a:solidFill>
                <a:latin typeface="Times New Roman" panose="02020603050405020304" pitchFamily="18" charset="0"/>
                <a:cs typeface="Times New Roman" panose="02020603050405020304" pitchFamily="18" charset="0"/>
              </a:rPr>
              <a:t> having been </a:t>
            </a:r>
            <a:r>
              <a:rPr lang="en-US" sz="4800" b="1" dirty="0">
                <a:solidFill>
                  <a:srgbClr val="C00000"/>
                </a:solidFill>
                <a:latin typeface="Times New Roman" panose="02020603050405020304" pitchFamily="18" charset="0"/>
                <a:cs typeface="Times New Roman" panose="02020603050405020304" pitchFamily="18" charset="0"/>
              </a:rPr>
              <a:t>sprinkled from an evil conscience </a:t>
            </a:r>
            <a:r>
              <a:rPr lang="en-US" sz="4800" b="1" dirty="0">
                <a:solidFill>
                  <a:schemeClr val="tx1"/>
                </a:solidFill>
                <a:latin typeface="Times New Roman" panose="02020603050405020304" pitchFamily="18" charset="0"/>
                <a:cs typeface="Times New Roman" panose="02020603050405020304" pitchFamily="18" charset="0"/>
              </a:rPr>
              <a:t>and the body having been washed with pure water. </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628316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457200" y="1905000"/>
            <a:ext cx="8686800" cy="4191000"/>
          </a:xfrm>
        </p:spPr>
        <p:txBody>
          <a:bodyPr>
            <a:norm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An evil heart clearly manifested: Pharaoh</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(Exo.4:14 – 14:17)</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828157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228600" y="1524000"/>
            <a:ext cx="8686800" cy="4191000"/>
          </a:xfrm>
        </p:spPr>
        <p:txBody>
          <a:bodyPr>
            <a:normAutofit/>
          </a:bodyPr>
          <a:lstStyle/>
          <a:p>
            <a:pPr marL="857250" indent="-857250" algn="l">
              <a:spcBef>
                <a:spcPct val="0"/>
              </a:spcBef>
              <a:buFont typeface="Arial" panose="020B0604020202020204" pitchFamily="34" charset="0"/>
              <a:buChar char="•"/>
            </a:pPr>
            <a:r>
              <a:rPr lang="en-US" sz="7000" b="1" dirty="0" smtClean="0">
                <a:solidFill>
                  <a:schemeClr val="tx1"/>
                </a:solidFill>
                <a:latin typeface="Times New Roman" panose="02020603050405020304" pitchFamily="18" charset="0"/>
                <a:cs typeface="Times New Roman" panose="02020603050405020304" pitchFamily="18" charset="0"/>
              </a:rPr>
              <a:t>Harden a heart,</a:t>
            </a:r>
          </a:p>
          <a:p>
            <a:pPr marL="857250" indent="-857250" algn="l">
              <a:spcBef>
                <a:spcPts val="1200"/>
              </a:spcBef>
              <a:buFont typeface="Arial" panose="020B0604020202020204" pitchFamily="34" charset="0"/>
              <a:buChar char="•"/>
            </a:pPr>
            <a:r>
              <a:rPr lang="en-US" sz="7000" b="1" dirty="0" smtClean="0">
                <a:solidFill>
                  <a:schemeClr val="tx1"/>
                </a:solidFill>
                <a:latin typeface="Times New Roman" panose="02020603050405020304" pitchFamily="18" charset="0"/>
                <a:cs typeface="Times New Roman" panose="02020603050405020304" pitchFamily="18" charset="0"/>
              </a:rPr>
              <a:t>To be, or make heavy a heart</a:t>
            </a:r>
          </a:p>
          <a:p>
            <a:pPr algn="l">
              <a:spcBef>
                <a:spcPct val="0"/>
              </a:spcBef>
            </a:pPr>
            <a:endParaRPr lang="en-US" sz="7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812233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990600"/>
            <a:ext cx="8979568" cy="4832350"/>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In order to understand Pharaoh’s hardening, must first grasp the principle of God’s sovereignty</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9832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1143000"/>
            <a:ext cx="8686800" cy="4832350"/>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Pro.16:4</a:t>
            </a:r>
            <a:r>
              <a:rPr lang="en-US" sz="7000" b="1" dirty="0" smtClean="0">
                <a:solidFill>
                  <a:schemeClr val="tx1"/>
                </a:solidFill>
              </a:rPr>
              <a:t> </a:t>
            </a:r>
            <a:r>
              <a:rPr lang="en-US" sz="7000" b="1" dirty="0" smtClean="0">
                <a:solidFill>
                  <a:schemeClr val="tx1"/>
                </a:solidFill>
                <a:latin typeface="Times New Roman" panose="02020603050405020304" pitchFamily="18" charset="0"/>
                <a:cs typeface="Times New Roman" panose="02020603050405020304" pitchFamily="18" charset="0"/>
              </a:rPr>
              <a:t>– Yahweh worked everything for the sake of Himself </a:t>
            </a:r>
            <a:r>
              <a:rPr lang="en-US" sz="7000" b="1" dirty="0" smtClean="0">
                <a:solidFill>
                  <a:schemeClr val="tx1"/>
                </a:solidFill>
              </a:rPr>
              <a:t>– </a:t>
            </a:r>
            <a:r>
              <a:rPr lang="en-US" sz="7000" b="1" dirty="0" smtClean="0">
                <a:solidFill>
                  <a:schemeClr val="tx1"/>
                </a:solidFill>
                <a:latin typeface="Times New Roman" panose="02020603050405020304" pitchFamily="18" charset="0"/>
                <a:cs typeface="Times New Roman" panose="02020603050405020304" pitchFamily="18" charset="0"/>
              </a:rPr>
              <a:t>yes, even the wicked for an evil day.</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140018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1945105"/>
            <a:ext cx="8979568" cy="4375150"/>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a:t>
            </a:r>
            <a:r>
              <a:rPr lang="en-US" sz="7000" b="1" baseline="30000" dirty="0" smtClean="0">
                <a:solidFill>
                  <a:schemeClr val="tx1"/>
                </a:solidFill>
                <a:latin typeface="Times New Roman" panose="02020603050405020304" pitchFamily="18" charset="0"/>
                <a:cs typeface="Times New Roman" panose="02020603050405020304" pitchFamily="18" charset="0"/>
              </a:rPr>
              <a:t>st</a:t>
            </a:r>
            <a:r>
              <a:rPr lang="en-US" sz="7000" b="1" dirty="0" smtClean="0">
                <a:solidFill>
                  <a:schemeClr val="tx1"/>
                </a:solidFill>
                <a:latin typeface="Times New Roman" panose="02020603050405020304" pitchFamily="18" charset="0"/>
                <a:cs typeface="Times New Roman" panose="02020603050405020304" pitchFamily="18" charset="0"/>
              </a:rPr>
              <a:t> mention of Pharaoh’s hardening</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601067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990600"/>
            <a:ext cx="8979568" cy="5365750"/>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Exo.4:21 – </a:t>
            </a:r>
            <a:r>
              <a:rPr lang="en-US" sz="4800" b="1" dirty="0" smtClean="0">
                <a:solidFill>
                  <a:schemeClr val="tx1"/>
                </a:solidFill>
                <a:latin typeface="Times New Roman" panose="02020603050405020304" pitchFamily="18" charset="0"/>
                <a:cs typeface="Times New Roman" panose="02020603050405020304" pitchFamily="18" charset="0"/>
              </a:rPr>
              <a:t>And Yahweh said to Moses, “In your going to return to Egypt, see that the signs which I put in your hand that you do them before Pharaoh. But I </a:t>
            </a:r>
            <a:r>
              <a:rPr lang="en-US" sz="4800" b="1" dirty="0" smtClean="0">
                <a:solidFill>
                  <a:srgbClr val="C00000"/>
                </a:solidFill>
                <a:latin typeface="Times New Roman" panose="02020603050405020304" pitchFamily="18" charset="0"/>
                <a:cs typeface="Times New Roman" panose="02020603050405020304" pitchFamily="18" charset="0"/>
              </a:rPr>
              <a:t>will harden his heart</a:t>
            </a:r>
            <a:r>
              <a:rPr lang="en-US" sz="4800" b="1" dirty="0" smtClean="0">
                <a:solidFill>
                  <a:schemeClr val="tx1"/>
                </a:solidFill>
                <a:latin typeface="Times New Roman" panose="02020603050405020304" pitchFamily="18" charset="0"/>
                <a:cs typeface="Times New Roman" panose="02020603050405020304" pitchFamily="18" charset="0"/>
              </a:rPr>
              <a:t> so that he will not send out the people”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875082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1143000"/>
            <a:ext cx="8979568" cy="517725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Yahweh hardened </a:t>
            </a:r>
            <a:r>
              <a:rPr lang="en-US" sz="4000" b="1" dirty="0" smtClean="0">
                <a:solidFill>
                  <a:schemeClr val="tx1"/>
                </a:solidFill>
                <a:latin typeface="Times New Roman" panose="02020603050405020304" pitchFamily="18" charset="0"/>
                <a:cs typeface="Times New Roman" panose="02020603050405020304" pitchFamily="18" charset="0"/>
              </a:rPr>
              <a:t>(10)</a:t>
            </a:r>
            <a:r>
              <a:rPr lang="en-US" sz="7000" b="1" dirty="0" smtClean="0">
                <a:solidFill>
                  <a:schemeClr val="tx1"/>
                </a:solidFill>
                <a:latin typeface="Times New Roman" panose="02020603050405020304" pitchFamily="18" charset="0"/>
                <a:cs typeface="Times New Roman" panose="02020603050405020304" pitchFamily="18" charset="0"/>
              </a:rPr>
              <a:t>: Exo.4:21; 7:3; 9:12; 10:1, 20, 27; 11:10; 14:4, 8, 17</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6608858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1143000"/>
            <a:ext cx="8979568" cy="517725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Pharaoh hardened </a:t>
            </a:r>
            <a:r>
              <a:rPr lang="en-US" sz="4000" b="1" dirty="0" smtClean="0">
                <a:solidFill>
                  <a:schemeClr val="tx1"/>
                </a:solidFill>
                <a:latin typeface="Times New Roman" panose="02020603050405020304" pitchFamily="18" charset="0"/>
                <a:cs typeface="Times New Roman" panose="02020603050405020304" pitchFamily="18" charset="0"/>
              </a:rPr>
              <a:t>(9)</a:t>
            </a:r>
            <a:r>
              <a:rPr lang="en-US" sz="7000" b="1" dirty="0" smtClean="0">
                <a:solidFill>
                  <a:schemeClr val="tx1"/>
                </a:solidFill>
                <a:latin typeface="Times New Roman" panose="02020603050405020304" pitchFamily="18" charset="0"/>
                <a:cs typeface="Times New Roman" panose="02020603050405020304" pitchFamily="18" charset="0"/>
              </a:rPr>
              <a:t>: Exo. 7:13, 14, 22-23; 8:15, 19, 32; 9:7, 34, 35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1440573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1082675"/>
            <a:ext cx="8979568" cy="5638800"/>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Exo.9:16:  </a:t>
            </a:r>
            <a:r>
              <a:rPr lang="en-US" sz="5400" b="1" dirty="0" smtClean="0">
                <a:solidFill>
                  <a:schemeClr val="tx1"/>
                </a:solidFill>
                <a:latin typeface="Times New Roman" panose="02020603050405020304" pitchFamily="18" charset="0"/>
                <a:cs typeface="Times New Roman" panose="02020603050405020304" pitchFamily="18" charset="0"/>
              </a:rPr>
              <a:t>“But indeed on account of this I have stood you up, in order to show you My power, and in order to declare My name upon the whole earth.”</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940949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990600"/>
            <a:ext cx="8991600" cy="5105400"/>
          </a:xfrm>
        </p:spPr>
        <p:txBody>
          <a:bodyPr>
            <a:normAutofit fontScale="92500" lnSpcReduction="10000"/>
          </a:bodyPr>
          <a:lstStyle/>
          <a:p>
            <a:pPr algn="l">
              <a:lnSpc>
                <a:spcPct val="120000"/>
              </a:lnSpc>
              <a:spcBef>
                <a:spcPct val="0"/>
              </a:spcBef>
              <a:spcAft>
                <a:spcPts val="600"/>
              </a:spcAft>
            </a:pPr>
            <a:r>
              <a:rPr lang="en-US" sz="7700" b="1" dirty="0" smtClean="0">
                <a:solidFill>
                  <a:schemeClr val="tx1"/>
                </a:solidFill>
              </a:rPr>
              <a:t>Webster’s dictionary:</a:t>
            </a:r>
          </a:p>
          <a:p>
            <a:pPr algn="l">
              <a:lnSpc>
                <a:spcPct val="110000"/>
              </a:lnSpc>
              <a:spcBef>
                <a:spcPct val="0"/>
              </a:spcBef>
            </a:pPr>
            <a:r>
              <a:rPr lang="en-US" sz="6000" b="1" dirty="0" smtClean="0">
                <a:solidFill>
                  <a:schemeClr val="tx1"/>
                </a:solidFill>
              </a:rPr>
              <a:t>b1) generous disposition: compassion</a:t>
            </a:r>
          </a:p>
          <a:p>
            <a:pPr algn="l">
              <a:lnSpc>
                <a:spcPct val="110000"/>
              </a:lnSpc>
              <a:spcBef>
                <a:spcPts val="600"/>
              </a:spcBef>
            </a:pPr>
            <a:r>
              <a:rPr lang="en-US" sz="6000" b="1" dirty="0" smtClean="0">
                <a:solidFill>
                  <a:schemeClr val="tx1"/>
                </a:solidFill>
              </a:rPr>
              <a:t>b2) love, affections</a:t>
            </a:r>
          </a:p>
          <a:p>
            <a:pPr algn="l">
              <a:lnSpc>
                <a:spcPct val="110000"/>
              </a:lnSpc>
              <a:spcBef>
                <a:spcPts val="600"/>
              </a:spcBef>
            </a:pPr>
            <a:r>
              <a:rPr lang="en-US" sz="6000" b="1" dirty="0" smtClean="0">
                <a:solidFill>
                  <a:schemeClr val="tx1"/>
                </a:solidFill>
              </a:rPr>
              <a:t>b3) courage, ardor</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64432" y="1082675"/>
            <a:ext cx="8979568" cy="5638800"/>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Rom.9:18 clarifies:  </a:t>
            </a:r>
            <a:r>
              <a:rPr lang="en-US" sz="6000" b="1" dirty="0" smtClean="0">
                <a:solidFill>
                  <a:schemeClr val="tx1"/>
                </a:solidFill>
                <a:latin typeface="Times New Roman" panose="02020603050405020304" pitchFamily="18" charset="0"/>
                <a:cs typeface="Times New Roman" panose="02020603050405020304" pitchFamily="18" charset="0"/>
              </a:rPr>
              <a:t>“Therefore, then He has mercy on whom He desires, but He hardens (makes stubborn) whom He desires.”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4998261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smtClean="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1295399"/>
            <a:ext cx="8686800" cy="5426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Pharaoh’s innate inclination was to keep Israel as his slave-nation </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8881763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1295399"/>
            <a:ext cx="8686800" cy="5426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Egypt’s hardening toward God also had its effect on God’s people</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588584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1295399"/>
            <a:ext cx="8686800" cy="5426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Psa.105:25  </a:t>
            </a:r>
            <a:r>
              <a:rPr lang="en-US" sz="6000" b="1" dirty="0">
                <a:solidFill>
                  <a:schemeClr val="tx1"/>
                </a:solidFill>
                <a:latin typeface="Times New Roman" panose="02020603050405020304" pitchFamily="18" charset="0"/>
                <a:cs typeface="Times New Roman" panose="02020603050405020304" pitchFamily="18" charset="0"/>
              </a:rPr>
              <a:t>He </a:t>
            </a:r>
            <a:r>
              <a:rPr lang="en-US" sz="6000" b="1" dirty="0">
                <a:solidFill>
                  <a:srgbClr val="C00000"/>
                </a:solidFill>
                <a:latin typeface="Times New Roman" panose="02020603050405020304" pitchFamily="18" charset="0"/>
                <a:cs typeface="Times New Roman" panose="02020603050405020304" pitchFamily="18" charset="0"/>
              </a:rPr>
              <a:t>turned their heart to hate</a:t>
            </a:r>
            <a:r>
              <a:rPr lang="en-US" sz="6000" b="1" dirty="0">
                <a:solidFill>
                  <a:schemeClr val="tx1"/>
                </a:solidFill>
                <a:latin typeface="Times New Roman" panose="02020603050405020304" pitchFamily="18" charset="0"/>
                <a:cs typeface="Times New Roman" panose="02020603050405020304" pitchFamily="18" charset="0"/>
              </a:rPr>
              <a:t> His people, to deal craftily with His servants. </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2324363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295399"/>
            <a:ext cx="8915400" cy="5426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But after their Exodus, we begin to hear of Israel’s hardened heart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6571852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“Harden”:</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a:t>
            </a:r>
            <a:r>
              <a:rPr lang="en-US" sz="7000" b="1" i="1" dirty="0" smtClean="0">
                <a:solidFill>
                  <a:schemeClr val="tx1"/>
                </a:solidFill>
                <a:latin typeface="Times New Roman" panose="02020603050405020304" pitchFamily="18" charset="0"/>
                <a:cs typeface="Times New Roman" panose="02020603050405020304" pitchFamily="18" charset="0"/>
              </a:rPr>
              <a:t>châzaq</a:t>
            </a:r>
            <a:r>
              <a:rPr lang="en-US" sz="7000" b="1" dirty="0" smtClean="0">
                <a:solidFill>
                  <a:schemeClr val="tx1"/>
                </a:solidFill>
                <a:latin typeface="Times New Roman" panose="02020603050405020304" pitchFamily="18" charset="0"/>
                <a:cs typeface="Times New Roman" panose="02020603050405020304" pitchFamily="18" charset="0"/>
              </a:rPr>
              <a:t> - strengthen, encourage (often in a good sense)</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275384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152400" y="898525"/>
            <a:ext cx="8991600" cy="59594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“Harden” </a:t>
            </a:r>
            <a:r>
              <a:rPr lang="en-US" sz="7000" b="1" i="1" dirty="0" smtClean="0">
                <a:solidFill>
                  <a:schemeClr val="tx1"/>
                </a:solidFill>
                <a:latin typeface="Times New Roman" panose="02020603050405020304" pitchFamily="18" charset="0"/>
                <a:cs typeface="Times New Roman" panose="02020603050405020304" pitchFamily="18" charset="0"/>
              </a:rPr>
              <a:t>châzaq</a:t>
            </a:r>
            <a:r>
              <a:rPr lang="en-US" sz="7000" b="1" dirty="0" smtClean="0">
                <a:solidFill>
                  <a:schemeClr val="tx1"/>
                </a:solidFill>
                <a:latin typeface="Times New Roman" panose="02020603050405020304" pitchFamily="18" charset="0"/>
                <a:cs typeface="Times New Roman" panose="02020603050405020304" pitchFamily="18" charset="0"/>
              </a:rPr>
              <a:t> ex. – </a:t>
            </a:r>
            <a:r>
              <a:rPr lang="en-US" sz="7000" b="1" dirty="0" smtClean="0">
                <a:solidFill>
                  <a:srgbClr val="0070C0"/>
                </a:solidFill>
                <a:latin typeface="Times New Roman" panose="02020603050405020304" pitchFamily="18" charset="0"/>
                <a:cs typeface="Times New Roman" panose="02020603050405020304" pitchFamily="18" charset="0"/>
              </a:rPr>
              <a:t>a)</a:t>
            </a:r>
            <a:r>
              <a:rPr lang="en-US" sz="7000" b="1" dirty="0" smtClean="0">
                <a:solidFill>
                  <a:schemeClr val="tx1"/>
                </a:solidFill>
                <a:latin typeface="Times New Roman" panose="02020603050405020304" pitchFamily="18" charset="0"/>
                <a:cs typeface="Times New Roman" panose="02020603050405020304" pitchFamily="18" charset="0"/>
              </a:rPr>
              <a:t> </a:t>
            </a:r>
            <a:r>
              <a:rPr lang="en-US" sz="6000" b="1" dirty="0" smtClean="0">
                <a:solidFill>
                  <a:schemeClr val="tx1"/>
                </a:solidFill>
                <a:latin typeface="Times New Roman" panose="02020603050405020304" pitchFamily="18" charset="0"/>
                <a:cs typeface="Times New Roman" panose="02020603050405020304" pitchFamily="18" charset="0"/>
              </a:rPr>
              <a:t>Exo.</a:t>
            </a:r>
            <a:r>
              <a:rPr lang="en-US" sz="6000" b="1" dirty="0" smtClean="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r>
              <a:rPr lang="en-US" sz="6000" b="1" i="1" dirty="0" smtClean="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13</a:t>
            </a:r>
            <a:r>
              <a:rPr lang="en-US" sz="6000" b="1" dirty="0" smtClean="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r>
              <a:rPr lang="en-US" sz="6000" b="1" i="1" dirty="0" smtClean="0">
                <a:solidFill>
                  <a:schemeClr val="tx1"/>
                </a:solidFill>
                <a:latin typeface="Times New Roman" panose="02020603050405020304" pitchFamily="18" charset="0"/>
                <a:cs typeface="Times New Roman" panose="02020603050405020304" pitchFamily="18" charset="0"/>
              </a:rPr>
              <a:t> </a:t>
            </a:r>
            <a:r>
              <a:rPr lang="en-US" sz="6000" b="1" dirty="0" smtClean="0">
                <a:solidFill>
                  <a:schemeClr val="tx1"/>
                </a:solidFill>
                <a:latin typeface="Times New Roman" panose="02020603050405020304" pitchFamily="18" charset="0"/>
                <a:cs typeface="Times New Roman" panose="02020603050405020304" pitchFamily="18" charset="0"/>
              </a:rPr>
              <a:t>– Pharaoh</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b)</a:t>
            </a:r>
            <a:r>
              <a:rPr lang="en-US" sz="6000" b="1" dirty="0" smtClean="0">
                <a:solidFill>
                  <a:schemeClr val="tx1"/>
                </a:solidFill>
                <a:latin typeface="Times New Roman" panose="02020603050405020304" pitchFamily="18" charset="0"/>
                <a:cs typeface="Times New Roman" panose="02020603050405020304" pitchFamily="18" charset="0"/>
              </a:rPr>
              <a:t> Eze.2:4 – And the sons of </a:t>
            </a:r>
            <a:r>
              <a:rPr lang="en-US" sz="6000" b="1" u="sng" dirty="0" smtClean="0">
                <a:solidFill>
                  <a:schemeClr val="tx1"/>
                </a:solidFill>
                <a:latin typeface="Times New Roman" panose="02020603050405020304" pitchFamily="18" charset="0"/>
                <a:cs typeface="Times New Roman" panose="02020603050405020304" pitchFamily="18" charset="0"/>
              </a:rPr>
              <a:t>hard face</a:t>
            </a:r>
            <a:r>
              <a:rPr lang="en-US" sz="6000" b="1" dirty="0" smtClean="0">
                <a:solidFill>
                  <a:schemeClr val="tx1"/>
                </a:solidFill>
                <a:latin typeface="Times New Roman" panose="02020603050405020304" pitchFamily="18" charset="0"/>
                <a:cs typeface="Times New Roman" panose="02020603050405020304" pitchFamily="18" charset="0"/>
              </a:rPr>
              <a:t> and </a:t>
            </a:r>
            <a:r>
              <a:rPr lang="en-US" sz="6000" b="1" dirty="0" smtClean="0">
                <a:solidFill>
                  <a:srgbClr val="C00000"/>
                </a:solidFill>
                <a:latin typeface="Times New Roman" panose="02020603050405020304" pitchFamily="18" charset="0"/>
                <a:cs typeface="Times New Roman" panose="02020603050405020304" pitchFamily="18" charset="0"/>
              </a:rPr>
              <a:t>strong heart</a:t>
            </a:r>
            <a:r>
              <a:rPr lang="en-US" sz="6000" b="1" dirty="0" smtClean="0">
                <a:solidFill>
                  <a:schemeClr val="tx1"/>
                </a:solidFill>
                <a:latin typeface="Times New Roman" panose="02020603050405020304" pitchFamily="18" charset="0"/>
                <a:cs typeface="Times New Roman" panose="02020603050405020304" pitchFamily="18" charset="0"/>
              </a:rPr>
              <a:t> – I am sending you to them…</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1970248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“Harden”:</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2) </a:t>
            </a:r>
            <a:r>
              <a:rPr lang="en-US" sz="7000" b="1" i="1" dirty="0" smtClean="0">
                <a:solidFill>
                  <a:schemeClr val="tx1"/>
                </a:solidFill>
                <a:latin typeface="Times New Roman" panose="02020603050405020304" pitchFamily="18" charset="0"/>
                <a:cs typeface="Times New Roman" panose="02020603050405020304" pitchFamily="18" charset="0"/>
              </a:rPr>
              <a:t>qâshah</a:t>
            </a:r>
            <a:r>
              <a:rPr lang="en-US" sz="7000" b="1" dirty="0" smtClean="0">
                <a:solidFill>
                  <a:schemeClr val="tx1"/>
                </a:solidFill>
                <a:latin typeface="Times New Roman" panose="02020603050405020304" pitchFamily="18" charset="0"/>
                <a:cs typeface="Times New Roman" panose="02020603050405020304" pitchFamily="18" charset="0"/>
              </a:rPr>
              <a:t> - stiffen (often describes a “stiff neck” – same mng. as “stiff heart”)</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1150168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295400"/>
            <a:ext cx="8915400" cy="5730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“Harden” </a:t>
            </a:r>
            <a:r>
              <a:rPr lang="en-US" sz="7000" b="1" i="1" dirty="0" smtClean="0">
                <a:solidFill>
                  <a:schemeClr val="tx1"/>
                </a:solidFill>
                <a:latin typeface="Times New Roman" panose="02020603050405020304" pitchFamily="18" charset="0"/>
                <a:cs typeface="Times New Roman" panose="02020603050405020304" pitchFamily="18" charset="0"/>
              </a:rPr>
              <a:t>qâshah</a:t>
            </a:r>
            <a:r>
              <a:rPr lang="en-US" sz="7000" b="1" dirty="0" smtClean="0">
                <a:solidFill>
                  <a:schemeClr val="tx1"/>
                </a:solidFill>
                <a:latin typeface="Times New Roman" panose="02020603050405020304" pitchFamily="18" charset="0"/>
                <a:cs typeface="Times New Roman" panose="02020603050405020304" pitchFamily="18" charset="0"/>
              </a:rPr>
              <a:t> ex. – </a:t>
            </a:r>
            <a:r>
              <a:rPr lang="en-US" sz="6000" b="1" dirty="0" smtClean="0">
                <a:solidFill>
                  <a:srgbClr val="0070C0"/>
                </a:solidFill>
                <a:latin typeface="Times New Roman" panose="02020603050405020304" pitchFamily="18" charset="0"/>
                <a:cs typeface="Times New Roman" panose="02020603050405020304" pitchFamily="18" charset="0"/>
              </a:rPr>
              <a:t>a)</a:t>
            </a:r>
            <a:r>
              <a:rPr lang="en-US" sz="6000" b="1" dirty="0" smtClean="0">
                <a:solidFill>
                  <a:schemeClr val="tx1"/>
                </a:solidFill>
                <a:latin typeface="Times New Roman" panose="02020603050405020304" pitchFamily="18" charset="0"/>
                <a:cs typeface="Times New Roman" panose="02020603050405020304" pitchFamily="18" charset="0"/>
              </a:rPr>
              <a:t> Exo.(</a:t>
            </a:r>
            <a:r>
              <a:rPr lang="en-US" sz="6000" b="1" i="1" dirty="0" smtClean="0">
                <a:solidFill>
                  <a:schemeClr val="tx1"/>
                </a:solidFill>
                <a:latin typeface="Times New Roman" panose="02020603050405020304" pitchFamily="18" charset="0"/>
                <a:cs typeface="Times New Roman" panose="02020603050405020304" pitchFamily="18" charset="0"/>
              </a:rPr>
              <a:t>1</a:t>
            </a:r>
            <a:r>
              <a:rPr lang="en-US" sz="6000" b="1" dirty="0" smtClean="0">
                <a:solidFill>
                  <a:schemeClr val="tx1"/>
                </a:solidFill>
                <a:latin typeface="Times New Roman" panose="02020603050405020304" pitchFamily="18" charset="0"/>
                <a:cs typeface="Times New Roman" panose="02020603050405020304" pitchFamily="18" charset="0"/>
              </a:rPr>
              <a:t>) – Pharaoh</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b)</a:t>
            </a:r>
            <a:r>
              <a:rPr lang="en-US" sz="6000" b="1" dirty="0" smtClean="0">
                <a:solidFill>
                  <a:schemeClr val="tx1"/>
                </a:solidFill>
                <a:latin typeface="Times New Roman" panose="02020603050405020304" pitchFamily="18" charset="0"/>
                <a:cs typeface="Times New Roman" panose="02020603050405020304" pitchFamily="18" charset="0"/>
              </a:rPr>
              <a:t> Deu.2:30 – Sihon not willing to let Israel pass through Heshbon, “for…</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1876345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224589"/>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990600"/>
            <a:ext cx="8915400" cy="6035675"/>
          </a:xfrm>
        </p:spPr>
        <p:txBody>
          <a:bodyPr>
            <a:noAutofit/>
          </a:bodyPr>
          <a:lstStyle/>
          <a:p>
            <a:pPr algn="l">
              <a:spcBef>
                <a:spcPct val="0"/>
              </a:spcBef>
            </a:pPr>
            <a:r>
              <a:rPr lang="en-US" sz="5400" b="1" dirty="0" smtClean="0">
                <a:solidFill>
                  <a:schemeClr val="tx1"/>
                </a:solidFill>
                <a:latin typeface="Times New Roman" panose="02020603050405020304" pitchFamily="18" charset="0"/>
                <a:cs typeface="Times New Roman" panose="02020603050405020304" pitchFamily="18" charset="0"/>
              </a:rPr>
              <a:t>“… Yahweh your Elohim </a:t>
            </a:r>
            <a:r>
              <a:rPr lang="en-US" sz="5400" b="1" u="sng" dirty="0" smtClean="0">
                <a:solidFill>
                  <a:schemeClr val="tx1"/>
                </a:solidFill>
                <a:latin typeface="Times New Roman" panose="02020603050405020304" pitchFamily="18" charset="0"/>
                <a:cs typeface="Times New Roman" panose="02020603050405020304" pitchFamily="18" charset="0"/>
              </a:rPr>
              <a:t>hardened his spirit</a:t>
            </a:r>
            <a:r>
              <a:rPr lang="en-US" sz="5400" b="1" dirty="0" smtClean="0">
                <a:solidFill>
                  <a:schemeClr val="tx1"/>
                </a:solidFill>
                <a:latin typeface="Times New Roman" panose="02020603050405020304" pitchFamily="18" charset="0"/>
                <a:cs typeface="Times New Roman" panose="02020603050405020304" pitchFamily="18" charset="0"/>
              </a:rPr>
              <a:t> and </a:t>
            </a:r>
            <a:r>
              <a:rPr lang="en-US" sz="5400" b="1" dirty="0" smtClean="0">
                <a:solidFill>
                  <a:srgbClr val="C00000"/>
                </a:solidFill>
                <a:latin typeface="Times New Roman" panose="02020603050405020304" pitchFamily="18" charset="0"/>
                <a:cs typeface="Times New Roman" panose="02020603050405020304" pitchFamily="18" charset="0"/>
              </a:rPr>
              <a:t>made obstinate his heart</a:t>
            </a:r>
            <a:r>
              <a:rPr lang="en-US" sz="5400" b="1" dirty="0" smtClean="0">
                <a:solidFill>
                  <a:schemeClr val="tx1"/>
                </a:solidFill>
                <a:latin typeface="Times New Roman" panose="02020603050405020304" pitchFamily="18" charset="0"/>
                <a:cs typeface="Times New Roman" panose="02020603050405020304" pitchFamily="18" charset="0"/>
              </a:rPr>
              <a:t>.”</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c)</a:t>
            </a:r>
            <a:r>
              <a:rPr lang="en-US" sz="6000" b="1" dirty="0" smtClean="0">
                <a:solidFill>
                  <a:schemeClr val="tx1"/>
                </a:solidFill>
                <a:latin typeface="Times New Roman" panose="02020603050405020304" pitchFamily="18" charset="0"/>
                <a:cs typeface="Times New Roman" panose="02020603050405020304" pitchFamily="18" charset="0"/>
              </a:rPr>
              <a:t> Psa.95:8 - </a:t>
            </a:r>
            <a:r>
              <a:rPr lang="en-US" sz="5400" b="1" dirty="0">
                <a:solidFill>
                  <a:schemeClr val="tx1"/>
                </a:solidFill>
                <a:latin typeface="Times New Roman" panose="02020603050405020304" pitchFamily="18" charset="0"/>
                <a:cs typeface="Times New Roman" panose="02020603050405020304" pitchFamily="18" charset="0"/>
              </a:rPr>
              <a:t>You should not </a:t>
            </a:r>
            <a:r>
              <a:rPr lang="en-US" sz="5400" b="1" dirty="0">
                <a:solidFill>
                  <a:srgbClr val="C00000"/>
                </a:solidFill>
                <a:latin typeface="Times New Roman" panose="02020603050405020304" pitchFamily="18" charset="0"/>
                <a:cs typeface="Times New Roman" panose="02020603050405020304" pitchFamily="18" charset="0"/>
              </a:rPr>
              <a:t>harden your heart </a:t>
            </a:r>
            <a:r>
              <a:rPr lang="en-US" sz="5400" b="1" dirty="0">
                <a:solidFill>
                  <a:schemeClr val="tx1"/>
                </a:solidFill>
                <a:latin typeface="Times New Roman" panose="02020603050405020304" pitchFamily="18" charset="0"/>
                <a:cs typeface="Times New Roman" panose="02020603050405020304" pitchFamily="18" charset="0"/>
              </a:rPr>
              <a:t>according to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strife, as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day of proving in </a:t>
            </a:r>
            <a:r>
              <a:rPr lang="en-US" sz="5400" b="1" i="1" dirty="0">
                <a:solidFill>
                  <a:schemeClr val="tx1"/>
                </a:solidFill>
                <a:latin typeface="Times New Roman" panose="02020603050405020304" pitchFamily="18" charset="0"/>
                <a:cs typeface="Times New Roman" panose="02020603050405020304" pitchFamily="18" charset="0"/>
              </a:rPr>
              <a:t>the</a:t>
            </a:r>
            <a:r>
              <a:rPr lang="en-US" sz="5400" b="1" dirty="0">
                <a:solidFill>
                  <a:schemeClr val="tx1"/>
                </a:solidFill>
                <a:latin typeface="Times New Roman" panose="02020603050405020304" pitchFamily="18" charset="0"/>
                <a:cs typeface="Times New Roman" panose="02020603050405020304" pitchFamily="18" charset="0"/>
              </a:rPr>
              <a:t> wilderness.</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4042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Matters of the Heart</a:t>
            </a:r>
            <a:endParaRPr lang="en-US" dirty="0"/>
          </a:p>
        </p:txBody>
      </p:sp>
      <p:sp>
        <p:nvSpPr>
          <p:cNvPr id="4" name="Footer Placeholder 3"/>
          <p:cNvSpPr>
            <a:spLocks noGrp="1"/>
          </p:cNvSpPr>
          <p:nvPr>
            <p:ph type="ftr" sz="quarter" idx="11"/>
          </p:nvPr>
        </p:nvSpPr>
        <p:spPr/>
        <p:txBody>
          <a:bodyPr/>
          <a:lstStyle/>
          <a:p>
            <a:r>
              <a:rPr lang="en-US" smtClean="0"/>
              <a:t>ver.9.2</a:t>
            </a:r>
            <a:endParaRPr lang="en-US" dirty="0"/>
          </a:p>
        </p:txBody>
      </p:sp>
      <p:sp>
        <p:nvSpPr>
          <p:cNvPr id="5" name="Slide Number Placeholder 4"/>
          <p:cNvSpPr>
            <a:spLocks noGrp="1"/>
          </p:cNvSpPr>
          <p:nvPr>
            <p:ph type="sldNum" sz="quarter" idx="12"/>
          </p:nvPr>
        </p:nvSpPr>
        <p:spPr/>
        <p:txBody>
          <a:bodyPr/>
          <a:lstStyle/>
          <a:p>
            <a:fld id="{D49F78AE-AAA4-4E88-89D4-6ACC30A23C79}" type="slidenum">
              <a:rPr lang="en-US" smtClean="0"/>
              <a:pPr/>
              <a:t>6</a:t>
            </a:fld>
            <a:endParaRPr lang="en-US"/>
          </a:p>
        </p:txBody>
      </p:sp>
      <p:pic>
        <p:nvPicPr>
          <p:cNvPr id="1026" name="Picture 2" descr="C:\Users\PC\Desktop\I Love Lucy.png"/>
          <p:cNvPicPr>
            <a:picLocks noGrp="1" noChangeAspect="1" noChangeArrowheads="1"/>
          </p:cNvPicPr>
          <p:nvPr>
            <p:ph idx="1"/>
          </p:nvPr>
        </p:nvPicPr>
        <p:blipFill>
          <a:blip r:embed="rId3" cstate="print"/>
          <a:srcRect/>
          <a:stretch>
            <a:fillRect/>
          </a:stretch>
        </p:blipFill>
        <p:spPr bwMode="auto">
          <a:xfrm>
            <a:off x="1642879" y="1600200"/>
            <a:ext cx="5858241" cy="4525963"/>
          </a:xfrm>
          <a:prstGeom prst="rect">
            <a:avLst/>
          </a:prstGeo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“Make heavy”:</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a:t>
            </a:r>
            <a:r>
              <a:rPr lang="en-US" sz="7000" b="1" i="1" dirty="0" smtClean="0">
                <a:solidFill>
                  <a:schemeClr val="tx1"/>
                </a:solidFill>
                <a:latin typeface="Times New Roman" panose="02020603050405020304" pitchFamily="18" charset="0"/>
                <a:cs typeface="Times New Roman" panose="02020603050405020304" pitchFamily="18" charset="0"/>
              </a:rPr>
              <a:t>kâbad</a:t>
            </a:r>
            <a:r>
              <a:rPr lang="en-US" sz="7000" b="1" dirty="0" smtClean="0">
                <a:solidFill>
                  <a:schemeClr val="tx1"/>
                </a:solidFill>
                <a:latin typeface="Times New Roman" panose="02020603050405020304" pitchFamily="18" charset="0"/>
                <a:cs typeface="Times New Roman" panose="02020603050405020304" pitchFamily="18" charset="0"/>
              </a:rPr>
              <a:t> – make heavy, honor (can describe a self-honoring person)</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940109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447799"/>
            <a:ext cx="8915400" cy="52736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“Make heavy” </a:t>
            </a:r>
            <a:r>
              <a:rPr lang="en-US" sz="6000" b="1" i="1" dirty="0" smtClean="0">
                <a:solidFill>
                  <a:schemeClr val="tx1"/>
                </a:solidFill>
                <a:latin typeface="Times New Roman" panose="02020603050405020304" pitchFamily="18" charset="0"/>
                <a:cs typeface="Times New Roman" panose="02020603050405020304" pitchFamily="18" charset="0"/>
              </a:rPr>
              <a:t>kâbad</a:t>
            </a:r>
            <a:r>
              <a:rPr lang="en-US" sz="6000" b="1" dirty="0" smtClean="0">
                <a:solidFill>
                  <a:schemeClr val="tx1"/>
                </a:solidFill>
                <a:latin typeface="Times New Roman" panose="02020603050405020304" pitchFamily="18" charset="0"/>
                <a:cs typeface="Times New Roman" panose="02020603050405020304" pitchFamily="18" charset="0"/>
              </a:rPr>
              <a:t> ex. </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a)</a:t>
            </a:r>
            <a:r>
              <a:rPr lang="en-US" sz="6000" b="1" dirty="0" smtClean="0">
                <a:solidFill>
                  <a:schemeClr val="tx1"/>
                </a:solidFill>
                <a:latin typeface="Times New Roman" panose="02020603050405020304" pitchFamily="18" charset="0"/>
                <a:cs typeface="Times New Roman" panose="02020603050405020304" pitchFamily="18" charset="0"/>
              </a:rPr>
              <a:t> Exo. (</a:t>
            </a:r>
            <a:r>
              <a:rPr lang="en-US" sz="6000" b="1" i="1" dirty="0" smtClean="0">
                <a:solidFill>
                  <a:schemeClr val="tx1"/>
                </a:solidFill>
                <a:latin typeface="Times New Roman" panose="02020603050405020304" pitchFamily="18" charset="0"/>
                <a:cs typeface="Times New Roman" panose="02020603050405020304" pitchFamily="18" charset="0"/>
              </a:rPr>
              <a:t>4</a:t>
            </a:r>
            <a:r>
              <a:rPr lang="en-US" sz="6000" b="1" dirty="0" smtClean="0">
                <a:solidFill>
                  <a:schemeClr val="tx1"/>
                </a:solidFill>
                <a:latin typeface="Times New Roman" panose="02020603050405020304" pitchFamily="18" charset="0"/>
                <a:cs typeface="Times New Roman" panose="02020603050405020304" pitchFamily="18" charset="0"/>
              </a:rPr>
              <a:t>) – Pharaoh</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b)</a:t>
            </a:r>
            <a:r>
              <a:rPr lang="en-US" sz="6000" b="1" dirty="0" smtClean="0">
                <a:solidFill>
                  <a:schemeClr val="tx1"/>
                </a:solidFill>
                <a:latin typeface="Times New Roman" panose="02020603050405020304" pitchFamily="18" charset="0"/>
                <a:cs typeface="Times New Roman" panose="02020603050405020304" pitchFamily="18" charset="0"/>
              </a:rPr>
              <a:t> 1 Sam.6:6 – Why then </a:t>
            </a:r>
            <a:r>
              <a:rPr lang="en-US" sz="6000" b="1" dirty="0" smtClean="0">
                <a:solidFill>
                  <a:srgbClr val="C00000"/>
                </a:solidFill>
                <a:latin typeface="Times New Roman" panose="02020603050405020304" pitchFamily="18" charset="0"/>
                <a:cs typeface="Times New Roman" panose="02020603050405020304" pitchFamily="18" charset="0"/>
              </a:rPr>
              <a:t>do you make heavy your heart</a:t>
            </a:r>
            <a:r>
              <a:rPr lang="en-US" sz="6000" b="1" dirty="0" smtClean="0">
                <a:solidFill>
                  <a:schemeClr val="tx1"/>
                </a:solidFill>
                <a:latin typeface="Times New Roman" panose="02020603050405020304" pitchFamily="18" charset="0"/>
                <a:cs typeface="Times New Roman" panose="02020603050405020304" pitchFamily="18" charset="0"/>
              </a:rPr>
              <a:t>, as the Egyptians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6382420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447799"/>
            <a:ext cx="8915400" cy="5273675"/>
          </a:xfrm>
        </p:spPr>
        <p:txBody>
          <a:bodyPr>
            <a:noAutofit/>
          </a:bodyPr>
          <a:lstStyle/>
          <a:p>
            <a:pPr algn="l">
              <a:spcBef>
                <a:spcPct val="0"/>
              </a:spcBef>
            </a:pPr>
            <a:r>
              <a:rPr lang="en-US" sz="6000" b="1" dirty="0">
                <a:solidFill>
                  <a:schemeClr val="tx1"/>
                </a:solidFill>
                <a:latin typeface="Times New Roman" panose="02020603050405020304" pitchFamily="18" charset="0"/>
                <a:cs typeface="Times New Roman" panose="02020603050405020304" pitchFamily="18" charset="0"/>
              </a:rPr>
              <a:t>… and Pharaoh </a:t>
            </a:r>
            <a:r>
              <a:rPr lang="en-US" sz="6000" b="1" dirty="0" smtClean="0">
                <a:solidFill>
                  <a:srgbClr val="C00000"/>
                </a:solidFill>
                <a:latin typeface="Times New Roman" panose="02020603050405020304" pitchFamily="18" charset="0"/>
                <a:cs typeface="Times New Roman" panose="02020603050405020304" pitchFamily="18" charset="0"/>
              </a:rPr>
              <a:t>made heavy their heart</a:t>
            </a:r>
            <a:r>
              <a:rPr lang="en-US" sz="6000" b="1" dirty="0" smtClean="0">
                <a:solidFill>
                  <a:schemeClr val="tx1"/>
                </a:solidFill>
                <a:latin typeface="Times New Roman" panose="02020603050405020304" pitchFamily="18" charset="0"/>
                <a:cs typeface="Times New Roman" panose="02020603050405020304" pitchFamily="18" charset="0"/>
              </a:rPr>
              <a:t>?</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(Philistine priests’ response to the curse of the Ark among them)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8778954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c)</a:t>
            </a:r>
            <a:r>
              <a:rPr lang="en-US" sz="6000" b="1" dirty="0" smtClean="0">
                <a:solidFill>
                  <a:schemeClr val="tx1"/>
                </a:solidFill>
                <a:latin typeface="Times New Roman" panose="02020603050405020304" pitchFamily="18" charset="0"/>
                <a:cs typeface="Times New Roman" panose="02020603050405020304" pitchFamily="18" charset="0"/>
              </a:rPr>
              <a:t> Isa.6:10 - </a:t>
            </a:r>
            <a:r>
              <a:rPr lang="en-US" sz="4800" b="1" dirty="0">
                <a:solidFill>
                  <a:srgbClr val="C00000"/>
                </a:solidFill>
                <a:latin typeface="Times New Roman" panose="02020603050405020304" pitchFamily="18" charset="0"/>
                <a:cs typeface="Times New Roman" panose="02020603050405020304" pitchFamily="18" charset="0"/>
              </a:rPr>
              <a:t>Make fat the heart</a:t>
            </a:r>
            <a:r>
              <a:rPr lang="en-US" sz="4800" b="1" dirty="0">
                <a:solidFill>
                  <a:schemeClr val="tx1"/>
                </a:solidFill>
                <a:latin typeface="Times New Roman" panose="02020603050405020304" pitchFamily="18" charset="0"/>
                <a:cs typeface="Times New Roman" panose="02020603050405020304" pitchFamily="18" charset="0"/>
              </a:rPr>
              <a:t> of this people, and </a:t>
            </a:r>
            <a:r>
              <a:rPr lang="en-US" sz="4800" b="1" u="sng" dirty="0">
                <a:solidFill>
                  <a:schemeClr val="tx1"/>
                </a:solidFill>
                <a:latin typeface="Times New Roman" panose="02020603050405020304" pitchFamily="18" charset="0"/>
                <a:cs typeface="Times New Roman" panose="02020603050405020304" pitchFamily="18" charset="0"/>
              </a:rPr>
              <a:t>their ears make heavy</a:t>
            </a:r>
            <a:r>
              <a:rPr lang="en-US" sz="4800" b="1" dirty="0">
                <a:solidFill>
                  <a:schemeClr val="tx1"/>
                </a:solidFill>
                <a:latin typeface="Times New Roman" panose="02020603050405020304" pitchFamily="18" charset="0"/>
                <a:cs typeface="Times New Roman" panose="02020603050405020304" pitchFamily="18" charset="0"/>
              </a:rPr>
              <a:t>, and smear their eyes, lest they see with their eyes and with their ears hear and </a:t>
            </a:r>
            <a:r>
              <a:rPr lang="en-US" sz="4800" b="1" dirty="0">
                <a:solidFill>
                  <a:srgbClr val="C00000"/>
                </a:solidFill>
                <a:latin typeface="Times New Roman" panose="02020603050405020304" pitchFamily="18" charset="0"/>
                <a:cs typeface="Times New Roman" panose="02020603050405020304" pitchFamily="18" charset="0"/>
              </a:rPr>
              <a:t>their heart discern</a:t>
            </a:r>
            <a:r>
              <a:rPr lang="en-US" sz="4800" b="1" dirty="0">
                <a:solidFill>
                  <a:schemeClr val="tx1"/>
                </a:solidFill>
                <a:latin typeface="Times New Roman" panose="02020603050405020304" pitchFamily="18" charset="0"/>
                <a:cs typeface="Times New Roman" panose="02020603050405020304" pitchFamily="18" charset="0"/>
              </a:rPr>
              <a:t>, and I turn back </a:t>
            </a:r>
            <a:r>
              <a:rPr lang="en-US" sz="4800" b="1" dirty="0" smtClean="0">
                <a:solidFill>
                  <a:schemeClr val="tx1"/>
                </a:solidFill>
                <a:latin typeface="Times New Roman" panose="02020603050405020304" pitchFamily="18" charset="0"/>
                <a:cs typeface="Times New Roman" panose="02020603050405020304" pitchFamily="18" charset="0"/>
              </a:rPr>
              <a:t>and </a:t>
            </a:r>
            <a:r>
              <a:rPr lang="en-US" sz="4800" b="1" dirty="0">
                <a:solidFill>
                  <a:schemeClr val="tx1"/>
                </a:solidFill>
                <a:latin typeface="Times New Roman" panose="02020603050405020304" pitchFamily="18" charset="0"/>
                <a:cs typeface="Times New Roman" panose="02020603050405020304" pitchFamily="18" charset="0"/>
              </a:rPr>
              <a:t>heal them</a:t>
            </a:r>
            <a:r>
              <a:rPr lang="en-US" sz="48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900513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“stubborn”:</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1) </a:t>
            </a:r>
            <a:r>
              <a:rPr lang="en-US" sz="7000" b="1" i="1" dirty="0" smtClean="0">
                <a:solidFill>
                  <a:schemeClr val="tx1"/>
                </a:solidFill>
                <a:latin typeface="Times New Roman" panose="02020603050405020304" pitchFamily="18" charset="0"/>
                <a:cs typeface="Times New Roman" panose="02020603050405020304" pitchFamily="18" charset="0"/>
              </a:rPr>
              <a:t>shîrûwth</a:t>
            </a:r>
            <a:r>
              <a:rPr lang="en-US" sz="7000" b="1" dirty="0" smtClean="0">
                <a:solidFill>
                  <a:schemeClr val="tx1"/>
                </a:solidFill>
                <a:latin typeface="Times New Roman" panose="02020603050405020304" pitchFamily="18" charset="0"/>
                <a:cs typeface="Times New Roman" panose="02020603050405020304" pitchFamily="18" charset="0"/>
              </a:rPr>
              <a:t> – firmness (always meaning obstinacy) </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174695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447799"/>
            <a:ext cx="8915400" cy="52736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“stubbornness” </a:t>
            </a:r>
            <a:r>
              <a:rPr lang="en-US" sz="6000" b="1" i="1" dirty="0">
                <a:solidFill>
                  <a:schemeClr val="tx1"/>
                </a:solidFill>
                <a:latin typeface="Times New Roman" panose="02020603050405020304" pitchFamily="18" charset="0"/>
                <a:cs typeface="Times New Roman" panose="02020603050405020304" pitchFamily="18" charset="0"/>
              </a:rPr>
              <a:t>shîrûwth</a:t>
            </a:r>
            <a:r>
              <a:rPr lang="en-US" sz="6000" b="1" dirty="0" smtClean="0">
                <a:solidFill>
                  <a:schemeClr val="tx1"/>
                </a:solidFill>
                <a:latin typeface="Times New Roman" panose="02020603050405020304" pitchFamily="18" charset="0"/>
                <a:cs typeface="Times New Roman" panose="02020603050405020304" pitchFamily="18" charset="0"/>
              </a:rPr>
              <a:t> </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a)</a:t>
            </a:r>
            <a:r>
              <a:rPr lang="en-US" sz="6000" b="1" dirty="0" smtClean="0">
                <a:solidFill>
                  <a:schemeClr val="tx1"/>
                </a:solidFill>
                <a:latin typeface="Times New Roman" panose="02020603050405020304" pitchFamily="18" charset="0"/>
                <a:cs typeface="Times New Roman" panose="02020603050405020304" pitchFamily="18" charset="0"/>
              </a:rPr>
              <a:t> Exo. (</a:t>
            </a:r>
            <a:r>
              <a:rPr lang="en-US" sz="6000" b="1" i="1" dirty="0" smtClean="0">
                <a:solidFill>
                  <a:schemeClr val="tx1"/>
                </a:solidFill>
                <a:latin typeface="Times New Roman" panose="02020603050405020304" pitchFamily="18" charset="0"/>
                <a:cs typeface="Times New Roman" panose="02020603050405020304" pitchFamily="18" charset="0"/>
              </a:rPr>
              <a:t>0</a:t>
            </a:r>
            <a:r>
              <a:rPr lang="en-US" sz="6000" b="1" dirty="0" smtClean="0">
                <a:solidFill>
                  <a:schemeClr val="tx1"/>
                </a:solidFill>
                <a:latin typeface="Times New Roman" panose="02020603050405020304" pitchFamily="18" charset="0"/>
                <a:cs typeface="Times New Roman" panose="02020603050405020304" pitchFamily="18" charset="0"/>
              </a:rPr>
              <a:t>) – Pharaoh</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b)</a:t>
            </a:r>
            <a:r>
              <a:rPr lang="en-US" sz="6000" b="1" dirty="0" smtClean="0">
                <a:solidFill>
                  <a:schemeClr val="tx1"/>
                </a:solidFill>
                <a:latin typeface="Times New Roman" panose="02020603050405020304" pitchFamily="18" charset="0"/>
                <a:cs typeface="Times New Roman" panose="02020603050405020304" pitchFamily="18" charset="0"/>
              </a:rPr>
              <a:t> Psa.81:12 – </a:t>
            </a:r>
            <a:r>
              <a:rPr lang="en-US" sz="5000" b="1" dirty="0">
                <a:solidFill>
                  <a:schemeClr val="tx1"/>
                </a:solidFill>
                <a:latin typeface="Times New Roman" panose="02020603050405020304" pitchFamily="18" charset="0"/>
                <a:cs typeface="Times New Roman" panose="02020603050405020304" pitchFamily="18" charset="0"/>
              </a:rPr>
              <a:t>Then I sent them off into </a:t>
            </a:r>
            <a:r>
              <a:rPr lang="en-US" sz="5000" b="1" i="1" dirty="0">
                <a:solidFill>
                  <a:schemeClr val="tx1"/>
                </a:solidFill>
                <a:latin typeface="Times New Roman" panose="02020603050405020304" pitchFamily="18" charset="0"/>
                <a:cs typeface="Times New Roman" panose="02020603050405020304" pitchFamily="18" charset="0"/>
              </a:rPr>
              <a:t>the</a:t>
            </a:r>
            <a:r>
              <a:rPr lang="en-US" sz="5000" b="1" dirty="0">
                <a:solidFill>
                  <a:schemeClr val="tx1"/>
                </a:solidFill>
                <a:latin typeface="Times New Roman" panose="02020603050405020304" pitchFamily="18" charset="0"/>
                <a:cs typeface="Times New Roman" panose="02020603050405020304" pitchFamily="18" charset="0"/>
              </a:rPr>
              <a:t> </a:t>
            </a:r>
            <a:r>
              <a:rPr lang="en-US" sz="5000" b="1" dirty="0">
                <a:solidFill>
                  <a:srgbClr val="C00000"/>
                </a:solidFill>
                <a:latin typeface="Times New Roman" panose="02020603050405020304" pitchFamily="18" charset="0"/>
                <a:cs typeface="Times New Roman" panose="02020603050405020304" pitchFamily="18" charset="0"/>
              </a:rPr>
              <a:t>stubbornness of their heart</a:t>
            </a:r>
            <a:r>
              <a:rPr lang="en-US" sz="5000" b="1" dirty="0">
                <a:solidFill>
                  <a:schemeClr val="tx1"/>
                </a:solidFill>
                <a:latin typeface="Times New Roman" panose="02020603050405020304" pitchFamily="18" charset="0"/>
                <a:cs typeface="Times New Roman" panose="02020603050405020304" pitchFamily="18" charset="0"/>
              </a:rPr>
              <a:t>. They walk by their own devices.</a:t>
            </a:r>
            <a:endParaRPr lang="en-US" sz="5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192815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447799"/>
            <a:ext cx="8915400" cy="527367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c)</a:t>
            </a:r>
            <a:r>
              <a:rPr lang="en-US" sz="6000" b="1" dirty="0" smtClean="0">
                <a:solidFill>
                  <a:schemeClr val="tx1"/>
                </a:solidFill>
                <a:latin typeface="Times New Roman" panose="02020603050405020304" pitchFamily="18" charset="0"/>
                <a:cs typeface="Times New Roman" panose="02020603050405020304" pitchFamily="18" charset="0"/>
              </a:rPr>
              <a:t> Jer. 3:17; 7:24; 9:13-14; 11:8; 13:10; 16:12; 18:12; 23:17 – 5 of the 8 with “their heart, the evil”</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d)</a:t>
            </a:r>
            <a:r>
              <a:rPr lang="en-US" sz="6000" b="1" dirty="0" smtClean="0">
                <a:solidFill>
                  <a:schemeClr val="tx1"/>
                </a:solidFill>
                <a:latin typeface="Times New Roman" panose="02020603050405020304" pitchFamily="18" charset="0"/>
                <a:cs typeface="Times New Roman" panose="02020603050405020304" pitchFamily="18" charset="0"/>
              </a:rPr>
              <a:t> 10 occs. – all vs. Israel</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912968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“stubborn”:</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2) </a:t>
            </a:r>
            <a:r>
              <a:rPr lang="en-US" sz="7000" b="1" i="1" dirty="0" smtClean="0">
                <a:solidFill>
                  <a:schemeClr val="tx1"/>
                </a:solidFill>
                <a:latin typeface="Times New Roman" panose="02020603050405020304" pitchFamily="18" charset="0"/>
                <a:cs typeface="Times New Roman" panose="02020603050405020304" pitchFamily="18" charset="0"/>
              </a:rPr>
              <a:t>‘abbîyr</a:t>
            </a:r>
            <a:r>
              <a:rPr lang="en-US" sz="7000" b="1" dirty="0" smtClean="0">
                <a:solidFill>
                  <a:schemeClr val="tx1"/>
                </a:solidFill>
                <a:latin typeface="Times New Roman" panose="02020603050405020304" pitchFamily="18" charset="0"/>
                <a:cs typeface="Times New Roman" panose="02020603050405020304" pitchFamily="18" charset="0"/>
              </a:rPr>
              <a:t> – mighty, stout, obstinate </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584968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447799"/>
            <a:ext cx="8915400" cy="52736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“stubborn” </a:t>
            </a:r>
            <a:r>
              <a:rPr lang="en-US" sz="6000" b="1" i="1" dirty="0">
                <a:solidFill>
                  <a:schemeClr val="tx1"/>
                </a:solidFill>
                <a:latin typeface="Times New Roman" panose="02020603050405020304" pitchFamily="18" charset="0"/>
                <a:cs typeface="Times New Roman" panose="02020603050405020304" pitchFamily="18" charset="0"/>
              </a:rPr>
              <a:t>‘</a:t>
            </a:r>
            <a:r>
              <a:rPr lang="en-US" sz="6000" b="1" i="1" dirty="0" smtClean="0">
                <a:solidFill>
                  <a:schemeClr val="tx1"/>
                </a:solidFill>
                <a:latin typeface="Times New Roman" panose="02020603050405020304" pitchFamily="18" charset="0"/>
                <a:cs typeface="Times New Roman" panose="02020603050405020304" pitchFamily="18" charset="0"/>
              </a:rPr>
              <a:t>abbîyr </a:t>
            </a:r>
            <a:r>
              <a:rPr lang="en-US" sz="6000" b="1" dirty="0" smtClean="0">
                <a:solidFill>
                  <a:schemeClr val="tx1"/>
                </a:solidFill>
                <a:latin typeface="Times New Roman" panose="02020603050405020304" pitchFamily="18" charset="0"/>
                <a:cs typeface="Times New Roman" panose="02020603050405020304" pitchFamily="18" charset="0"/>
              </a:rPr>
              <a:t>ex. -  </a:t>
            </a:r>
          </a:p>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a)</a:t>
            </a:r>
            <a:r>
              <a:rPr lang="en-US" sz="6000" b="1" dirty="0" smtClean="0">
                <a:solidFill>
                  <a:schemeClr val="tx1"/>
                </a:solidFill>
                <a:latin typeface="Times New Roman" panose="02020603050405020304" pitchFamily="18" charset="0"/>
                <a:cs typeface="Times New Roman" panose="02020603050405020304" pitchFamily="18" charset="0"/>
              </a:rPr>
              <a:t> Isa.46:12 - </a:t>
            </a:r>
            <a:r>
              <a:rPr lang="en-US" sz="5400" b="1" dirty="0">
                <a:solidFill>
                  <a:schemeClr val="tx1"/>
                </a:solidFill>
                <a:latin typeface="Times New Roman" panose="02020603050405020304" pitchFamily="18" charset="0"/>
                <a:cs typeface="Times New Roman" panose="02020603050405020304" pitchFamily="18" charset="0"/>
              </a:rPr>
              <a:t>Listen to Me, </a:t>
            </a:r>
            <a:r>
              <a:rPr lang="en-US" sz="5400" b="1" dirty="0">
                <a:solidFill>
                  <a:srgbClr val="C00000"/>
                </a:solidFill>
                <a:latin typeface="Times New Roman" panose="02020603050405020304" pitchFamily="18" charset="0"/>
                <a:cs typeface="Times New Roman" panose="02020603050405020304" pitchFamily="18" charset="0"/>
              </a:rPr>
              <a:t>stout of heart </a:t>
            </a:r>
            <a:r>
              <a:rPr lang="en-US" sz="5400" b="1" dirty="0">
                <a:solidFill>
                  <a:schemeClr val="tx1"/>
                </a:solidFill>
                <a:latin typeface="Times New Roman" panose="02020603050405020304" pitchFamily="18" charset="0"/>
                <a:cs typeface="Times New Roman" panose="02020603050405020304" pitchFamily="18" charset="0"/>
              </a:rPr>
              <a:t>(NKJV “stubborn-hearted”) who are far from righteousness.</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5499015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447799"/>
            <a:ext cx="8915400" cy="5273675"/>
          </a:xfrm>
        </p:spPr>
        <p:txBody>
          <a:bodyPr>
            <a:noAutofit/>
          </a:bodyPr>
          <a:lstStyle/>
          <a:p>
            <a:pPr algn="l">
              <a:spcBef>
                <a:spcPct val="0"/>
              </a:spcBef>
            </a:pPr>
            <a:r>
              <a:rPr lang="en-US" sz="6000" b="1" dirty="0" smtClean="0">
                <a:solidFill>
                  <a:srgbClr val="0070C0"/>
                </a:solidFill>
                <a:latin typeface="Times New Roman" panose="02020603050405020304" pitchFamily="18" charset="0"/>
                <a:cs typeface="Times New Roman" panose="02020603050405020304" pitchFamily="18" charset="0"/>
              </a:rPr>
              <a:t>b)</a:t>
            </a:r>
            <a:r>
              <a:rPr lang="en-US" sz="6000" b="1" dirty="0" smtClean="0">
                <a:solidFill>
                  <a:schemeClr val="tx1"/>
                </a:solidFill>
                <a:latin typeface="Times New Roman" panose="02020603050405020304" pitchFamily="18" charset="0"/>
                <a:cs typeface="Times New Roman" panose="02020603050405020304" pitchFamily="18" charset="0"/>
              </a:rPr>
              <a:t> Many applications – angels, bulls, Edomites – even Yahweh as “Mighty One of Jacob” (5), and “Mighty One of Israel” (1)</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3825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Matters of the Heart</a:t>
            </a:r>
            <a:endParaRPr lang="en-US" dirty="0"/>
          </a:p>
        </p:txBody>
      </p:sp>
      <p:sp>
        <p:nvSpPr>
          <p:cNvPr id="4" name="Footer Placeholder 3"/>
          <p:cNvSpPr>
            <a:spLocks noGrp="1"/>
          </p:cNvSpPr>
          <p:nvPr>
            <p:ph type="ftr" sz="quarter" idx="11"/>
          </p:nvPr>
        </p:nvSpPr>
        <p:spPr/>
        <p:txBody>
          <a:bodyPr/>
          <a:lstStyle/>
          <a:p>
            <a:r>
              <a:rPr lang="en-US" smtClean="0"/>
              <a:t>ver.9.2</a:t>
            </a:r>
            <a:endParaRPr lang="en-US" dirty="0"/>
          </a:p>
        </p:txBody>
      </p:sp>
      <p:sp>
        <p:nvSpPr>
          <p:cNvPr id="5" name="Slide Number Placeholder 4"/>
          <p:cNvSpPr>
            <a:spLocks noGrp="1"/>
          </p:cNvSpPr>
          <p:nvPr>
            <p:ph type="sldNum" sz="quarter" idx="12"/>
          </p:nvPr>
        </p:nvSpPr>
        <p:spPr/>
        <p:txBody>
          <a:bodyPr/>
          <a:lstStyle/>
          <a:p>
            <a:fld id="{D49F78AE-AAA4-4E88-89D4-6ACC30A23C79}" type="slidenum">
              <a:rPr lang="en-US" smtClean="0"/>
              <a:pPr/>
              <a:t>7</a:t>
            </a:fld>
            <a:endParaRPr lang="en-US"/>
          </a:p>
        </p:txBody>
      </p:sp>
      <p:pic>
        <p:nvPicPr>
          <p:cNvPr id="3074" name="Picture 2" descr="C:\Users\PC\Desktop\Courage, Dear Heart.jpg"/>
          <p:cNvPicPr>
            <a:picLocks noGrp="1" noChangeAspect="1" noChangeArrowheads="1"/>
          </p:cNvPicPr>
          <p:nvPr>
            <p:ph idx="1"/>
          </p:nvPr>
        </p:nvPicPr>
        <p:blipFill>
          <a:blip r:embed="rId3" cstate="print"/>
          <a:srcRect/>
          <a:stretch>
            <a:fillRect/>
          </a:stretch>
        </p:blipFill>
        <p:spPr bwMode="auto">
          <a:xfrm>
            <a:off x="3124200" y="1828800"/>
            <a:ext cx="2974446" cy="2839244"/>
          </a:xfrm>
          <a:prstGeom prst="rect">
            <a:avLst/>
          </a:prstGeom>
          <a:noFill/>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NT refs. to “the rebellion” - </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Heb.3:8, 15; 4:7</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Acts 7:51</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3053569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4322"/>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685800"/>
            <a:ext cx="8915400" cy="5730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“stony heart” – </a:t>
            </a:r>
            <a:r>
              <a:rPr lang="en-US" sz="7000" b="1" i="1" dirty="0" smtClean="0">
                <a:solidFill>
                  <a:schemeClr val="tx1"/>
                </a:solidFill>
                <a:latin typeface="Times New Roman" panose="02020603050405020304" pitchFamily="18" charset="0"/>
                <a:cs typeface="Times New Roman" panose="02020603050405020304" pitchFamily="18" charset="0"/>
              </a:rPr>
              <a:t>eben</a:t>
            </a:r>
            <a:r>
              <a:rPr lang="en-US" sz="7000" b="1" dirty="0" smtClean="0">
                <a:solidFill>
                  <a:schemeClr val="tx1"/>
                </a:solidFill>
                <a:latin typeface="Times New Roman" panose="02020603050405020304" pitchFamily="18" charset="0"/>
                <a:cs typeface="Times New Roman" panose="02020603050405020304" pitchFamily="18" charset="0"/>
              </a:rPr>
              <a:t> Eze.11:19 - </a:t>
            </a:r>
            <a:r>
              <a:rPr lang="en-US" sz="4400" b="1" dirty="0">
                <a:solidFill>
                  <a:schemeClr val="tx1"/>
                </a:solidFill>
                <a:latin typeface="Times New Roman" panose="02020603050405020304" pitchFamily="18" charset="0"/>
                <a:cs typeface="Times New Roman" panose="02020603050405020304" pitchFamily="18" charset="0"/>
              </a:rPr>
              <a:t>Then I will give to them </a:t>
            </a:r>
            <a:r>
              <a:rPr lang="en-US" sz="4400" b="1" dirty="0">
                <a:solidFill>
                  <a:srgbClr val="C00000"/>
                </a:solidFill>
                <a:latin typeface="Times New Roman" panose="02020603050405020304" pitchFamily="18" charset="0"/>
                <a:cs typeface="Times New Roman" panose="02020603050405020304" pitchFamily="18" charset="0"/>
              </a:rPr>
              <a:t>one heart</a:t>
            </a:r>
            <a:r>
              <a:rPr lang="en-US" sz="4400" b="1" dirty="0">
                <a:solidFill>
                  <a:schemeClr val="tx1"/>
                </a:solidFill>
                <a:latin typeface="Times New Roman" panose="02020603050405020304" pitchFamily="18" charset="0"/>
                <a:cs typeface="Times New Roman" panose="02020603050405020304" pitchFamily="18" charset="0"/>
              </a:rPr>
              <a:t>, and a </a:t>
            </a:r>
            <a:r>
              <a:rPr lang="en-US" sz="4400" b="1" u="sng" dirty="0">
                <a:solidFill>
                  <a:schemeClr val="tx1"/>
                </a:solidFill>
                <a:latin typeface="Times New Roman" panose="02020603050405020304" pitchFamily="18" charset="0"/>
                <a:cs typeface="Times New Roman" panose="02020603050405020304" pitchFamily="18" charset="0"/>
              </a:rPr>
              <a:t>new spirit</a:t>
            </a:r>
            <a:r>
              <a:rPr lang="en-US" sz="4400" b="1" dirty="0">
                <a:solidFill>
                  <a:schemeClr val="tx1"/>
                </a:solidFill>
                <a:latin typeface="Times New Roman" panose="02020603050405020304" pitchFamily="18" charset="0"/>
                <a:cs typeface="Times New Roman" panose="02020603050405020304" pitchFamily="18" charset="0"/>
              </a:rPr>
              <a:t> I will put in your </a:t>
            </a:r>
            <a:r>
              <a:rPr lang="en-US" sz="4400" b="1" dirty="0" smtClean="0">
                <a:solidFill>
                  <a:schemeClr val="tx1"/>
                </a:solidFill>
                <a:latin typeface="Times New Roman" panose="02020603050405020304" pitchFamily="18" charset="0"/>
                <a:cs typeface="Times New Roman" panose="02020603050405020304" pitchFamily="18" charset="0"/>
              </a:rPr>
              <a:t>inward part. </a:t>
            </a:r>
            <a:r>
              <a:rPr lang="en-US" sz="4400" b="1" dirty="0">
                <a:solidFill>
                  <a:schemeClr val="tx1"/>
                </a:solidFill>
                <a:latin typeface="Times New Roman" panose="02020603050405020304" pitchFamily="18" charset="0"/>
                <a:cs typeface="Times New Roman" panose="02020603050405020304" pitchFamily="18" charset="0"/>
              </a:rPr>
              <a:t>And I will take aside </a:t>
            </a:r>
            <a:r>
              <a:rPr lang="en-US" sz="4400" b="1" dirty="0">
                <a:solidFill>
                  <a:srgbClr val="C00000"/>
                </a:solidFill>
                <a:latin typeface="Times New Roman" panose="02020603050405020304" pitchFamily="18" charset="0"/>
                <a:cs typeface="Times New Roman" panose="02020603050405020304" pitchFamily="18" charset="0"/>
              </a:rPr>
              <a:t>the heart of stone</a:t>
            </a:r>
            <a:r>
              <a:rPr lang="en-US" sz="4400" b="1" dirty="0">
                <a:solidFill>
                  <a:schemeClr val="tx1"/>
                </a:solidFill>
                <a:latin typeface="Times New Roman" panose="02020603050405020304" pitchFamily="18" charset="0"/>
                <a:cs typeface="Times New Roman" panose="02020603050405020304" pitchFamily="18" charset="0"/>
              </a:rPr>
              <a:t> from their flesh, and I will give to them a </a:t>
            </a:r>
            <a:r>
              <a:rPr lang="en-US" sz="4400" b="1" u="sng" dirty="0">
                <a:solidFill>
                  <a:srgbClr val="C00000"/>
                </a:solidFill>
                <a:latin typeface="Times New Roman" panose="02020603050405020304" pitchFamily="18" charset="0"/>
                <a:cs typeface="Times New Roman" panose="02020603050405020304" pitchFamily="18" charset="0"/>
              </a:rPr>
              <a:t>heart of flesh</a:t>
            </a:r>
            <a:r>
              <a:rPr lang="en-US" sz="4400" b="1" dirty="0">
                <a:solidFill>
                  <a:schemeClr val="tx1"/>
                </a:solidFill>
                <a:latin typeface="Times New Roman" panose="02020603050405020304" pitchFamily="18" charset="0"/>
                <a:cs typeface="Times New Roman" panose="02020603050405020304" pitchFamily="18" charset="0"/>
              </a:rPr>
              <a:t>. </a:t>
            </a:r>
            <a:endParaRPr lang="en-US" sz="4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9848222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4322"/>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884238"/>
            <a:ext cx="8915400" cy="5730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contrast 2 Cor.3:2-3 - </a:t>
            </a:r>
            <a:r>
              <a:rPr lang="en-US" sz="4000" b="1" dirty="0">
                <a:solidFill>
                  <a:schemeClr val="tx1"/>
                </a:solidFill>
                <a:latin typeface="Times New Roman" panose="02020603050405020304" pitchFamily="18" charset="0"/>
                <a:cs typeface="Times New Roman" panose="02020603050405020304" pitchFamily="18" charset="0"/>
              </a:rPr>
              <a:t>My epistle is you, </a:t>
            </a:r>
            <a:r>
              <a:rPr lang="en-US" sz="4000" b="1" dirty="0">
                <a:solidFill>
                  <a:srgbClr val="C00000"/>
                </a:solidFill>
                <a:latin typeface="Times New Roman" panose="02020603050405020304" pitchFamily="18" charset="0"/>
                <a:cs typeface="Times New Roman" panose="02020603050405020304" pitchFamily="18" charset="0"/>
              </a:rPr>
              <a:t>written in our hearts</a:t>
            </a:r>
            <a:r>
              <a:rPr lang="en-US" sz="4000" b="1" dirty="0">
                <a:solidFill>
                  <a:schemeClr val="tx1"/>
                </a:solidFill>
                <a:latin typeface="Times New Roman" panose="02020603050405020304" pitchFamily="18" charset="0"/>
                <a:cs typeface="Times New Roman" panose="02020603050405020304" pitchFamily="18" charset="0"/>
              </a:rPr>
              <a:t>, being known and being read by all men, because you are being manifested an epistle of Christ, served by us, written not </a:t>
            </a:r>
            <a:r>
              <a:rPr lang="en-US" sz="4000" b="1" dirty="0" smtClean="0">
                <a:solidFill>
                  <a:schemeClr val="tx1"/>
                </a:solidFill>
                <a:latin typeface="Times New Roman" panose="02020603050405020304" pitchFamily="18" charset="0"/>
                <a:cs typeface="Times New Roman" panose="02020603050405020304" pitchFamily="18" charset="0"/>
              </a:rPr>
              <a:t>by </a:t>
            </a:r>
            <a:r>
              <a:rPr lang="en-US" sz="4000" b="1" dirty="0">
                <a:solidFill>
                  <a:schemeClr val="tx1"/>
                </a:solidFill>
                <a:latin typeface="Times New Roman" panose="02020603050405020304" pitchFamily="18" charset="0"/>
                <a:cs typeface="Times New Roman" panose="02020603050405020304" pitchFamily="18" charset="0"/>
              </a:rPr>
              <a:t>ink but </a:t>
            </a:r>
            <a:r>
              <a:rPr lang="en-US" sz="4000" b="1" u="sng" dirty="0">
                <a:solidFill>
                  <a:schemeClr val="tx1"/>
                </a:solidFill>
                <a:latin typeface="Times New Roman" panose="02020603050405020304" pitchFamily="18" charset="0"/>
                <a:cs typeface="Times New Roman" panose="02020603050405020304" pitchFamily="18" charset="0"/>
              </a:rPr>
              <a:t>by </a:t>
            </a:r>
            <a:r>
              <a:rPr lang="en-US" sz="4000" b="1" i="1" u="sng" dirty="0" smtClean="0">
                <a:solidFill>
                  <a:schemeClr val="tx1"/>
                </a:solidFill>
                <a:latin typeface="Times New Roman" panose="02020603050405020304" pitchFamily="18" charset="0"/>
                <a:cs typeface="Times New Roman" panose="02020603050405020304" pitchFamily="18" charset="0"/>
              </a:rPr>
              <a:t>the</a:t>
            </a:r>
            <a:r>
              <a:rPr lang="en-US" sz="4000" b="1" u="sng" dirty="0" smtClean="0">
                <a:solidFill>
                  <a:schemeClr val="tx1"/>
                </a:solidFill>
                <a:latin typeface="Times New Roman" panose="02020603050405020304" pitchFamily="18" charset="0"/>
                <a:cs typeface="Times New Roman" panose="02020603050405020304" pitchFamily="18" charset="0"/>
              </a:rPr>
              <a:t> Spirit </a:t>
            </a:r>
            <a:r>
              <a:rPr lang="en-US" sz="4000" b="1" u="sng" dirty="0">
                <a:solidFill>
                  <a:schemeClr val="tx1"/>
                </a:solidFill>
                <a:latin typeface="Times New Roman" panose="02020603050405020304" pitchFamily="18" charset="0"/>
                <a:cs typeface="Times New Roman" panose="02020603050405020304" pitchFamily="18" charset="0"/>
              </a:rPr>
              <a:t>of living God</a:t>
            </a:r>
            <a:r>
              <a:rPr lang="en-US" sz="4000" b="1" dirty="0">
                <a:solidFill>
                  <a:schemeClr val="tx1"/>
                </a:solidFill>
                <a:latin typeface="Times New Roman" panose="02020603050405020304" pitchFamily="18" charset="0"/>
                <a:cs typeface="Times New Roman" panose="02020603050405020304" pitchFamily="18" charset="0"/>
              </a:rPr>
              <a:t>, </a:t>
            </a:r>
            <a:r>
              <a:rPr lang="en-US" sz="4000" b="1" u="sng" dirty="0">
                <a:solidFill>
                  <a:schemeClr val="tx1"/>
                </a:solidFill>
                <a:latin typeface="Times New Roman" panose="02020603050405020304" pitchFamily="18" charset="0"/>
                <a:cs typeface="Times New Roman" panose="02020603050405020304" pitchFamily="18" charset="0"/>
              </a:rPr>
              <a:t>not with stone tablets</a:t>
            </a:r>
            <a:r>
              <a:rPr lang="en-US" sz="4000" b="1" dirty="0">
                <a:solidFill>
                  <a:schemeClr val="tx1"/>
                </a:solidFill>
                <a:latin typeface="Times New Roman" panose="02020603050405020304" pitchFamily="18" charset="0"/>
                <a:cs typeface="Times New Roman" panose="02020603050405020304" pitchFamily="18" charset="0"/>
              </a:rPr>
              <a:t> but </a:t>
            </a:r>
            <a:r>
              <a:rPr lang="en-US" sz="4000" b="1" dirty="0">
                <a:solidFill>
                  <a:srgbClr val="C00000"/>
                </a:solidFill>
                <a:latin typeface="Times New Roman" panose="02020603050405020304" pitchFamily="18" charset="0"/>
                <a:cs typeface="Times New Roman" panose="02020603050405020304" pitchFamily="18" charset="0"/>
              </a:rPr>
              <a:t>with fleshy heart tablets</a:t>
            </a:r>
            <a:r>
              <a:rPr lang="en-US" sz="4000" b="1" dirty="0">
                <a:solidFill>
                  <a:schemeClr val="tx1"/>
                </a:solidFill>
                <a:latin typeface="Times New Roman" panose="02020603050405020304" pitchFamily="18" charset="0"/>
                <a:cs typeface="Times New Roman" panose="02020603050405020304" pitchFamily="18" charset="0"/>
              </a:rPr>
              <a:t>. </a:t>
            </a:r>
            <a:endParaRPr lang="en-US" sz="4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049795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990600"/>
            <a:ext cx="8915400" cy="5578474"/>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“stony heart” – </a:t>
            </a:r>
            <a:r>
              <a:rPr lang="en-US" sz="7000" b="1" i="1" dirty="0" smtClean="0">
                <a:solidFill>
                  <a:schemeClr val="tx1"/>
                </a:solidFill>
                <a:latin typeface="Times New Roman" panose="02020603050405020304" pitchFamily="18" charset="0"/>
                <a:cs typeface="Times New Roman" panose="02020603050405020304" pitchFamily="18" charset="0"/>
              </a:rPr>
              <a:t>shamîyr</a:t>
            </a:r>
            <a:r>
              <a:rPr lang="en-US" sz="7000" b="1" dirty="0" smtClean="0">
                <a:solidFill>
                  <a:schemeClr val="tx1"/>
                </a:solidFill>
                <a:latin typeface="Times New Roman" panose="02020603050405020304" pitchFamily="18" charset="0"/>
                <a:cs typeface="Times New Roman" panose="02020603050405020304" pitchFamily="18" charset="0"/>
              </a:rPr>
              <a:t> (adamant)</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Zec.7:12 - </a:t>
            </a:r>
            <a:r>
              <a:rPr lang="en-US" sz="4800" b="1" dirty="0">
                <a:solidFill>
                  <a:schemeClr val="tx1"/>
                </a:solidFill>
                <a:latin typeface="Times New Roman" panose="02020603050405020304" pitchFamily="18" charset="0"/>
                <a:cs typeface="Times New Roman" panose="02020603050405020304" pitchFamily="18" charset="0"/>
              </a:rPr>
              <a:t>And </a:t>
            </a:r>
            <a:r>
              <a:rPr lang="en-US" sz="4800" b="1" dirty="0">
                <a:solidFill>
                  <a:srgbClr val="C00000"/>
                </a:solidFill>
                <a:latin typeface="Times New Roman" panose="02020603050405020304" pitchFamily="18" charset="0"/>
                <a:cs typeface="Times New Roman" panose="02020603050405020304" pitchFamily="18" charset="0"/>
              </a:rPr>
              <a:t>they set their heart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as</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smtClean="0">
                <a:solidFill>
                  <a:srgbClr val="C00000"/>
                </a:solidFill>
                <a:latin typeface="Times New Roman" panose="02020603050405020304" pitchFamily="18" charset="0"/>
                <a:cs typeface="Times New Roman" panose="02020603050405020304" pitchFamily="18" charset="0"/>
              </a:rPr>
              <a:t>adamant</a:t>
            </a:r>
            <a:r>
              <a:rPr lang="en-US" sz="4800" b="1" dirty="0" smtClean="0">
                <a:solidFill>
                  <a:schemeClr val="tx1"/>
                </a:solidFill>
                <a:latin typeface="Times New Roman" panose="02020603050405020304" pitchFamily="18" charset="0"/>
                <a:cs typeface="Times New Roman" panose="02020603050405020304" pitchFamily="18" charset="0"/>
              </a:rPr>
              <a:t> </a:t>
            </a:r>
            <a:r>
              <a:rPr lang="en-US" sz="4800" b="1" dirty="0">
                <a:solidFill>
                  <a:schemeClr val="tx1"/>
                </a:solidFill>
                <a:latin typeface="Times New Roman" panose="02020603050405020304" pitchFamily="18" charset="0"/>
                <a:cs typeface="Times New Roman" panose="02020603050405020304" pitchFamily="18" charset="0"/>
              </a:rPr>
              <a:t>so as not to hear the law and the words which Yahweh of Armies </a:t>
            </a:r>
            <a:r>
              <a:rPr lang="en-US" sz="4800" b="1" dirty="0" smtClean="0">
                <a:solidFill>
                  <a:schemeClr val="tx1"/>
                </a:solidFill>
                <a:latin typeface="Times New Roman" panose="02020603050405020304" pitchFamily="18" charset="0"/>
                <a:cs typeface="Times New Roman" panose="02020603050405020304" pitchFamily="18" charset="0"/>
              </a:rPr>
              <a:t>sent…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2377935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Zec.7:12 - …</a:t>
            </a:r>
            <a:r>
              <a:rPr lang="en-US" sz="5400" b="1" dirty="0" smtClean="0">
                <a:solidFill>
                  <a:schemeClr val="tx1"/>
                </a:solidFill>
                <a:latin typeface="Times New Roman" panose="02020603050405020304" pitchFamily="18" charset="0"/>
                <a:cs typeface="Times New Roman" panose="02020603050405020304" pitchFamily="18" charset="0"/>
              </a:rPr>
              <a:t>by </a:t>
            </a:r>
            <a:r>
              <a:rPr lang="en-US" sz="5400" b="1" dirty="0">
                <a:solidFill>
                  <a:schemeClr val="tx1"/>
                </a:solidFill>
                <a:latin typeface="Times New Roman" panose="02020603050405020304" pitchFamily="18" charset="0"/>
                <a:cs typeface="Times New Roman" panose="02020603050405020304" pitchFamily="18" charset="0"/>
              </a:rPr>
              <a:t>His Spirit by the hand of the former prophets. Then came great wrath from Yahweh of Armies. </a:t>
            </a:r>
            <a:endParaRPr lang="en-US" sz="54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1256481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cp. Jer.17:1 – </a:t>
            </a:r>
            <a:r>
              <a:rPr lang="en-US" sz="5400" b="1" dirty="0" smtClean="0">
                <a:solidFill>
                  <a:schemeClr val="tx1"/>
                </a:solidFill>
                <a:latin typeface="Times New Roman" panose="02020603050405020304" pitchFamily="18" charset="0"/>
                <a:cs typeface="Times New Roman" panose="02020603050405020304" pitchFamily="18" charset="0"/>
              </a:rPr>
              <a:t>Judah’s sin is written with an iron stylus with a </a:t>
            </a:r>
            <a:r>
              <a:rPr lang="en-US" sz="5400" b="1" u="sng" dirty="0" smtClean="0">
                <a:solidFill>
                  <a:schemeClr val="tx1"/>
                </a:solidFill>
                <a:latin typeface="Times New Roman" panose="02020603050405020304" pitchFamily="18" charset="0"/>
                <a:cs typeface="Times New Roman" panose="02020603050405020304" pitchFamily="18" charset="0"/>
              </a:rPr>
              <a:t>flinty</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dirty="0" smtClean="0">
                <a:solidFill>
                  <a:schemeClr val="tx1"/>
                </a:solidFill>
                <a:latin typeface="Times New Roman" panose="02020603050405020304" pitchFamily="18" charset="0"/>
                <a:cs typeface="Times New Roman" panose="02020603050405020304" pitchFamily="18" charset="0"/>
              </a:rPr>
              <a:t>point, engraved upon </a:t>
            </a:r>
            <a:r>
              <a:rPr lang="en-US" sz="5400" b="1" i="1" dirty="0" smtClean="0">
                <a:solidFill>
                  <a:schemeClr val="tx1"/>
                </a:solidFill>
                <a:latin typeface="Times New Roman" panose="02020603050405020304" pitchFamily="18" charset="0"/>
                <a:cs typeface="Times New Roman" panose="02020603050405020304" pitchFamily="18" charset="0"/>
              </a:rPr>
              <a:t>the</a:t>
            </a:r>
            <a:r>
              <a:rPr lang="en-US" sz="5400" b="1" dirty="0" smtClean="0">
                <a:solidFill>
                  <a:schemeClr val="tx1"/>
                </a:solidFill>
                <a:latin typeface="Times New Roman" panose="02020603050405020304" pitchFamily="18" charset="0"/>
                <a:cs typeface="Times New Roman" panose="02020603050405020304" pitchFamily="18" charset="0"/>
              </a:rPr>
              <a:t> </a:t>
            </a:r>
            <a:r>
              <a:rPr lang="en-US" sz="5400" b="1" dirty="0" smtClean="0">
                <a:solidFill>
                  <a:srgbClr val="C00000"/>
                </a:solidFill>
                <a:latin typeface="Times New Roman" panose="02020603050405020304" pitchFamily="18" charset="0"/>
                <a:cs typeface="Times New Roman" panose="02020603050405020304" pitchFamily="18" charset="0"/>
              </a:rPr>
              <a:t>tablet of their heart</a:t>
            </a:r>
            <a:r>
              <a:rPr lang="en-US" sz="5400" b="1" dirty="0" smtClean="0">
                <a:solidFill>
                  <a:schemeClr val="tx1"/>
                </a:solidFill>
                <a:latin typeface="Times New Roman" panose="02020603050405020304" pitchFamily="18" charset="0"/>
                <a:cs typeface="Times New Roman" panose="02020603050405020304" pitchFamily="18" charset="0"/>
              </a:rPr>
              <a:t>, and for the horns of their altars.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1578978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1143001"/>
            <a:ext cx="8915400" cy="5578474"/>
          </a:xfrm>
        </p:spPr>
        <p:txBody>
          <a:bodyPr>
            <a:noAutofit/>
          </a:bodyPr>
          <a:lstStyle/>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cp. Eze.3:9 – </a:t>
            </a:r>
            <a:r>
              <a:rPr lang="en-US" sz="5400" b="1" u="sng" smtClean="0">
                <a:solidFill>
                  <a:schemeClr val="tx1"/>
                </a:solidFill>
                <a:latin typeface="Times New Roman" panose="02020603050405020304" pitchFamily="18" charset="0"/>
                <a:cs typeface="Times New Roman" panose="02020603050405020304" pitchFamily="18" charset="0"/>
              </a:rPr>
              <a:t>Like </a:t>
            </a:r>
            <a:r>
              <a:rPr lang="en-US" sz="5400" b="1" u="sng" smtClean="0">
                <a:solidFill>
                  <a:schemeClr val="tx1"/>
                </a:solidFill>
                <a:latin typeface="Times New Roman" panose="02020603050405020304" pitchFamily="18" charset="0"/>
                <a:cs typeface="Times New Roman" panose="02020603050405020304" pitchFamily="18" charset="0"/>
              </a:rPr>
              <a:t>adamant</a:t>
            </a:r>
            <a:r>
              <a:rPr lang="en-US" sz="5400" b="1" smtClean="0">
                <a:solidFill>
                  <a:schemeClr val="tx1"/>
                </a:solidFill>
                <a:latin typeface="Times New Roman" panose="02020603050405020304" pitchFamily="18" charset="0"/>
                <a:cs typeface="Times New Roman" panose="02020603050405020304" pitchFamily="18" charset="0"/>
              </a:rPr>
              <a:t>, </a:t>
            </a:r>
            <a:r>
              <a:rPr lang="en-US" sz="5400" b="1" dirty="0" smtClean="0">
                <a:solidFill>
                  <a:schemeClr val="tx1"/>
                </a:solidFill>
                <a:latin typeface="Times New Roman" panose="02020603050405020304" pitchFamily="18" charset="0"/>
                <a:cs typeface="Times New Roman" panose="02020603050405020304" pitchFamily="18" charset="0"/>
              </a:rPr>
              <a:t>harder (</a:t>
            </a:r>
            <a:r>
              <a:rPr lang="en-US" sz="5400" b="1" i="1" dirty="0" smtClean="0">
                <a:solidFill>
                  <a:schemeClr val="tx1"/>
                </a:solidFill>
                <a:latin typeface="Times New Roman" panose="02020603050405020304" pitchFamily="18" charset="0"/>
                <a:cs typeface="Times New Roman" panose="02020603050405020304" pitchFamily="18" charset="0"/>
              </a:rPr>
              <a:t>châzaq</a:t>
            </a:r>
            <a:r>
              <a:rPr lang="en-US" sz="5400" b="1" dirty="0" smtClean="0">
                <a:solidFill>
                  <a:schemeClr val="tx1"/>
                </a:solidFill>
                <a:latin typeface="Times New Roman" panose="02020603050405020304" pitchFamily="18" charset="0"/>
                <a:cs typeface="Times New Roman" panose="02020603050405020304" pitchFamily="18" charset="0"/>
              </a:rPr>
              <a:t>) than flint, I have given </a:t>
            </a:r>
            <a:r>
              <a:rPr lang="en-US" sz="5400" b="1" u="sng" dirty="0" smtClean="0">
                <a:solidFill>
                  <a:schemeClr val="tx1"/>
                </a:solidFill>
                <a:latin typeface="Times New Roman" panose="02020603050405020304" pitchFamily="18" charset="0"/>
                <a:cs typeface="Times New Roman" panose="02020603050405020304" pitchFamily="18" charset="0"/>
              </a:rPr>
              <a:t>your forehead</a:t>
            </a:r>
            <a:r>
              <a:rPr lang="en-US" sz="5400" b="1" dirty="0" smtClean="0">
                <a:solidFill>
                  <a:schemeClr val="tx1"/>
                </a:solidFill>
                <a:latin typeface="Times New Roman" panose="02020603050405020304" pitchFamily="18" charset="0"/>
                <a:cs typeface="Times New Roman" panose="02020603050405020304" pitchFamily="18" charset="0"/>
              </a:rPr>
              <a:t> – fear them not nor be dismayed before them, for they are a house of rebellion.</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8562710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381000" y="990600"/>
            <a:ext cx="8763000" cy="5730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NT compound “hardness of heart” (</a:t>
            </a:r>
            <a:r>
              <a:rPr lang="en-US" sz="7000" b="1" i="1" dirty="0" smtClean="0">
                <a:solidFill>
                  <a:schemeClr val="tx1"/>
                </a:solidFill>
                <a:latin typeface="Times New Roman" panose="02020603050405020304" pitchFamily="18" charset="0"/>
                <a:cs typeface="Times New Roman" panose="02020603050405020304" pitchFamily="18" charset="0"/>
              </a:rPr>
              <a:t>sklērokardia</a:t>
            </a:r>
            <a:r>
              <a:rPr lang="en-US" sz="7000" b="1" dirty="0" smtClean="0">
                <a:solidFill>
                  <a:schemeClr val="tx1"/>
                </a:solidFill>
                <a:latin typeface="Times New Roman" panose="02020603050405020304" pitchFamily="18" charset="0"/>
                <a:cs typeface="Times New Roman" panose="02020603050405020304" pitchFamily="18" charset="0"/>
              </a:rPr>
              <a:t>):</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Mat.19:8 (+Mk.10:5)</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Mat.16:14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948886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990600"/>
            <a:ext cx="8915400" cy="5730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“hardness of heart” Mat.19:8 - </a:t>
            </a:r>
            <a:r>
              <a:rPr lang="en-US" sz="5000" b="1" dirty="0">
                <a:solidFill>
                  <a:schemeClr val="tx1"/>
                </a:solidFill>
                <a:latin typeface="Times New Roman" panose="02020603050405020304" pitchFamily="18" charset="0"/>
                <a:cs typeface="Times New Roman" panose="02020603050405020304" pitchFamily="18" charset="0"/>
              </a:rPr>
              <a:t>He </a:t>
            </a:r>
            <a:r>
              <a:rPr lang="en-US" sz="5000" b="1" dirty="0" smtClean="0">
                <a:solidFill>
                  <a:schemeClr val="tx1"/>
                </a:solidFill>
                <a:latin typeface="Times New Roman" panose="02020603050405020304" pitchFamily="18" charset="0"/>
                <a:cs typeface="Times New Roman" panose="02020603050405020304" pitchFamily="18" charset="0"/>
              </a:rPr>
              <a:t>says to them, </a:t>
            </a:r>
            <a:r>
              <a:rPr lang="en-US" sz="5000" b="1" dirty="0">
                <a:solidFill>
                  <a:schemeClr val="tx1"/>
                </a:solidFill>
                <a:latin typeface="Times New Roman" panose="02020603050405020304" pitchFamily="18" charset="0"/>
                <a:cs typeface="Times New Roman" panose="02020603050405020304" pitchFamily="18" charset="0"/>
              </a:rPr>
              <a:t>“Moses, for sake of </a:t>
            </a:r>
            <a:r>
              <a:rPr lang="en-US" sz="5000" b="1" dirty="0">
                <a:solidFill>
                  <a:srgbClr val="C00000"/>
                </a:solidFill>
                <a:latin typeface="Times New Roman" panose="02020603050405020304" pitchFamily="18" charset="0"/>
                <a:cs typeface="Times New Roman" panose="02020603050405020304" pitchFamily="18" charset="0"/>
              </a:rPr>
              <a:t>your hard-heartedness</a:t>
            </a:r>
            <a:r>
              <a:rPr lang="en-US" sz="5000" b="1" dirty="0">
                <a:solidFill>
                  <a:schemeClr val="tx1"/>
                </a:solidFill>
                <a:latin typeface="Times New Roman" panose="02020603050405020304" pitchFamily="18" charset="0"/>
                <a:cs typeface="Times New Roman" panose="02020603050405020304" pitchFamily="18" charset="0"/>
              </a:rPr>
              <a:t>, allowed you to divorce your wives, but from </a:t>
            </a:r>
            <a:r>
              <a:rPr lang="en-US" sz="5000" b="1" i="1" dirty="0">
                <a:solidFill>
                  <a:schemeClr val="tx1"/>
                </a:solidFill>
                <a:latin typeface="Times New Roman" panose="02020603050405020304" pitchFamily="18" charset="0"/>
                <a:cs typeface="Times New Roman" panose="02020603050405020304" pitchFamily="18" charset="0"/>
              </a:rPr>
              <a:t>the</a:t>
            </a:r>
            <a:r>
              <a:rPr lang="en-US" sz="5000" b="1" dirty="0">
                <a:solidFill>
                  <a:schemeClr val="tx1"/>
                </a:solidFill>
                <a:latin typeface="Times New Roman" panose="02020603050405020304" pitchFamily="18" charset="0"/>
                <a:cs typeface="Times New Roman" panose="02020603050405020304" pitchFamily="18" charset="0"/>
              </a:rPr>
              <a:t> beginning it came not so.”</a:t>
            </a:r>
            <a:endParaRPr lang="en-US" sz="5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0986404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2286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228600" y="685800"/>
            <a:ext cx="8915400" cy="6035675"/>
          </a:xfrm>
        </p:spPr>
        <p:txBody>
          <a:bodyPr>
            <a:noAutofit/>
          </a:bodyPr>
          <a:lstStyle/>
          <a:p>
            <a:pPr algn="l">
              <a:spcBef>
                <a:spcPct val="0"/>
              </a:spcBef>
            </a:pPr>
            <a:r>
              <a:rPr lang="en-US" sz="6600" b="1" dirty="0" smtClean="0">
                <a:solidFill>
                  <a:schemeClr val="tx1"/>
                </a:solidFill>
                <a:latin typeface="Times New Roman" panose="02020603050405020304" pitchFamily="18" charset="0"/>
                <a:cs typeface="Times New Roman" panose="02020603050405020304" pitchFamily="18" charset="0"/>
              </a:rPr>
              <a:t>“hardness of heart” </a:t>
            </a:r>
            <a:r>
              <a:rPr lang="en-US" sz="6000" b="1" dirty="0" smtClean="0">
                <a:solidFill>
                  <a:schemeClr val="tx1"/>
                </a:solidFill>
                <a:latin typeface="Times New Roman" panose="02020603050405020304" pitchFamily="18" charset="0"/>
                <a:cs typeface="Times New Roman" panose="02020603050405020304" pitchFamily="18" charset="0"/>
              </a:rPr>
              <a:t>Mk.16:14 -</a:t>
            </a:r>
            <a:r>
              <a:rPr lang="en-US" sz="7000" b="1" dirty="0" smtClean="0">
                <a:solidFill>
                  <a:schemeClr val="tx1"/>
                </a:solidFill>
                <a:latin typeface="Times New Roman" panose="02020603050405020304" pitchFamily="18" charset="0"/>
                <a:cs typeface="Times New Roman" panose="02020603050405020304" pitchFamily="18" charset="0"/>
              </a:rPr>
              <a:t> </a:t>
            </a:r>
            <a:r>
              <a:rPr lang="en-US" sz="4800" b="1" dirty="0">
                <a:solidFill>
                  <a:schemeClr val="tx1"/>
                </a:solidFill>
                <a:latin typeface="Times New Roman" panose="02020603050405020304" pitchFamily="18" charset="0"/>
                <a:cs typeface="Times New Roman" panose="02020603050405020304" pitchFamily="18" charset="0"/>
              </a:rPr>
              <a:t>Later He appeared to the eleven, as they sat at table, and He reproached their unbelief and </a:t>
            </a:r>
            <a:r>
              <a:rPr lang="en-US" sz="4800" b="1" dirty="0">
                <a:solidFill>
                  <a:srgbClr val="C00000"/>
                </a:solidFill>
                <a:latin typeface="Times New Roman" panose="02020603050405020304" pitchFamily="18" charset="0"/>
                <a:cs typeface="Times New Roman" panose="02020603050405020304" pitchFamily="18" charset="0"/>
              </a:rPr>
              <a:t>hard-heartedness</a:t>
            </a:r>
            <a:r>
              <a:rPr lang="en-US" sz="4800" b="1" dirty="0">
                <a:solidFill>
                  <a:schemeClr val="tx1"/>
                </a:solidFill>
                <a:latin typeface="Times New Roman" panose="02020603050405020304" pitchFamily="18" charset="0"/>
                <a:cs typeface="Times New Roman" panose="02020603050405020304" pitchFamily="18" charset="0"/>
              </a:rPr>
              <a:t>, because  those seeing Him having been arisen did not believe.</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255406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76200" y="1196975"/>
            <a:ext cx="8991600" cy="5105400"/>
          </a:xfrm>
        </p:spPr>
        <p:txBody>
          <a:bodyPr>
            <a:normAutofit fontScale="92500"/>
          </a:bodyPr>
          <a:lstStyle/>
          <a:p>
            <a:pPr algn="l">
              <a:lnSpc>
                <a:spcPct val="120000"/>
              </a:lnSpc>
              <a:spcBef>
                <a:spcPct val="0"/>
              </a:spcBef>
              <a:spcAft>
                <a:spcPts val="600"/>
              </a:spcAft>
            </a:pPr>
            <a:r>
              <a:rPr lang="en-US" sz="8100" b="1" dirty="0" smtClean="0">
                <a:solidFill>
                  <a:schemeClr val="tx1"/>
                </a:solidFill>
                <a:latin typeface="Times New Roman" panose="02020603050405020304" pitchFamily="18" charset="0"/>
                <a:cs typeface="Times New Roman" panose="02020603050405020304" pitchFamily="18" charset="0"/>
              </a:rPr>
              <a:t>Webster’s dictionary:</a:t>
            </a:r>
          </a:p>
          <a:p>
            <a:pPr algn="l">
              <a:lnSpc>
                <a:spcPct val="110000"/>
              </a:lnSpc>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c) one’s innermost character, feelings or inclinations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“desperately wicked</a:t>
            </a:r>
            <a:r>
              <a:rPr lang="en-US" sz="4000" b="1" baseline="-25000" dirty="0" smtClean="0">
                <a:solidFill>
                  <a:schemeClr val="tx1"/>
                </a:solidFill>
                <a:latin typeface="Times New Roman" panose="02020603050405020304" pitchFamily="18" charset="0"/>
                <a:cs typeface="Times New Roman" panose="02020603050405020304" pitchFamily="18" charset="0"/>
              </a:rPr>
              <a:t>KJV</a:t>
            </a:r>
            <a:r>
              <a:rPr lang="en-US" sz="7000" b="1" dirty="0" smtClean="0">
                <a:solidFill>
                  <a:schemeClr val="tx1"/>
                </a:solidFill>
                <a:latin typeface="Times New Roman" panose="02020603050405020304" pitchFamily="18" charset="0"/>
                <a:cs typeface="Times New Roman" panose="02020603050405020304" pitchFamily="18" charset="0"/>
              </a:rPr>
              <a:t>” – </a:t>
            </a:r>
            <a:r>
              <a:rPr lang="en-US" sz="7000" b="1" i="1" dirty="0" smtClean="0">
                <a:solidFill>
                  <a:schemeClr val="tx1"/>
                </a:solidFill>
                <a:latin typeface="Times New Roman" panose="02020603050405020304" pitchFamily="18" charset="0"/>
                <a:cs typeface="Times New Roman" panose="02020603050405020304" pitchFamily="18" charset="0"/>
              </a:rPr>
              <a:t>‘ânash</a:t>
            </a:r>
            <a:r>
              <a:rPr lang="en-US" sz="7000" b="1" dirty="0" smtClean="0">
                <a:solidFill>
                  <a:schemeClr val="tx1"/>
                </a:solidFill>
                <a:latin typeface="Times New Roman" panose="02020603050405020304" pitchFamily="18" charset="0"/>
                <a:cs typeface="Times New Roman" panose="02020603050405020304" pitchFamily="18" charset="0"/>
              </a:rPr>
              <a:t> (incurable)</a:t>
            </a:r>
          </a:p>
          <a:p>
            <a:pPr algn="l">
              <a:spcBef>
                <a:spcPts val="2400"/>
              </a:spcBef>
            </a:pPr>
            <a:r>
              <a:rPr lang="en-US" sz="7000" b="1" dirty="0" smtClean="0">
                <a:solidFill>
                  <a:schemeClr val="tx1"/>
                </a:solidFill>
                <a:latin typeface="Times New Roman" panose="02020603050405020304" pitchFamily="18" charset="0"/>
                <a:cs typeface="Times New Roman" panose="02020603050405020304" pitchFamily="18" charset="0"/>
              </a:rPr>
              <a:t>Jer.17:9 - </a:t>
            </a:r>
            <a:r>
              <a:rPr lang="en-US" sz="5400" b="1" dirty="0">
                <a:solidFill>
                  <a:schemeClr val="tx1"/>
                </a:solidFill>
                <a:latin typeface="Times New Roman" panose="02020603050405020304" pitchFamily="18" charset="0"/>
                <a:cs typeface="Times New Roman" panose="02020603050405020304" pitchFamily="18" charset="0"/>
              </a:rPr>
              <a:t>The </a:t>
            </a:r>
            <a:r>
              <a:rPr lang="en-US" sz="5400" b="1" dirty="0">
                <a:solidFill>
                  <a:srgbClr val="C00000"/>
                </a:solidFill>
                <a:latin typeface="Times New Roman" panose="02020603050405020304" pitchFamily="18" charset="0"/>
                <a:cs typeface="Times New Roman" panose="02020603050405020304" pitchFamily="18" charset="0"/>
              </a:rPr>
              <a:t>heart</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i="1" dirty="0">
                <a:solidFill>
                  <a:schemeClr val="tx1"/>
                </a:solidFill>
                <a:latin typeface="Times New Roman" panose="02020603050405020304" pitchFamily="18" charset="0"/>
                <a:cs typeface="Times New Roman" panose="02020603050405020304" pitchFamily="18" charset="0"/>
              </a:rPr>
              <a:t>is</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deceitful </a:t>
            </a:r>
            <a:r>
              <a:rPr lang="en-US" sz="5400" b="1" dirty="0">
                <a:solidFill>
                  <a:schemeClr val="tx1"/>
                </a:solidFill>
                <a:latin typeface="Times New Roman" panose="02020603050405020304" pitchFamily="18" charset="0"/>
                <a:cs typeface="Times New Roman" panose="02020603050405020304" pitchFamily="18" charset="0"/>
              </a:rPr>
              <a:t>more than all things and it </a:t>
            </a:r>
            <a:r>
              <a:rPr lang="en-US" sz="5400" b="1" i="1" dirty="0">
                <a:solidFill>
                  <a:schemeClr val="tx1"/>
                </a:solidFill>
                <a:latin typeface="Times New Roman" panose="02020603050405020304" pitchFamily="18" charset="0"/>
                <a:cs typeface="Times New Roman" panose="02020603050405020304" pitchFamily="18" charset="0"/>
              </a:rPr>
              <a:t>is</a:t>
            </a:r>
            <a:r>
              <a:rPr lang="en-US" sz="5400" b="1" dirty="0">
                <a:solidFill>
                  <a:schemeClr val="tx1"/>
                </a:solidFill>
                <a:latin typeface="Times New Roman" panose="02020603050405020304" pitchFamily="18" charset="0"/>
                <a:cs typeface="Times New Roman" panose="02020603050405020304" pitchFamily="18" charset="0"/>
              </a:rPr>
              <a:t> </a:t>
            </a:r>
            <a:r>
              <a:rPr lang="en-US" sz="5400" b="1" dirty="0">
                <a:solidFill>
                  <a:srgbClr val="C00000"/>
                </a:solidFill>
                <a:latin typeface="Times New Roman" panose="02020603050405020304" pitchFamily="18" charset="0"/>
                <a:cs typeface="Times New Roman" panose="02020603050405020304" pitchFamily="18" charset="0"/>
              </a:rPr>
              <a:t>incurable</a:t>
            </a:r>
            <a:r>
              <a:rPr lang="en-US" sz="5400" b="1" dirty="0">
                <a:solidFill>
                  <a:schemeClr val="tx1"/>
                </a:solidFill>
                <a:latin typeface="Times New Roman" panose="02020603050405020304" pitchFamily="18" charset="0"/>
                <a:cs typeface="Times New Roman" panose="02020603050405020304" pitchFamily="18" charset="0"/>
              </a:rPr>
              <a:t>.</a:t>
            </a:r>
            <a:r>
              <a:rPr lang="en-US" dirty="0"/>
              <a:t> </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523920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“make fat” – </a:t>
            </a:r>
            <a:r>
              <a:rPr lang="en-US" sz="7000" b="1" i="1" dirty="0" smtClean="0">
                <a:solidFill>
                  <a:schemeClr val="tx1"/>
                </a:solidFill>
                <a:latin typeface="Times New Roman" panose="02020603050405020304" pitchFamily="18" charset="0"/>
                <a:cs typeface="Times New Roman" panose="02020603050405020304" pitchFamily="18" charset="0"/>
              </a:rPr>
              <a:t>shâman</a:t>
            </a:r>
            <a:r>
              <a:rPr lang="en-US" sz="7000" b="1" dirty="0" smtClean="0">
                <a:solidFill>
                  <a:schemeClr val="tx1"/>
                </a:solidFill>
                <a:latin typeface="Times New Roman" panose="02020603050405020304" pitchFamily="18" charset="0"/>
                <a:cs typeface="Times New Roman" panose="02020603050405020304" pitchFamily="18" charset="0"/>
              </a:rPr>
              <a:t>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Isa.6:9-10 – </a:t>
            </a:r>
            <a:r>
              <a:rPr lang="en-US" sz="5400" b="1" dirty="0" smtClean="0">
                <a:solidFill>
                  <a:schemeClr val="tx1"/>
                </a:solidFill>
                <a:latin typeface="Times New Roman" panose="02020603050405020304" pitchFamily="18" charset="0"/>
                <a:cs typeface="Times New Roman" panose="02020603050405020304" pitchFamily="18" charset="0"/>
              </a:rPr>
              <a:t>examined previously under “make heavy”</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422699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371600"/>
            <a:ext cx="9067800" cy="5349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The Pliable Heart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heart can be </a:t>
            </a:r>
            <a:r>
              <a:rPr lang="en-US" sz="7000" b="1" u="sng" dirty="0" smtClean="0">
                <a:solidFill>
                  <a:schemeClr val="tx1"/>
                </a:solidFill>
                <a:latin typeface="Times New Roman" panose="02020603050405020304" pitchFamily="18" charset="0"/>
                <a:cs typeface="Times New Roman" panose="02020603050405020304" pitchFamily="18" charset="0"/>
              </a:rPr>
              <a:t>turned</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by self, by others, and by God</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2999490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Self-control of Heart –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1 Ki.8:47-48 - </a:t>
            </a:r>
            <a:r>
              <a:rPr lang="en-US" sz="4800" b="1" dirty="0">
                <a:solidFill>
                  <a:schemeClr val="tx1"/>
                </a:solidFill>
                <a:latin typeface="Times New Roman" panose="02020603050405020304" pitchFamily="18" charset="0"/>
                <a:cs typeface="Times New Roman" panose="02020603050405020304" pitchFamily="18" charset="0"/>
              </a:rPr>
              <a:t>And </a:t>
            </a:r>
            <a:r>
              <a:rPr lang="en-US" sz="4800" b="1" i="1" dirty="0">
                <a:solidFill>
                  <a:schemeClr val="tx1"/>
                </a:solidFill>
                <a:latin typeface="Times New Roman" panose="02020603050405020304" pitchFamily="18" charset="0"/>
                <a:cs typeface="Times New Roman" panose="02020603050405020304" pitchFamily="18" charset="0"/>
              </a:rPr>
              <a:t>if </a:t>
            </a:r>
            <a:r>
              <a:rPr lang="en-US" sz="4800" b="1" dirty="0">
                <a:solidFill>
                  <a:schemeClr val="tx1"/>
                </a:solidFill>
                <a:latin typeface="Times New Roman" panose="02020603050405020304" pitchFamily="18" charset="0"/>
                <a:cs typeface="Times New Roman" panose="02020603050405020304" pitchFamily="18" charset="0"/>
              </a:rPr>
              <a:t>they turn back to their heart in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land where they have been taken captive there, and turn and seek favor toward You in the land of those taking them captive, saying, </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4526154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143000"/>
            <a:ext cx="9067800" cy="55784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1 Ki.8:47-48 - </a:t>
            </a:r>
            <a:r>
              <a:rPr lang="en-US" sz="4800" b="1" dirty="0" smtClean="0">
                <a:solidFill>
                  <a:schemeClr val="tx1"/>
                </a:solidFill>
                <a:latin typeface="Times New Roman" panose="02020603050405020304" pitchFamily="18" charset="0"/>
                <a:cs typeface="Times New Roman" panose="02020603050405020304" pitchFamily="18" charset="0"/>
              </a:rPr>
              <a:t>“</a:t>
            </a:r>
            <a:r>
              <a:rPr lang="en-US" sz="4800" b="1" dirty="0">
                <a:solidFill>
                  <a:schemeClr val="tx1"/>
                </a:solidFill>
                <a:latin typeface="Times New Roman" panose="02020603050405020304" pitchFamily="18" charset="0"/>
                <a:cs typeface="Times New Roman" panose="02020603050405020304" pitchFamily="18" charset="0"/>
              </a:rPr>
              <a:t>We have sinned and perverted; we have acted wickedly,” and </a:t>
            </a:r>
            <a:r>
              <a:rPr lang="en-US" sz="4800" b="1" dirty="0">
                <a:solidFill>
                  <a:srgbClr val="C00000"/>
                </a:solidFill>
                <a:latin typeface="Times New Roman" panose="02020603050405020304" pitchFamily="18" charset="0"/>
                <a:cs typeface="Times New Roman" panose="02020603050405020304" pitchFamily="18" charset="0"/>
              </a:rPr>
              <a:t>they turn back to You with their whole heart </a:t>
            </a:r>
            <a:r>
              <a:rPr lang="en-US" sz="4800" b="1" dirty="0">
                <a:solidFill>
                  <a:schemeClr val="tx1"/>
                </a:solidFill>
                <a:latin typeface="Times New Roman" panose="02020603050405020304" pitchFamily="18" charset="0"/>
                <a:cs typeface="Times New Roman" panose="02020603050405020304" pitchFamily="18" charset="0"/>
              </a:rPr>
              <a:t>and with their whole life in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land of their </a:t>
            </a:r>
            <a:r>
              <a:rPr lang="en-US" sz="4800" b="1" dirty="0" smtClean="0">
                <a:solidFill>
                  <a:schemeClr val="tx1"/>
                </a:solidFill>
                <a:latin typeface="Times New Roman" panose="02020603050405020304" pitchFamily="18" charset="0"/>
                <a:cs typeface="Times New Roman" panose="02020603050405020304" pitchFamily="18" charset="0"/>
              </a:rPr>
              <a:t>enemies…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55949817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Self-control of Heart –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Psa.119:112 - </a:t>
            </a:r>
            <a:r>
              <a:rPr lang="en-US" sz="6000" b="1" dirty="0">
                <a:solidFill>
                  <a:srgbClr val="C00000"/>
                </a:solidFill>
                <a:latin typeface="Times New Roman" panose="02020603050405020304" pitchFamily="18" charset="0"/>
                <a:cs typeface="Times New Roman" panose="02020603050405020304" pitchFamily="18" charset="0"/>
              </a:rPr>
              <a:t>I have inclined my heart </a:t>
            </a:r>
            <a:r>
              <a:rPr lang="en-US" sz="6000" b="1" dirty="0">
                <a:solidFill>
                  <a:schemeClr val="tx1"/>
                </a:solidFill>
                <a:latin typeface="Times New Roman" panose="02020603050405020304" pitchFamily="18" charset="0"/>
                <a:cs typeface="Times New Roman" panose="02020603050405020304" pitchFamily="18" charset="0"/>
              </a:rPr>
              <a:t>to perform Your statutes to the end of an age. </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6595517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219200"/>
            <a:ext cx="9067800" cy="55022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Self-control of Heart –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Ecc.10:2 - </a:t>
            </a:r>
            <a:r>
              <a:rPr lang="en-US" sz="6000" b="1" i="1" dirty="0">
                <a:solidFill>
                  <a:schemeClr val="tx1"/>
                </a:solidFill>
                <a:latin typeface="Times New Roman" panose="02020603050405020304" pitchFamily="18" charset="0"/>
                <a:cs typeface="Times New Roman" panose="02020603050405020304" pitchFamily="18" charset="0"/>
              </a:rPr>
              <a:t>The</a:t>
            </a:r>
            <a:r>
              <a:rPr lang="en-US" sz="6000" b="1" dirty="0">
                <a:solidFill>
                  <a:schemeClr val="tx1"/>
                </a:solidFill>
                <a:latin typeface="Times New Roman" panose="02020603050405020304" pitchFamily="18" charset="0"/>
                <a:cs typeface="Times New Roman" panose="02020603050405020304" pitchFamily="18" charset="0"/>
              </a:rPr>
              <a:t> </a:t>
            </a:r>
            <a:r>
              <a:rPr lang="en-US" sz="6000" b="1" dirty="0">
                <a:solidFill>
                  <a:srgbClr val="C00000"/>
                </a:solidFill>
                <a:latin typeface="Times New Roman" panose="02020603050405020304" pitchFamily="18" charset="0"/>
                <a:cs typeface="Times New Roman" panose="02020603050405020304" pitchFamily="18" charset="0"/>
              </a:rPr>
              <a:t>heart of a wise</a:t>
            </a:r>
            <a:r>
              <a:rPr lang="en-US" sz="6000" b="1" dirty="0">
                <a:solidFill>
                  <a:schemeClr val="tx1"/>
                </a:solidFill>
                <a:latin typeface="Times New Roman" panose="02020603050405020304" pitchFamily="18" charset="0"/>
                <a:cs typeface="Times New Roman" panose="02020603050405020304" pitchFamily="18" charset="0"/>
              </a:rPr>
              <a:t> one </a:t>
            </a:r>
            <a:r>
              <a:rPr lang="en-US" sz="6000" b="1" i="1" dirty="0">
                <a:solidFill>
                  <a:schemeClr val="tx1"/>
                </a:solidFill>
                <a:latin typeface="Times New Roman" panose="02020603050405020304" pitchFamily="18" charset="0"/>
                <a:cs typeface="Times New Roman" panose="02020603050405020304" pitchFamily="18" charset="0"/>
              </a:rPr>
              <a:t>is</a:t>
            </a:r>
            <a:r>
              <a:rPr lang="en-US" sz="6000" b="1" dirty="0">
                <a:solidFill>
                  <a:schemeClr val="tx1"/>
                </a:solidFill>
                <a:latin typeface="Times New Roman" panose="02020603050405020304" pitchFamily="18" charset="0"/>
                <a:cs typeface="Times New Roman" panose="02020603050405020304" pitchFamily="18" charset="0"/>
              </a:rPr>
              <a:t> at his right hand, but a </a:t>
            </a:r>
            <a:r>
              <a:rPr lang="en-US" sz="6000" b="1" dirty="0">
                <a:solidFill>
                  <a:srgbClr val="C00000"/>
                </a:solidFill>
                <a:latin typeface="Times New Roman" panose="02020603050405020304" pitchFamily="18" charset="0"/>
                <a:cs typeface="Times New Roman" panose="02020603050405020304" pitchFamily="18" charset="0"/>
              </a:rPr>
              <a:t>fool’s heart</a:t>
            </a:r>
            <a:r>
              <a:rPr lang="en-US" sz="6000" b="1" dirty="0">
                <a:solidFill>
                  <a:schemeClr val="tx1"/>
                </a:solidFill>
                <a:latin typeface="Times New Roman" panose="02020603050405020304" pitchFamily="18" charset="0"/>
                <a:cs typeface="Times New Roman" panose="02020603050405020304" pitchFamily="18" charset="0"/>
              </a:rPr>
              <a:t> </a:t>
            </a:r>
            <a:r>
              <a:rPr lang="en-US" sz="6000" b="1" i="1" dirty="0">
                <a:solidFill>
                  <a:schemeClr val="tx1"/>
                </a:solidFill>
                <a:latin typeface="Times New Roman" panose="02020603050405020304" pitchFamily="18" charset="0"/>
                <a:cs typeface="Times New Roman" panose="02020603050405020304" pitchFamily="18" charset="0"/>
              </a:rPr>
              <a:t>is</a:t>
            </a:r>
            <a:r>
              <a:rPr lang="en-US" sz="6000" b="1" dirty="0">
                <a:solidFill>
                  <a:schemeClr val="tx1"/>
                </a:solidFill>
                <a:latin typeface="Times New Roman" panose="02020603050405020304" pitchFamily="18" charset="0"/>
                <a:cs typeface="Times New Roman" panose="02020603050405020304" pitchFamily="18" charset="0"/>
              </a:rPr>
              <a:t> at his left.</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347716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Influence of Others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1 Ki.11:2-4 - </a:t>
            </a:r>
            <a:r>
              <a:rPr lang="en-US" sz="4800" b="1" dirty="0">
                <a:solidFill>
                  <a:schemeClr val="tx1"/>
                </a:solidFill>
                <a:latin typeface="Times New Roman" panose="02020603050405020304" pitchFamily="18" charset="0"/>
                <a:cs typeface="Times New Roman" panose="02020603050405020304" pitchFamily="18" charset="0"/>
              </a:rPr>
              <a:t>from the nations whom Yahweh said to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sons of Israel, “Do not go in among them, nor may they go in among you. Surely </a:t>
            </a:r>
            <a:r>
              <a:rPr lang="en-US" sz="4800" b="1" dirty="0">
                <a:solidFill>
                  <a:srgbClr val="C00000"/>
                </a:solidFill>
                <a:latin typeface="Times New Roman" panose="02020603050405020304" pitchFamily="18" charset="0"/>
                <a:cs typeface="Times New Roman" panose="02020603050405020304" pitchFamily="18" charset="0"/>
              </a:rPr>
              <a:t>they will incline your heart </a:t>
            </a:r>
            <a:r>
              <a:rPr lang="en-US" sz="4800" b="1" dirty="0">
                <a:solidFill>
                  <a:schemeClr val="tx1"/>
                </a:solidFill>
                <a:latin typeface="Times New Roman" panose="02020603050405020304" pitchFamily="18" charset="0"/>
                <a:cs typeface="Times New Roman" panose="02020603050405020304" pitchFamily="18" charset="0"/>
              </a:rPr>
              <a:t>after their elohim.” Among </a:t>
            </a:r>
            <a:r>
              <a:rPr lang="en-US" sz="4800" b="1" dirty="0" smtClean="0">
                <a:solidFill>
                  <a:schemeClr val="tx1"/>
                </a:solidFill>
                <a:latin typeface="Times New Roman" panose="02020603050405020304" pitchFamily="18" charset="0"/>
                <a:cs typeface="Times New Roman" panose="02020603050405020304" pitchFamily="18" charset="0"/>
              </a:rPr>
              <a:t>these..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6161342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1 Ki.11:2-4 - …</a:t>
            </a:r>
            <a:r>
              <a:rPr lang="en-US" sz="4800" b="1" dirty="0" smtClean="0">
                <a:solidFill>
                  <a:schemeClr val="tx1"/>
                </a:solidFill>
                <a:latin typeface="Times New Roman" panose="02020603050405020304" pitchFamily="18" charset="0"/>
                <a:cs typeface="Times New Roman" panose="02020603050405020304" pitchFamily="18" charset="0"/>
              </a:rPr>
              <a:t>clung </a:t>
            </a:r>
            <a:r>
              <a:rPr lang="en-US" sz="4800" b="1" dirty="0">
                <a:solidFill>
                  <a:schemeClr val="tx1"/>
                </a:solidFill>
                <a:latin typeface="Times New Roman" panose="02020603050405020304" pitchFamily="18" charset="0"/>
                <a:cs typeface="Times New Roman" panose="02020603050405020304" pitchFamily="18" charset="0"/>
              </a:rPr>
              <a:t>Solomon on account of love.  And it came to pass seven hundred wives, princesses, and three hundred concubines. And </a:t>
            </a:r>
            <a:r>
              <a:rPr lang="en-US" sz="4800" b="1" dirty="0">
                <a:solidFill>
                  <a:srgbClr val="C00000"/>
                </a:solidFill>
                <a:latin typeface="Times New Roman" panose="02020603050405020304" pitchFamily="18" charset="0"/>
                <a:cs typeface="Times New Roman" panose="02020603050405020304" pitchFamily="18" charset="0"/>
              </a:rPr>
              <a:t>his wives turned his heart</a:t>
            </a:r>
            <a:r>
              <a:rPr lang="en-US" sz="4800" b="1" dirty="0">
                <a:solidFill>
                  <a:schemeClr val="tx1"/>
                </a:solidFill>
                <a:latin typeface="Times New Roman" panose="02020603050405020304" pitchFamily="18" charset="0"/>
                <a:cs typeface="Times New Roman" panose="02020603050405020304" pitchFamily="18" charset="0"/>
              </a:rPr>
              <a:t>.   And it came to pass for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time of Solomon’s old </a:t>
            </a:r>
            <a:r>
              <a:rPr lang="en-US" sz="4800" b="1" dirty="0" smtClean="0">
                <a:solidFill>
                  <a:schemeClr val="tx1"/>
                </a:solidFill>
                <a:latin typeface="Times New Roman" panose="02020603050405020304" pitchFamily="18" charset="0"/>
                <a:cs typeface="Times New Roman" panose="02020603050405020304" pitchFamily="18" charset="0"/>
              </a:rPr>
              <a:t>age…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7214823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1 Ki.11:2-4 - </a:t>
            </a:r>
            <a:r>
              <a:rPr lang="en-US" sz="4800" b="1" dirty="0" smtClean="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that</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C00000"/>
                </a:solidFill>
                <a:latin typeface="Times New Roman" panose="02020603050405020304" pitchFamily="18" charset="0"/>
                <a:cs typeface="Times New Roman" panose="02020603050405020304" pitchFamily="18" charset="0"/>
              </a:rPr>
              <a:t>his wives inclined his heart</a:t>
            </a:r>
            <a:r>
              <a:rPr lang="en-US" sz="4800" b="1" dirty="0">
                <a:solidFill>
                  <a:schemeClr val="tx1"/>
                </a:solidFill>
                <a:latin typeface="Times New Roman" panose="02020603050405020304" pitchFamily="18" charset="0"/>
                <a:cs typeface="Times New Roman" panose="02020603050405020304" pitchFamily="18" charset="0"/>
              </a:rPr>
              <a:t> after other elohim. And </a:t>
            </a:r>
            <a:r>
              <a:rPr lang="en-US" sz="4800" b="1" u="sng" dirty="0">
                <a:solidFill>
                  <a:schemeClr val="tx1"/>
                </a:solidFill>
                <a:latin typeface="Times New Roman" panose="02020603050405020304" pitchFamily="18" charset="0"/>
                <a:cs typeface="Times New Roman" panose="02020603050405020304" pitchFamily="18" charset="0"/>
              </a:rPr>
              <a:t>his heart</a:t>
            </a:r>
            <a:r>
              <a:rPr lang="en-US" sz="4800" b="1" dirty="0">
                <a:solidFill>
                  <a:schemeClr val="tx1"/>
                </a:solidFill>
                <a:latin typeface="Times New Roman" panose="02020603050405020304" pitchFamily="18" charset="0"/>
                <a:cs typeface="Times New Roman" panose="02020603050405020304" pitchFamily="18" charset="0"/>
              </a:rPr>
              <a:t> became </a:t>
            </a:r>
            <a:r>
              <a:rPr lang="en-US" sz="4800" b="1" u="sng" dirty="0">
                <a:solidFill>
                  <a:schemeClr val="tx1"/>
                </a:solidFill>
                <a:latin typeface="Times New Roman" panose="02020603050405020304" pitchFamily="18" charset="0"/>
                <a:cs typeface="Times New Roman" panose="02020603050405020304" pitchFamily="18" charset="0"/>
              </a:rPr>
              <a:t>not complete</a:t>
            </a:r>
            <a:r>
              <a:rPr lang="en-US" sz="4800" b="1" dirty="0">
                <a:solidFill>
                  <a:schemeClr val="tx1"/>
                </a:solidFill>
                <a:latin typeface="Times New Roman" panose="02020603050405020304" pitchFamily="18" charset="0"/>
                <a:cs typeface="Times New Roman" panose="02020603050405020304" pitchFamily="18" charset="0"/>
              </a:rPr>
              <a:t> with Yahweh his Elohim, as </a:t>
            </a:r>
            <a:r>
              <a:rPr lang="en-US" sz="4800" b="1" i="1" dirty="0">
                <a:solidFill>
                  <a:schemeClr val="tx1"/>
                </a:solidFill>
                <a:latin typeface="Times New Roman" panose="02020603050405020304" pitchFamily="18" charset="0"/>
                <a:cs typeface="Times New Roman" panose="02020603050405020304" pitchFamily="18" charset="0"/>
              </a:rPr>
              <a:t>was the</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u="sng" dirty="0">
                <a:solidFill>
                  <a:schemeClr val="tx1"/>
                </a:solidFill>
                <a:latin typeface="Times New Roman" panose="02020603050405020304" pitchFamily="18" charset="0"/>
                <a:cs typeface="Times New Roman" panose="02020603050405020304" pitchFamily="18" charset="0"/>
              </a:rPr>
              <a:t>heart of David </a:t>
            </a:r>
            <a:r>
              <a:rPr lang="en-US" sz="4800" b="1" dirty="0">
                <a:solidFill>
                  <a:schemeClr val="tx1"/>
                </a:solidFill>
                <a:latin typeface="Times New Roman" panose="02020603050405020304" pitchFamily="18" charset="0"/>
                <a:cs typeface="Times New Roman" panose="02020603050405020304" pitchFamily="18" charset="0"/>
              </a:rPr>
              <a:t>his father.</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71212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noAutofit/>
          </a:bodyPr>
          <a:lstStyle/>
          <a:p>
            <a:r>
              <a:rPr lang="en-US" sz="5400" b="1" dirty="0" smtClean="0">
                <a:solidFill>
                  <a:srgbClr val="C00000"/>
                </a:solidFill>
              </a:rPr>
              <a:t>Matters of the Heart</a:t>
            </a:r>
          </a:p>
        </p:txBody>
      </p:sp>
      <p:sp>
        <p:nvSpPr>
          <p:cNvPr id="19459" name="Subtitle 2"/>
          <p:cNvSpPr>
            <a:spLocks noGrp="1"/>
          </p:cNvSpPr>
          <p:nvPr>
            <p:ph type="subTitle" idx="1"/>
          </p:nvPr>
        </p:nvSpPr>
        <p:spPr>
          <a:xfrm>
            <a:off x="152400" y="990600"/>
            <a:ext cx="8991600" cy="5105400"/>
          </a:xfrm>
        </p:spPr>
        <p:txBody>
          <a:bodyPr>
            <a:normAutofit/>
          </a:bodyPr>
          <a:lstStyle/>
          <a:p>
            <a:pPr algn="l">
              <a:lnSpc>
                <a:spcPct val="120000"/>
              </a:lnSpc>
              <a:spcBef>
                <a:spcPct val="0"/>
              </a:spcBef>
              <a:spcAft>
                <a:spcPts val="600"/>
              </a:spcAft>
            </a:pPr>
            <a:r>
              <a:rPr lang="en-US" sz="7500" b="1" dirty="0" smtClean="0">
                <a:solidFill>
                  <a:schemeClr val="tx1"/>
                </a:solidFill>
                <a:latin typeface="Times New Roman" panose="02020603050405020304" pitchFamily="18" charset="0"/>
                <a:cs typeface="Times New Roman" panose="02020603050405020304" pitchFamily="18" charset="0"/>
              </a:rPr>
              <a:t>Webster’s dictionary:</a:t>
            </a:r>
          </a:p>
          <a:p>
            <a:pPr algn="l">
              <a:lnSpc>
                <a:spcPct val="110000"/>
              </a:lnSpc>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d) The central or innermost part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3514719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Self &amp; Others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Isa.44:18-20 - </a:t>
            </a:r>
            <a:r>
              <a:rPr lang="en-US" sz="4800" b="1" dirty="0">
                <a:solidFill>
                  <a:schemeClr val="tx1"/>
                </a:solidFill>
                <a:latin typeface="Times New Roman" panose="02020603050405020304" pitchFamily="18" charset="0"/>
                <a:cs typeface="Times New Roman" panose="02020603050405020304" pitchFamily="18" charset="0"/>
              </a:rPr>
              <a:t>They neither knew nor discern, for they smeared over their eyes from seeing, </a:t>
            </a:r>
            <a:r>
              <a:rPr lang="en-US" sz="4800" b="1" u="sng" dirty="0">
                <a:solidFill>
                  <a:schemeClr val="tx1"/>
                </a:solidFill>
                <a:latin typeface="Times New Roman" panose="02020603050405020304" pitchFamily="18" charset="0"/>
                <a:cs typeface="Times New Roman" panose="02020603050405020304" pitchFamily="18" charset="0"/>
              </a:rPr>
              <a:t>their hearts</a:t>
            </a:r>
            <a:r>
              <a:rPr lang="en-US" sz="4800" b="1" dirty="0">
                <a:solidFill>
                  <a:schemeClr val="tx1"/>
                </a:solidFill>
                <a:latin typeface="Times New Roman" panose="02020603050405020304" pitchFamily="18" charset="0"/>
                <a:cs typeface="Times New Roman" panose="02020603050405020304" pitchFamily="18" charset="0"/>
              </a:rPr>
              <a:t> from acting prudently. And </a:t>
            </a:r>
            <a:r>
              <a:rPr lang="en-US" sz="4800" b="1" dirty="0">
                <a:solidFill>
                  <a:srgbClr val="C00000"/>
                </a:solidFill>
                <a:latin typeface="Times New Roman" panose="02020603050405020304" pitchFamily="18" charset="0"/>
                <a:cs typeface="Times New Roman" panose="02020603050405020304" pitchFamily="18" charset="0"/>
              </a:rPr>
              <a:t>none returns toward his heart</a:t>
            </a:r>
            <a:r>
              <a:rPr lang="en-US" sz="4800" b="1" dirty="0">
                <a:solidFill>
                  <a:schemeClr val="tx1"/>
                </a:solidFill>
                <a:latin typeface="Times New Roman" panose="02020603050405020304" pitchFamily="18" charset="0"/>
                <a:cs typeface="Times New Roman" panose="02020603050405020304" pitchFamily="18" charset="0"/>
              </a:rPr>
              <a:t>, nor </a:t>
            </a:r>
            <a:r>
              <a:rPr lang="en-US" sz="4800" b="1" dirty="0" smtClean="0">
                <a:solidFill>
                  <a:schemeClr val="tx1"/>
                </a:solidFill>
                <a:latin typeface="Times New Roman" panose="02020603050405020304" pitchFamily="18" charset="0"/>
                <a:cs typeface="Times New Roman" panose="02020603050405020304" pitchFamily="18" charset="0"/>
              </a:rPr>
              <a:t>knowledge..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90</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40867904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219200"/>
            <a:ext cx="9067800" cy="55022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Isa.44:18-20 - </a:t>
            </a:r>
            <a:r>
              <a:rPr lang="en-US" sz="4800" b="1" dirty="0" smtClean="0">
                <a:solidFill>
                  <a:schemeClr val="tx1"/>
                </a:solidFill>
                <a:latin typeface="Times New Roman" panose="02020603050405020304" pitchFamily="18" charset="0"/>
                <a:cs typeface="Times New Roman" panose="02020603050405020304" pitchFamily="18" charset="0"/>
              </a:rPr>
              <a:t>…nor </a:t>
            </a:r>
            <a:r>
              <a:rPr lang="en-US" sz="4800" b="1" dirty="0">
                <a:solidFill>
                  <a:schemeClr val="tx1"/>
                </a:solidFill>
                <a:latin typeface="Times New Roman" panose="02020603050405020304" pitchFamily="18" charset="0"/>
                <a:cs typeface="Times New Roman" panose="02020603050405020304" pitchFamily="18" charset="0"/>
              </a:rPr>
              <a:t>understanding to say, “Half I burned with fire, and I have baked bread upon its coals; I roast and eat meat, and the rest of it will I make for an </a:t>
            </a:r>
            <a:r>
              <a:rPr lang="en-US" sz="48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91</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4052790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Isa.44:18-20 - </a:t>
            </a:r>
            <a:r>
              <a:rPr lang="en-US" sz="4800" b="1" dirty="0" smtClean="0">
                <a:solidFill>
                  <a:schemeClr val="tx1"/>
                </a:solidFill>
                <a:latin typeface="Times New Roman" panose="02020603050405020304" pitchFamily="18" charset="0"/>
                <a:cs typeface="Times New Roman" panose="02020603050405020304" pitchFamily="18" charset="0"/>
              </a:rPr>
              <a:t>…abomination</a:t>
            </a:r>
            <a:r>
              <a:rPr lang="en-US" sz="4800" b="1" dirty="0">
                <a:solidFill>
                  <a:schemeClr val="tx1"/>
                </a:solidFill>
                <a:latin typeface="Times New Roman" panose="02020603050405020304" pitchFamily="18" charset="0"/>
                <a:cs typeface="Times New Roman" panose="02020603050405020304" pitchFamily="18" charset="0"/>
              </a:rPr>
              <a:t>? do I prostrate myself to a product of wood? Feeding on ashes, </a:t>
            </a:r>
            <a:r>
              <a:rPr lang="en-US" sz="4800" b="1" dirty="0">
                <a:solidFill>
                  <a:srgbClr val="C00000"/>
                </a:solidFill>
                <a:latin typeface="Times New Roman" panose="02020603050405020304" pitchFamily="18" charset="0"/>
                <a:cs typeface="Times New Roman" panose="02020603050405020304" pitchFamily="18" charset="0"/>
              </a:rPr>
              <a:t>a deceived heart has turned him aside</a:t>
            </a:r>
            <a:r>
              <a:rPr lang="en-US" sz="4800" b="1" dirty="0">
                <a:solidFill>
                  <a:schemeClr val="tx1"/>
                </a:solidFill>
                <a:latin typeface="Times New Roman" panose="02020603050405020304" pitchFamily="18" charset="0"/>
                <a:cs typeface="Times New Roman" panose="02020603050405020304" pitchFamily="18" charset="0"/>
              </a:rPr>
              <a:t>, and he does not deliver his life nor does he say, “</a:t>
            </a:r>
            <a:r>
              <a:rPr lang="en-US" sz="4800" b="1" i="1" dirty="0">
                <a:solidFill>
                  <a:schemeClr val="tx1"/>
                </a:solidFill>
                <a:latin typeface="Times New Roman" panose="02020603050405020304" pitchFamily="18" charset="0"/>
                <a:cs typeface="Times New Roman" panose="02020603050405020304" pitchFamily="18" charset="0"/>
              </a:rPr>
              <a:t>Is it</a:t>
            </a:r>
            <a:r>
              <a:rPr lang="en-US" sz="4800" b="1" dirty="0">
                <a:solidFill>
                  <a:schemeClr val="tx1"/>
                </a:solidFill>
                <a:latin typeface="Times New Roman" panose="02020603050405020304" pitchFamily="18" charset="0"/>
                <a:cs typeface="Times New Roman" panose="02020603050405020304" pitchFamily="18" charset="0"/>
              </a:rPr>
              <a:t> not a lie in my hand?”</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92</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7052064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914400"/>
            <a:ext cx="9067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Self &amp; Others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Ecc.7:25-26 - </a:t>
            </a:r>
            <a:r>
              <a:rPr lang="en-US" sz="4800" b="1" dirty="0">
                <a:solidFill>
                  <a:schemeClr val="tx1"/>
                </a:solidFill>
                <a:latin typeface="Times New Roman" panose="02020603050405020304" pitchFamily="18" charset="0"/>
                <a:cs typeface="Times New Roman" panose="02020603050405020304" pitchFamily="18" charset="0"/>
              </a:rPr>
              <a:t>I turned about even </a:t>
            </a:r>
            <a:r>
              <a:rPr lang="en-US" sz="4800" b="1" dirty="0">
                <a:solidFill>
                  <a:srgbClr val="C00000"/>
                </a:solidFill>
                <a:latin typeface="Times New Roman" panose="02020603050405020304" pitchFamily="18" charset="0"/>
                <a:cs typeface="Times New Roman" panose="02020603050405020304" pitchFamily="18" charset="0"/>
              </a:rPr>
              <a:t>my heart to know and to search out and seek wisdom</a:t>
            </a:r>
            <a:r>
              <a:rPr lang="en-US" sz="4800" b="1" dirty="0">
                <a:solidFill>
                  <a:schemeClr val="tx1"/>
                </a:solidFill>
                <a:latin typeface="Times New Roman" panose="02020603050405020304" pitchFamily="18" charset="0"/>
                <a:cs typeface="Times New Roman" panose="02020603050405020304" pitchFamily="18" charset="0"/>
              </a:rPr>
              <a:t> and reasoning, and to know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wickedness of stupidity, even the folly of madness. And I am </a:t>
            </a:r>
            <a:r>
              <a:rPr lang="en-US" sz="4800" b="1" dirty="0" smtClean="0">
                <a:solidFill>
                  <a:schemeClr val="tx1"/>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93</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0668397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143000"/>
            <a:ext cx="9067800" cy="5578475"/>
          </a:xfrm>
        </p:spPr>
        <p:txBody>
          <a:bodyPr>
            <a:noAutofit/>
          </a:bodyPr>
          <a:lstStyle/>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Ecc.7:25-26 - </a:t>
            </a:r>
            <a:r>
              <a:rPr lang="en-US" sz="4800" b="1" dirty="0" smtClean="0">
                <a:solidFill>
                  <a:schemeClr val="tx1"/>
                </a:solidFill>
                <a:latin typeface="Times New Roman" panose="02020603050405020304" pitchFamily="18" charset="0"/>
                <a:cs typeface="Times New Roman" panose="02020603050405020304" pitchFamily="18" charset="0"/>
              </a:rPr>
              <a:t>…finding </a:t>
            </a:r>
            <a:r>
              <a:rPr lang="en-US" sz="4800" b="1" dirty="0">
                <a:solidFill>
                  <a:schemeClr val="tx1"/>
                </a:solidFill>
                <a:latin typeface="Times New Roman" panose="02020603050405020304" pitchFamily="18" charset="0"/>
                <a:cs typeface="Times New Roman" panose="02020603050405020304" pitchFamily="18" charset="0"/>
              </a:rPr>
              <a:t>more bitter than death the woman who </a:t>
            </a:r>
            <a:r>
              <a:rPr lang="en-US" sz="4800" b="1" i="1" dirty="0">
                <a:solidFill>
                  <a:schemeClr val="tx1"/>
                </a:solidFill>
                <a:latin typeface="Times New Roman" panose="02020603050405020304" pitchFamily="18" charset="0"/>
                <a:cs typeface="Times New Roman" panose="02020603050405020304" pitchFamily="18" charset="0"/>
              </a:rPr>
              <a:t>is</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C00000"/>
                </a:solidFill>
                <a:latin typeface="Times New Roman" panose="02020603050405020304" pitchFamily="18" charset="0"/>
                <a:cs typeface="Times New Roman" panose="02020603050405020304" pitchFamily="18" charset="0"/>
              </a:rPr>
              <a:t>snares and nets of her heart</a:t>
            </a:r>
            <a:r>
              <a:rPr lang="en-US" sz="4800" b="1" dirty="0">
                <a:solidFill>
                  <a:schemeClr val="tx1"/>
                </a:solidFill>
                <a:latin typeface="Times New Roman" panose="02020603050405020304" pitchFamily="18" charset="0"/>
                <a:cs typeface="Times New Roman" panose="02020603050405020304" pitchFamily="18" charset="0"/>
              </a:rPr>
              <a:t>, bonds of her hands. One pleasing before Elohim escapes from her, but </a:t>
            </a:r>
            <a:r>
              <a:rPr lang="en-US" sz="4800" b="1" u="sng" dirty="0">
                <a:solidFill>
                  <a:schemeClr val="tx1"/>
                </a:solidFill>
                <a:latin typeface="Times New Roman" panose="02020603050405020304" pitchFamily="18" charset="0"/>
                <a:cs typeface="Times New Roman" panose="02020603050405020304" pitchFamily="18" charset="0"/>
              </a:rPr>
              <a:t>one sinning is seized by her</a:t>
            </a:r>
            <a:r>
              <a:rPr lang="en-US" sz="4800" b="1" dirty="0">
                <a:solidFill>
                  <a:schemeClr val="tx1"/>
                </a:solidFill>
                <a:latin typeface="Times New Roman" panose="02020603050405020304" pitchFamily="18" charset="0"/>
                <a:cs typeface="Times New Roman" panose="02020603050405020304" pitchFamily="18" charset="0"/>
              </a:rPr>
              <a:t>. </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94</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78226213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1219200"/>
            <a:ext cx="8686800" cy="55022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Psa.119:36 - </a:t>
            </a:r>
            <a:r>
              <a:rPr lang="en-US" sz="6000" b="1" dirty="0">
                <a:solidFill>
                  <a:srgbClr val="C00000"/>
                </a:solidFill>
                <a:latin typeface="Times New Roman" panose="02020603050405020304" pitchFamily="18" charset="0"/>
                <a:cs typeface="Times New Roman" panose="02020603050405020304" pitchFamily="18" charset="0"/>
              </a:rPr>
              <a:t>Incline my heart</a:t>
            </a:r>
            <a:r>
              <a:rPr lang="en-US" sz="6000" b="1" dirty="0">
                <a:solidFill>
                  <a:schemeClr val="tx1"/>
                </a:solidFill>
                <a:latin typeface="Times New Roman" panose="02020603050405020304" pitchFamily="18" charset="0"/>
                <a:cs typeface="Times New Roman" panose="02020603050405020304" pitchFamily="18" charset="0"/>
              </a:rPr>
              <a:t> toward Your testimonies and not toward unjust gain.</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95</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4432041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914400"/>
            <a:ext cx="8686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Prov.21:1 - </a:t>
            </a:r>
            <a:r>
              <a:rPr lang="en-US" sz="6000" b="1" dirty="0">
                <a:solidFill>
                  <a:schemeClr val="tx1"/>
                </a:solidFill>
                <a:latin typeface="Times New Roman" panose="02020603050405020304" pitchFamily="18" charset="0"/>
                <a:cs typeface="Times New Roman" panose="02020603050405020304" pitchFamily="18" charset="0"/>
              </a:rPr>
              <a:t>Channels of waters are </a:t>
            </a:r>
            <a:r>
              <a:rPr lang="en-US" sz="6000" b="1" dirty="0">
                <a:solidFill>
                  <a:srgbClr val="C00000"/>
                </a:solidFill>
                <a:latin typeface="Times New Roman" panose="02020603050405020304" pitchFamily="18" charset="0"/>
                <a:cs typeface="Times New Roman" panose="02020603050405020304" pitchFamily="18" charset="0"/>
              </a:rPr>
              <a:t>a king’s heart </a:t>
            </a:r>
            <a:r>
              <a:rPr lang="en-US" sz="6000" b="1" dirty="0">
                <a:solidFill>
                  <a:schemeClr val="tx1"/>
                </a:solidFill>
                <a:latin typeface="Times New Roman" panose="02020603050405020304" pitchFamily="18" charset="0"/>
                <a:cs typeface="Times New Roman" panose="02020603050405020304" pitchFamily="18" charset="0"/>
              </a:rPr>
              <a:t>in Yahweh’s hand. </a:t>
            </a:r>
            <a:r>
              <a:rPr lang="en-US" sz="6000" b="1" dirty="0">
                <a:solidFill>
                  <a:srgbClr val="C00000"/>
                </a:solidFill>
                <a:latin typeface="Times New Roman" panose="02020603050405020304" pitchFamily="18" charset="0"/>
                <a:cs typeface="Times New Roman" panose="02020603050405020304" pitchFamily="18" charset="0"/>
              </a:rPr>
              <a:t>He turns it</a:t>
            </a:r>
            <a:r>
              <a:rPr lang="en-US" sz="6000" b="1" dirty="0">
                <a:solidFill>
                  <a:schemeClr val="tx1"/>
                </a:solidFill>
                <a:latin typeface="Times New Roman" panose="02020603050405020304" pitchFamily="18" charset="0"/>
                <a:cs typeface="Times New Roman" panose="02020603050405020304" pitchFamily="18" charset="0"/>
              </a:rPr>
              <a:t> toward all that He desires.</a:t>
            </a:r>
            <a:endParaRPr lang="en-US" sz="60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96</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1541314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457200" y="914400"/>
            <a:ext cx="8686800" cy="58070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God –</a:t>
            </a:r>
          </a:p>
          <a:p>
            <a:pPr algn="l">
              <a:spcBef>
                <a:spcPct val="0"/>
              </a:spcBef>
            </a:pPr>
            <a:r>
              <a:rPr lang="en-US" sz="6000" b="1" dirty="0" smtClean="0">
                <a:solidFill>
                  <a:schemeClr val="tx1"/>
                </a:solidFill>
                <a:latin typeface="Times New Roman" panose="02020603050405020304" pitchFamily="18" charset="0"/>
                <a:cs typeface="Times New Roman" panose="02020603050405020304" pitchFamily="18" charset="0"/>
              </a:rPr>
              <a:t>Mal.3:24 - </a:t>
            </a:r>
            <a:r>
              <a:rPr lang="en-US" sz="4800" b="1" dirty="0">
                <a:solidFill>
                  <a:schemeClr val="tx1"/>
                </a:solidFill>
                <a:latin typeface="Times New Roman" panose="02020603050405020304" pitchFamily="18" charset="0"/>
                <a:cs typeface="Times New Roman" panose="02020603050405020304" pitchFamily="18" charset="0"/>
              </a:rPr>
              <a:t>And </a:t>
            </a:r>
            <a:r>
              <a:rPr lang="en-US" sz="4800" b="1" dirty="0">
                <a:solidFill>
                  <a:srgbClr val="C00000"/>
                </a:solidFill>
                <a:latin typeface="Times New Roman" panose="02020603050405020304" pitchFamily="18" charset="0"/>
                <a:cs typeface="Times New Roman" panose="02020603050405020304" pitchFamily="18" charset="0"/>
              </a:rPr>
              <a:t>he will turn back</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C00000"/>
                </a:solidFill>
                <a:latin typeface="Times New Roman" panose="02020603050405020304" pitchFamily="18" charset="0"/>
                <a:cs typeface="Times New Roman" panose="02020603050405020304" pitchFamily="18" charset="0"/>
              </a:rPr>
              <a:t>heart of</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C00000"/>
                </a:solidFill>
                <a:latin typeface="Times New Roman" panose="02020603050405020304" pitchFamily="18" charset="0"/>
                <a:cs typeface="Times New Roman" panose="02020603050405020304" pitchFamily="18" charset="0"/>
              </a:rPr>
              <a:t>fathers</a:t>
            </a:r>
            <a:r>
              <a:rPr lang="en-US" sz="4800" b="1" dirty="0">
                <a:solidFill>
                  <a:schemeClr val="tx1"/>
                </a:solidFill>
                <a:latin typeface="Times New Roman" panose="02020603050405020304" pitchFamily="18" charset="0"/>
                <a:cs typeface="Times New Roman" panose="02020603050405020304" pitchFamily="18" charset="0"/>
              </a:rPr>
              <a:t> upon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sons, and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C00000"/>
                </a:solidFill>
                <a:latin typeface="Times New Roman" panose="02020603050405020304" pitchFamily="18" charset="0"/>
                <a:cs typeface="Times New Roman" panose="02020603050405020304" pitchFamily="18" charset="0"/>
              </a:rPr>
              <a:t>heart of </a:t>
            </a:r>
            <a:r>
              <a:rPr lang="en-US" sz="4800" b="1" i="1" dirty="0">
                <a:solidFill>
                  <a:schemeClr val="tx1"/>
                </a:solidFill>
                <a:latin typeface="Times New Roman" panose="02020603050405020304" pitchFamily="18" charset="0"/>
                <a:cs typeface="Times New Roman" panose="02020603050405020304" pitchFamily="18" charset="0"/>
              </a:rPr>
              <a:t>the</a:t>
            </a:r>
            <a:r>
              <a:rPr lang="en-US" sz="4800" b="1" dirty="0">
                <a:solidFill>
                  <a:schemeClr val="tx1"/>
                </a:solidFill>
                <a:latin typeface="Times New Roman" panose="02020603050405020304" pitchFamily="18" charset="0"/>
                <a:cs typeface="Times New Roman" panose="02020603050405020304" pitchFamily="18" charset="0"/>
              </a:rPr>
              <a:t> </a:t>
            </a:r>
            <a:r>
              <a:rPr lang="en-US" sz="4800" b="1" dirty="0">
                <a:solidFill>
                  <a:srgbClr val="C00000"/>
                </a:solidFill>
                <a:latin typeface="Times New Roman" panose="02020603050405020304" pitchFamily="18" charset="0"/>
                <a:cs typeface="Times New Roman" panose="02020603050405020304" pitchFamily="18" charset="0"/>
              </a:rPr>
              <a:t>sons upon their fathers</a:t>
            </a:r>
            <a:r>
              <a:rPr lang="en-US" sz="4800" b="1" dirty="0">
                <a:solidFill>
                  <a:schemeClr val="tx1"/>
                </a:solidFill>
                <a:latin typeface="Times New Roman" panose="02020603050405020304" pitchFamily="18" charset="0"/>
                <a:cs typeface="Times New Roman" panose="02020603050405020304" pitchFamily="18" charset="0"/>
              </a:rPr>
              <a:t>, lest I come in and smite the land as a devoted thing.</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97</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242730552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371600"/>
            <a:ext cx="9067800" cy="53498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The Pliable Heart - </a:t>
            </a: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a heart considers &amp; takes seriously what it wishes -“take to heart”</a:t>
            </a:r>
            <a:endParaRPr lang="en-US" sz="4800" b="1" dirty="0" smtClean="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98</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3865309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152400"/>
            <a:ext cx="7772400" cy="762000"/>
          </a:xfrm>
        </p:spPr>
        <p:txBody>
          <a:bodyPr>
            <a:noAutofit/>
          </a:bodyPr>
          <a:lstStyle/>
          <a:p>
            <a:r>
              <a:rPr lang="en-US" sz="5400" b="1" dirty="0">
                <a:solidFill>
                  <a:srgbClr val="C00000"/>
                </a:solidFill>
              </a:rPr>
              <a:t>Matters of the Heart</a:t>
            </a:r>
            <a:endParaRPr lang="en-US" sz="5400" b="1" dirty="0" smtClean="0">
              <a:solidFill>
                <a:srgbClr val="C00000"/>
              </a:solidFill>
            </a:endParaRPr>
          </a:p>
        </p:txBody>
      </p:sp>
      <p:sp>
        <p:nvSpPr>
          <p:cNvPr id="19459" name="Subtitle 2"/>
          <p:cNvSpPr>
            <a:spLocks noGrp="1"/>
          </p:cNvSpPr>
          <p:nvPr>
            <p:ph type="subTitle" idx="1"/>
          </p:nvPr>
        </p:nvSpPr>
        <p:spPr>
          <a:xfrm>
            <a:off x="76200" y="1066800"/>
            <a:ext cx="9067800" cy="5654675"/>
          </a:xfrm>
        </p:spPr>
        <p:txBody>
          <a:bodyPr>
            <a:noAutofit/>
          </a:bodyPr>
          <a:lstStyle/>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“take to heart”</a:t>
            </a:r>
            <a:endParaRPr lang="en-US" sz="7000" b="1" dirty="0">
              <a:solidFill>
                <a:schemeClr val="tx1"/>
              </a:solidFill>
              <a:latin typeface="Times New Roman" panose="02020603050405020304" pitchFamily="18" charset="0"/>
              <a:cs typeface="Times New Roman" panose="02020603050405020304" pitchFamily="18" charset="0"/>
            </a:endParaRPr>
          </a:p>
          <a:p>
            <a:pPr algn="l">
              <a:spcBef>
                <a:spcPct val="0"/>
              </a:spcBef>
            </a:pPr>
            <a:r>
              <a:rPr lang="en-US" sz="7000" b="1" dirty="0" smtClean="0">
                <a:solidFill>
                  <a:schemeClr val="tx1"/>
                </a:solidFill>
                <a:latin typeface="Times New Roman" panose="02020603050405020304" pitchFamily="18" charset="0"/>
                <a:cs typeface="Times New Roman" panose="02020603050405020304" pitchFamily="18" charset="0"/>
              </a:rPr>
              <a:t>Exo.9:20-21 – </a:t>
            </a:r>
            <a:r>
              <a:rPr lang="en-US" sz="4800" b="1" dirty="0" smtClean="0">
                <a:solidFill>
                  <a:schemeClr val="tx1"/>
                </a:solidFill>
                <a:latin typeface="Times New Roman" panose="02020603050405020304" pitchFamily="18" charset="0"/>
                <a:cs typeface="Times New Roman" panose="02020603050405020304" pitchFamily="18" charset="0"/>
              </a:rPr>
              <a:t>He fearing Yahweh from among Pharaoh’s servants made his servants and his cattle flee to the houses. </a:t>
            </a:r>
            <a:r>
              <a:rPr lang="en-US" sz="4800" b="1" dirty="0">
                <a:solidFill>
                  <a:schemeClr val="tx1"/>
                </a:solidFill>
                <a:latin typeface="Times New Roman" panose="02020603050405020304" pitchFamily="18" charset="0"/>
                <a:cs typeface="Times New Roman" panose="02020603050405020304" pitchFamily="18" charset="0"/>
              </a:rPr>
              <a:t>But </a:t>
            </a:r>
            <a:r>
              <a:rPr lang="en-US" sz="4800" b="1" dirty="0">
                <a:solidFill>
                  <a:srgbClr val="C00000"/>
                </a:solidFill>
                <a:latin typeface="Times New Roman" panose="02020603050405020304" pitchFamily="18" charset="0"/>
                <a:cs typeface="Times New Roman" panose="02020603050405020304" pitchFamily="18" charset="0"/>
              </a:rPr>
              <a:t>he who did not take it to his </a:t>
            </a:r>
            <a:r>
              <a:rPr lang="en-US" sz="4800" b="1" dirty="0" smtClean="0">
                <a:solidFill>
                  <a:srgbClr val="C00000"/>
                </a:solidFill>
                <a:latin typeface="Times New Roman" panose="02020603050405020304" pitchFamily="18" charset="0"/>
                <a:cs typeface="Times New Roman" panose="02020603050405020304" pitchFamily="18" charset="0"/>
              </a:rPr>
              <a:t>heart</a:t>
            </a:r>
            <a:endParaRPr lang="en-US" sz="4800" b="1" dirty="0">
              <a:solidFill>
                <a:srgbClr val="C00000"/>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99</a:t>
            </a:fld>
            <a:endParaRPr lang="en-US" dirty="0"/>
          </a:p>
        </p:txBody>
      </p:sp>
      <p:sp>
        <p:nvSpPr>
          <p:cNvPr id="6" name="Footer Placeholder 5"/>
          <p:cNvSpPr>
            <a:spLocks noGrp="1"/>
          </p:cNvSpPr>
          <p:nvPr>
            <p:ph type="ftr" sz="quarter" idx="11"/>
          </p:nvPr>
        </p:nvSpPr>
        <p:spPr/>
        <p:txBody>
          <a:bodyPr/>
          <a:lstStyle/>
          <a:p>
            <a:pPr>
              <a:defRPr/>
            </a:pPr>
            <a:r>
              <a:rPr lang="en-US" smtClean="0"/>
              <a:t>ver.9.2</a:t>
            </a:r>
            <a:endParaRPr lang="en-US" dirty="0"/>
          </a:p>
        </p:txBody>
      </p:sp>
    </p:spTree>
    <p:extLst>
      <p:ext uri="{BB962C8B-B14F-4D97-AF65-F5344CB8AC3E}">
        <p14:creationId xmlns="" xmlns:p14="http://schemas.microsoft.com/office/powerpoint/2010/main" val="3290014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9535</TotalTime>
  <Words>10917</Words>
  <Application>Microsoft Office PowerPoint</Application>
  <PresentationFormat>On-screen Show (4:3)</PresentationFormat>
  <Paragraphs>1412</Paragraphs>
  <Slides>206</Slides>
  <Notes>206</Notes>
  <HiddenSlides>0</HiddenSlides>
  <MMClips>0</MMClips>
  <ScaleCrop>false</ScaleCrop>
  <HeadingPairs>
    <vt:vector size="4" baseType="variant">
      <vt:variant>
        <vt:lpstr>Theme</vt:lpstr>
      </vt:variant>
      <vt:variant>
        <vt:i4>1</vt:i4>
      </vt:variant>
      <vt:variant>
        <vt:lpstr>Slide Titles</vt:lpstr>
      </vt:variant>
      <vt:variant>
        <vt:i4>206</vt:i4>
      </vt:variant>
    </vt:vector>
  </HeadingPairs>
  <TitlesOfParts>
    <vt:vector size="207" baseType="lpstr">
      <vt:lpstr>Office Theme</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lpstr>Matters of the Heart</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 - Colossians</dc:title>
  <dc:creator>Burch, Glen T CTR NSWCDD, Z22</dc:creator>
  <cp:lastModifiedBy>Windows User</cp:lastModifiedBy>
  <cp:revision>771</cp:revision>
  <cp:lastPrinted>2019-05-23T10:38:53Z</cp:lastPrinted>
  <dcterms:created xsi:type="dcterms:W3CDTF">2016-08-17T16:22:44Z</dcterms:created>
  <dcterms:modified xsi:type="dcterms:W3CDTF">2020-03-01T11:32:33Z</dcterms:modified>
</cp:coreProperties>
</file>