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ppt/notesSlides/notesSlide6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304" r:id="rId2"/>
    <p:sldId id="340" r:id="rId3"/>
    <p:sldId id="341" r:id="rId4"/>
    <p:sldId id="339" r:id="rId5"/>
    <p:sldId id="338" r:id="rId6"/>
    <p:sldId id="337" r:id="rId7"/>
    <p:sldId id="305" r:id="rId8"/>
    <p:sldId id="306" r:id="rId9"/>
    <p:sldId id="303" r:id="rId10"/>
    <p:sldId id="351" r:id="rId11"/>
    <p:sldId id="352" r:id="rId12"/>
    <p:sldId id="353" r:id="rId13"/>
    <p:sldId id="354" r:id="rId14"/>
    <p:sldId id="310" r:id="rId15"/>
    <p:sldId id="355" r:id="rId16"/>
    <p:sldId id="356" r:id="rId17"/>
    <p:sldId id="357" r:id="rId18"/>
    <p:sldId id="358" r:id="rId19"/>
    <p:sldId id="359" r:id="rId20"/>
    <p:sldId id="360" r:id="rId21"/>
    <p:sldId id="361" r:id="rId22"/>
    <p:sldId id="307" r:id="rId23"/>
    <p:sldId id="362" r:id="rId24"/>
    <p:sldId id="308" r:id="rId25"/>
    <p:sldId id="314" r:id="rId26"/>
    <p:sldId id="309" r:id="rId27"/>
    <p:sldId id="312" r:id="rId28"/>
    <p:sldId id="311" r:id="rId29"/>
    <p:sldId id="313" r:id="rId30"/>
    <p:sldId id="350" r:id="rId31"/>
    <p:sldId id="344" r:id="rId32"/>
    <p:sldId id="345" r:id="rId33"/>
    <p:sldId id="346" r:id="rId34"/>
    <p:sldId id="347" r:id="rId35"/>
    <p:sldId id="348" r:id="rId36"/>
    <p:sldId id="349" r:id="rId37"/>
    <p:sldId id="316" r:id="rId38"/>
    <p:sldId id="317" r:id="rId39"/>
    <p:sldId id="318" r:id="rId40"/>
    <p:sldId id="319" r:id="rId41"/>
    <p:sldId id="320" r:id="rId42"/>
    <p:sldId id="321" r:id="rId43"/>
    <p:sldId id="322" r:id="rId44"/>
    <p:sldId id="323" r:id="rId45"/>
    <p:sldId id="324" r:id="rId46"/>
    <p:sldId id="325" r:id="rId47"/>
    <p:sldId id="326" r:id="rId48"/>
    <p:sldId id="327" r:id="rId49"/>
    <p:sldId id="328" r:id="rId50"/>
    <p:sldId id="329" r:id="rId51"/>
    <p:sldId id="330" r:id="rId52"/>
    <p:sldId id="331" r:id="rId53"/>
    <p:sldId id="342" r:id="rId54"/>
    <p:sldId id="333" r:id="rId55"/>
    <p:sldId id="334" r:id="rId56"/>
    <p:sldId id="364" r:id="rId57"/>
    <p:sldId id="368" r:id="rId58"/>
    <p:sldId id="369" r:id="rId59"/>
    <p:sldId id="370" r:id="rId60"/>
    <p:sldId id="371" r:id="rId61"/>
    <p:sldId id="372" r:id="rId62"/>
    <p:sldId id="366" r:id="rId63"/>
    <p:sldId id="332" r:id="rId64"/>
    <p:sldId id="365" r:id="rId65"/>
    <p:sldId id="336" r:id="rId66"/>
    <p:sldId id="363" r:id="rId67"/>
    <p:sldId id="335" r:id="rId68"/>
    <p:sldId id="343" r:id="rId69"/>
  </p:sldIdLst>
  <p:sldSz cx="9144000" cy="6858000" type="screen4x3"/>
  <p:notesSz cx="6858000" cy="90773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3099" autoAdjust="0"/>
  </p:normalViewPr>
  <p:slideViewPr>
    <p:cSldViewPr>
      <p:cViewPr>
        <p:scale>
          <a:sx n="70" d="100"/>
          <a:sy n="70" d="100"/>
        </p:scale>
        <p:origin x="-432" y="4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71800" cy="45402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4" y="2"/>
            <a:ext cx="2971800" cy="454025"/>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5FA82B8-4FC8-43C2-9338-44A2ADF5571E}" type="datetimeFigureOut">
              <a:rPr lang="en-US"/>
              <a:pPr>
                <a:defRPr/>
              </a:pPr>
              <a:t>6/25/2017</a:t>
            </a:fld>
            <a:endParaRPr lang="en-US"/>
          </a:p>
        </p:txBody>
      </p:sp>
      <p:sp>
        <p:nvSpPr>
          <p:cNvPr id="4" name="Slide Image Placeholder 3"/>
          <p:cNvSpPr>
            <a:spLocks noGrp="1" noRot="1" noChangeAspect="1"/>
          </p:cNvSpPr>
          <p:nvPr>
            <p:ph type="sldImg" idx="2"/>
          </p:nvPr>
        </p:nvSpPr>
        <p:spPr>
          <a:xfrm>
            <a:off x="1160463" y="681038"/>
            <a:ext cx="4537075" cy="34036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11652"/>
            <a:ext cx="5486400" cy="408463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621715"/>
            <a:ext cx="2971800" cy="45402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4" y="8621715"/>
            <a:ext cx="2971800" cy="454025"/>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21AA483-810C-4F2D-8978-C8D52D1A5A6E}" type="slidenum">
              <a:rPr lang="en-US"/>
              <a:pPr>
                <a:defRPr/>
              </a:pPr>
              <a:t>‹#›</a:t>
            </a:fld>
            <a:endParaRPr lang="en-US"/>
          </a:p>
        </p:txBody>
      </p:sp>
    </p:spTree>
    <p:extLst>
      <p:ext uri="{BB962C8B-B14F-4D97-AF65-F5344CB8AC3E}">
        <p14:creationId xmlns="" xmlns:p14="http://schemas.microsoft.com/office/powerpoint/2010/main" val="9936894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i="0" dirty="0" smtClean="0"/>
              <a:t>Job’s opening statement – </a:t>
            </a:r>
            <a:r>
              <a:rPr lang="en-US" b="0" i="0" dirty="0" smtClean="0"/>
              <a:t>actually part of 1</a:t>
            </a:r>
            <a:r>
              <a:rPr lang="en-US" b="0" i="0" baseline="30000" dirty="0" smtClean="0"/>
              <a:t>st</a:t>
            </a:r>
            <a:r>
              <a:rPr lang="en-US" b="0" i="0" dirty="0" smtClean="0"/>
              <a:t> dialogue w/</a:t>
            </a:r>
            <a:r>
              <a:rPr lang="en-US" b="0" i="0" baseline="0" dirty="0" smtClean="0"/>
              <a:t> 3 friends, who arrived at the end of ch.2</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Job’s sacrifice – </a:t>
            </a:r>
            <a:r>
              <a:rPr lang="en-US" b="0" dirty="0" smtClean="0"/>
              <a:t>to cover any secret sins of his son’s hearts – lit. “he caused to ascend an ascent”</a:t>
            </a:r>
          </a:p>
          <a:p>
            <a:pPr marL="228600" indent="-228600" eaLnBrk="1" hangingPunct="1">
              <a:spcBef>
                <a:spcPct val="0"/>
              </a:spcBef>
              <a:buFontTx/>
              <a:buAutoNum type="arabicPeriod"/>
            </a:pPr>
            <a:r>
              <a:rPr lang="en-US" b="1" dirty="0" smtClean="0"/>
              <a:t>Job sanctified them – </a:t>
            </a:r>
            <a:r>
              <a:rPr lang="en-US" b="0" i="1" dirty="0" smtClean="0"/>
              <a:t>qâdash – </a:t>
            </a:r>
            <a:r>
              <a:rPr lang="en-US" b="0" i="0" dirty="0" smtClean="0"/>
              <a:t>a priestly act</a:t>
            </a:r>
          </a:p>
          <a:p>
            <a:pPr marL="228600" indent="-228600" eaLnBrk="1" hangingPunct="1">
              <a:spcBef>
                <a:spcPct val="0"/>
              </a:spcBef>
              <a:buFontTx/>
              <a:buAutoNum type="arabicPeriod"/>
            </a:pPr>
            <a:r>
              <a:rPr lang="en-US" b="1" dirty="0" smtClean="0"/>
              <a:t>Job as head of family – </a:t>
            </a:r>
            <a:r>
              <a:rPr lang="en-US" b="0" dirty="0" smtClean="0"/>
              <a:t>lead in worship service</a:t>
            </a:r>
          </a:p>
          <a:p>
            <a:pPr marL="228600" indent="-228600" eaLnBrk="1" hangingPunct="1">
              <a:spcBef>
                <a:spcPct val="0"/>
              </a:spcBef>
              <a:buFontTx/>
              <a:buAutoNum type="arabicPeriod"/>
            </a:pPr>
            <a:r>
              <a:rPr lang="en-US" b="1" dirty="0" smtClean="0"/>
              <a:t>Job’s observance – </a:t>
            </a:r>
            <a:r>
              <a:rPr lang="en-US" b="0" dirty="0" smtClean="0"/>
              <a:t>a small “s” sabbath – he showed the work of the law written in his heart (Rom.2:15)</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Yahweh holding court – </a:t>
            </a:r>
            <a:r>
              <a:rPr lang="en-US" b="0" dirty="0" smtClean="0"/>
              <a:t>to get an accounting from His ministers</a:t>
            </a:r>
          </a:p>
          <a:p>
            <a:pPr marL="228600" indent="-228600" eaLnBrk="1" hangingPunct="1">
              <a:spcBef>
                <a:spcPct val="0"/>
              </a:spcBef>
              <a:buFontTx/>
              <a:buAutoNum type="arabicPeriod"/>
            </a:pPr>
            <a:r>
              <a:rPr lang="en-US" b="1" dirty="0" smtClean="0"/>
              <a:t>“sons of </a:t>
            </a:r>
            <a:r>
              <a:rPr lang="en-US" b="1" u="sng" dirty="0" smtClean="0"/>
              <a:t>the</a:t>
            </a:r>
            <a:r>
              <a:rPr lang="en-US" b="1" dirty="0" smtClean="0"/>
              <a:t> Elohim” – Gen.6:2, 4</a:t>
            </a:r>
            <a:r>
              <a:rPr lang="en-US" dirty="0" smtClean="0"/>
              <a:t>; </a:t>
            </a:r>
            <a:r>
              <a:rPr lang="en-US" b="1" dirty="0" smtClean="0"/>
              <a:t>Job 1:6</a:t>
            </a:r>
            <a:r>
              <a:rPr lang="en-US" dirty="0" smtClean="0"/>
              <a:t>; </a:t>
            </a:r>
            <a:r>
              <a:rPr lang="en-US" b="1" dirty="0" smtClean="0"/>
              <a:t>2:1 </a:t>
            </a:r>
            <a:r>
              <a:rPr lang="en-US" b="0" dirty="0" smtClean="0"/>
              <a:t>– only occs.</a:t>
            </a:r>
          </a:p>
          <a:p>
            <a:pPr marL="228600" indent="-228600" eaLnBrk="1" hangingPunct="1">
              <a:spcBef>
                <a:spcPct val="0"/>
              </a:spcBef>
              <a:buFontTx/>
              <a:buAutoNum type="arabicPeriod"/>
            </a:pPr>
            <a:r>
              <a:rPr lang="en-US" b="1" dirty="0" smtClean="0"/>
              <a:t>all “sons of Elohim” – Job 38:7 </a:t>
            </a:r>
            <a:r>
              <a:rPr lang="en-US" b="0" dirty="0" smtClean="0"/>
              <a:t>– aka “morning stars”</a:t>
            </a:r>
          </a:p>
          <a:p>
            <a:pPr marL="228600" indent="-228600" eaLnBrk="1" hangingPunct="1">
              <a:spcBef>
                <a:spcPct val="0"/>
              </a:spcBef>
              <a:buFontTx/>
              <a:buAutoNum type="arabicPeriod"/>
            </a:pPr>
            <a:r>
              <a:rPr lang="en-US" b="1" dirty="0" smtClean="0"/>
              <a:t>Satan – </a:t>
            </a:r>
            <a:r>
              <a:rPr lang="en-US" b="0" dirty="0" smtClean="0"/>
              <a:t>“Accuser” – 1</a:t>
            </a:r>
            <a:r>
              <a:rPr lang="en-US" b="0" baseline="30000" dirty="0" smtClean="0"/>
              <a:t>st</a:t>
            </a:r>
            <a:r>
              <a:rPr lang="en-US" b="0" dirty="0" smtClean="0"/>
              <a:t> occs. (</a:t>
            </a:r>
            <a:r>
              <a:rPr lang="en-US" b="1" dirty="0" smtClean="0"/>
              <a:t>Num.22:22,</a:t>
            </a:r>
            <a:r>
              <a:rPr lang="en-US" b="1" baseline="0" dirty="0" smtClean="0"/>
              <a:t> 32</a:t>
            </a:r>
            <a:r>
              <a:rPr lang="en-US" b="0" baseline="0" dirty="0" smtClean="0"/>
              <a:t>) used of an angel of Yahweh as an “adversary” (think </a:t>
            </a:r>
            <a:r>
              <a:rPr lang="en-US" b="0" i="1" baseline="0" dirty="0" smtClean="0"/>
              <a:t>adversary in court</a:t>
            </a:r>
            <a:r>
              <a:rPr lang="en-US" b="0" baseline="0" dirty="0" smtClean="0"/>
              <a:t>)</a:t>
            </a:r>
            <a:endParaRPr lang="en-US" b="0" dirty="0" smtClean="0"/>
          </a:p>
          <a:p>
            <a:pPr marL="0" indent="0" eaLnBrk="1" hangingPunct="1">
              <a:spcBef>
                <a:spcPct val="0"/>
              </a:spcBef>
              <a:buFontTx/>
              <a:buNone/>
            </a:pPr>
            <a:r>
              <a:rPr lang="en-US" b="0" dirty="0" smtClean="0"/>
              <a:t>	</a:t>
            </a:r>
            <a:r>
              <a:rPr lang="en-US" b="1" dirty="0" smtClean="0"/>
              <a:t>–</a:t>
            </a:r>
            <a:r>
              <a:rPr lang="en-US" b="0" dirty="0" smtClean="0"/>
              <a:t> “</a:t>
            </a:r>
            <a:r>
              <a:rPr lang="en-US" b="0" u="sng" dirty="0" smtClean="0"/>
              <a:t>the</a:t>
            </a:r>
            <a:r>
              <a:rPr lang="en-US" b="0" dirty="0" smtClean="0"/>
              <a:t> Accuser” –</a:t>
            </a:r>
            <a:r>
              <a:rPr lang="en-US" dirty="0" smtClean="0"/>
              <a:t> 14 occs. </a:t>
            </a:r>
            <a:r>
              <a:rPr lang="en-US" b="1" dirty="0" smtClean="0"/>
              <a:t>Job</a:t>
            </a:r>
            <a:r>
              <a:rPr lang="en-US" dirty="0" smtClean="0"/>
              <a:t>; 3 occs. Zec; w/o art. </a:t>
            </a:r>
            <a:r>
              <a:rPr lang="en-US" b="1" dirty="0" smtClean="0"/>
              <a:t>1 Chr.21:1 </a:t>
            </a:r>
            <a:r>
              <a:rPr lang="en-US" dirty="0" smtClean="0"/>
              <a:t>– used of men 15 occs. – NEVER used of God, although He is spoken of as an “adversary” in </a:t>
            </a:r>
            <a:r>
              <a:rPr lang="en-US" b="1" dirty="0" smtClean="0"/>
              <a:t>Job</a:t>
            </a:r>
            <a:r>
              <a:rPr lang="en-US" dirty="0" smtClean="0"/>
              <a:t> (</a:t>
            </a:r>
            <a:r>
              <a:rPr lang="en-US" i="1" dirty="0" smtClean="0"/>
              <a:t>rîb</a:t>
            </a:r>
            <a:r>
              <a:rPr lang="en-US" dirty="0" smtClean="0"/>
              <a:t> in </a:t>
            </a:r>
            <a:r>
              <a:rPr lang="en-US" b="1" dirty="0" smtClean="0"/>
              <a:t>31:35</a:t>
            </a:r>
            <a:r>
              <a:rPr lang="en-US" dirty="0" smtClean="0"/>
              <a:t>; </a:t>
            </a:r>
            <a:r>
              <a:rPr lang="en-US" i="1" dirty="0" smtClean="0"/>
              <a:t>tsar</a:t>
            </a:r>
            <a:r>
              <a:rPr lang="en-US" dirty="0" smtClean="0"/>
              <a:t> in </a:t>
            </a:r>
            <a:r>
              <a:rPr lang="en-US" b="1" dirty="0" smtClean="0"/>
              <a:t>16:9</a:t>
            </a:r>
            <a:r>
              <a:rPr lang="en-US" dirty="0" smtClean="0"/>
              <a:t>)</a:t>
            </a:r>
          </a:p>
          <a:p>
            <a:pPr marL="0" indent="0" eaLnBrk="1" hangingPunct="1">
              <a:spcBef>
                <a:spcPct val="0"/>
              </a:spcBef>
              <a:buFontTx/>
              <a:buNone/>
            </a:pPr>
            <a:r>
              <a:rPr lang="en-US" dirty="0" smtClean="0"/>
              <a:t>	</a:t>
            </a:r>
            <a:r>
              <a:rPr lang="en-US" b="1" dirty="0" smtClean="0"/>
              <a:t>–</a:t>
            </a:r>
            <a:r>
              <a:rPr lang="en-US" dirty="0" smtClean="0"/>
              <a:t> cp. Jesus in </a:t>
            </a:r>
            <a:r>
              <a:rPr lang="en-US" b="1" dirty="0" smtClean="0"/>
              <a:t>Joh.5:45</a:t>
            </a:r>
            <a:r>
              <a:rPr lang="en-US" dirty="0" smtClean="0"/>
              <a:t> – “Do not think that</a:t>
            </a:r>
            <a:r>
              <a:rPr lang="en-US" baseline="0" dirty="0" smtClean="0"/>
              <a:t> I will accuse you to the Father. There is one that accuses you, even Moses…”</a:t>
            </a:r>
          </a:p>
          <a:p>
            <a:pPr marL="0" indent="0" eaLnBrk="1" hangingPunct="1">
              <a:spcBef>
                <a:spcPct val="0"/>
              </a:spcBef>
              <a:buFontTx/>
              <a:buNone/>
            </a:pPr>
            <a:r>
              <a:rPr lang="en-US" baseline="0" dirty="0" smtClean="0"/>
              <a:t>	</a:t>
            </a:r>
            <a:r>
              <a:rPr lang="en-US" b="1" dirty="0" smtClean="0"/>
              <a:t>–</a:t>
            </a:r>
            <a:r>
              <a:rPr lang="en-US" baseline="0" dirty="0" smtClean="0"/>
              <a:t> NOTE: Satan accused Israel before God night and day (</a:t>
            </a:r>
            <a:r>
              <a:rPr lang="en-US" b="1" baseline="0" dirty="0" smtClean="0"/>
              <a:t>Rev.12:9-10</a:t>
            </a:r>
            <a:r>
              <a:rPr lang="en-US" baseline="0" dirty="0" smtClean="0"/>
              <a:t>)</a:t>
            </a:r>
            <a:endParaRPr lang="en-US"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The original Rover Boy – </a:t>
            </a:r>
            <a:r>
              <a:rPr lang="en-US" dirty="0" smtClean="0"/>
              <a:t>like the mariners of </a:t>
            </a:r>
            <a:r>
              <a:rPr lang="en-US" b="1" dirty="0" smtClean="0"/>
              <a:t>Eze.27:8, 26</a:t>
            </a:r>
          </a:p>
          <a:p>
            <a:pPr marL="228600" indent="-228600" eaLnBrk="1" hangingPunct="1">
              <a:spcBef>
                <a:spcPct val="0"/>
              </a:spcBef>
              <a:buFontTx/>
              <a:buAutoNum type="arabicPeriod"/>
            </a:pPr>
            <a:r>
              <a:rPr lang="en-US" b="1" dirty="0" smtClean="0"/>
              <a:t>And remember – </a:t>
            </a:r>
            <a:r>
              <a:rPr lang="en-US" b="0" dirty="0" smtClean="0"/>
              <a:t>the angels in prison</a:t>
            </a:r>
            <a:r>
              <a:rPr lang="en-US" b="0" baseline="0" dirty="0" smtClean="0"/>
              <a:t> for not keeping their own principality (</a:t>
            </a:r>
            <a:r>
              <a:rPr lang="en-US" b="1" baseline="0" dirty="0" smtClean="0"/>
              <a:t>Jud.1:6</a:t>
            </a:r>
            <a:r>
              <a:rPr lang="en-US" b="0" baseline="0" dirty="0" smtClean="0"/>
              <a:t>)</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This commendation – </a:t>
            </a:r>
            <a:r>
              <a:rPr lang="en-US" dirty="0" smtClean="0"/>
              <a:t>very similar to Yahweh’s self-declaration in </a:t>
            </a:r>
            <a:r>
              <a:rPr lang="en-US" b="1" dirty="0" smtClean="0"/>
              <a:t>Isa.46:9</a:t>
            </a:r>
            <a:r>
              <a:rPr lang="en-US" dirty="0" smtClean="0"/>
              <a:t> – “</a:t>
            </a:r>
            <a:r>
              <a:rPr lang="en-US" u="sng" dirty="0" smtClean="0"/>
              <a:t>none</a:t>
            </a:r>
            <a:r>
              <a:rPr lang="en-US" dirty="0" smtClean="0"/>
              <a:t> other Elohim</a:t>
            </a:r>
            <a:r>
              <a:rPr lang="en-US" baseline="0" dirty="0" smtClean="0"/>
              <a:t> and not </a:t>
            </a:r>
            <a:r>
              <a:rPr lang="en-US" u="sng" baseline="0" dirty="0" smtClean="0"/>
              <a:t>like Me</a:t>
            </a:r>
            <a:r>
              <a:rPr lang="en-US" baseline="0" dirty="0" smtClean="0"/>
              <a:t>”</a:t>
            </a:r>
            <a:endParaRPr lang="en-US"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By what standard? – </a:t>
            </a:r>
            <a:r>
              <a:rPr lang="en-US" dirty="0" smtClean="0"/>
              <a:t>“one fearing God and shunning evil” is a very general description of his uprightness. Remember</a:t>
            </a:r>
            <a:r>
              <a:rPr lang="en-US" baseline="0" dirty="0" smtClean="0"/>
              <a:t> Paul’s boast: concerning the Law he had become “blameless” (</a:t>
            </a:r>
            <a:r>
              <a:rPr lang="en-US" b="1" baseline="0" dirty="0" smtClean="0"/>
              <a:t>Phi.3:6</a:t>
            </a:r>
            <a:r>
              <a:rPr lang="en-US" baseline="0" dirty="0" smtClean="0"/>
              <a:t>), yet he persecuted Jesus (</a:t>
            </a:r>
            <a:r>
              <a:rPr lang="en-US" b="1" baseline="0" dirty="0" smtClean="0"/>
              <a:t>Acts 9:4-5</a:t>
            </a:r>
            <a:r>
              <a:rPr lang="en-US" baseline="0" dirty="0" smtClean="0"/>
              <a:t>).</a:t>
            </a:r>
            <a:endParaRPr lang="en-US" dirty="0" smtClean="0"/>
          </a:p>
          <a:p>
            <a:pPr marL="228600" indent="-228600" eaLnBrk="1" hangingPunct="1">
              <a:spcBef>
                <a:spcPct val="0"/>
              </a:spcBef>
              <a:buFontTx/>
              <a:buAutoNum type="arabicPeriod"/>
            </a:pPr>
            <a:r>
              <a:rPr lang="en-US" b="1" dirty="0" smtClean="0"/>
              <a:t>“Perfect” – </a:t>
            </a:r>
            <a:r>
              <a:rPr lang="en-US" i="1" dirty="0" smtClean="0"/>
              <a:t>tâm</a:t>
            </a:r>
            <a:r>
              <a:rPr lang="en-US" dirty="0" smtClean="0"/>
              <a:t>, related to </a:t>
            </a:r>
            <a:r>
              <a:rPr lang="en-US" i="1" dirty="0" smtClean="0"/>
              <a:t>tâm</a:t>
            </a:r>
            <a:r>
              <a:rPr lang="en-US" i="1" dirty="0" smtClean="0">
                <a:latin typeface="Tahoma"/>
                <a:ea typeface="Tahoma"/>
                <a:cs typeface="Tahoma"/>
              </a:rPr>
              <a:t>î</a:t>
            </a:r>
            <a:r>
              <a:rPr lang="en-US" i="1" dirty="0" smtClean="0"/>
              <a:t>ym; </a:t>
            </a:r>
            <a:r>
              <a:rPr lang="en-US" i="0" dirty="0" smtClean="0"/>
              <a:t>open &amp; show separate file </a:t>
            </a:r>
            <a:r>
              <a:rPr lang="en-US" b="1" i="1" dirty="0" smtClean="0"/>
              <a:t>Perfect and Upright.doc</a:t>
            </a:r>
            <a:endParaRPr lang="en-US" b="1" i="0" dirty="0" smtClean="0"/>
          </a:p>
          <a:p>
            <a:pPr marL="228600" indent="-228600" eaLnBrk="1" hangingPunct="1">
              <a:spcBef>
                <a:spcPct val="0"/>
              </a:spcBef>
              <a:buFontTx/>
              <a:buAutoNum type="arabicPeriod"/>
            </a:pPr>
            <a:r>
              <a:rPr lang="en-US" b="1" i="0" dirty="0" smtClean="0"/>
              <a:t>Brief mention of idolatry – 31:26-27</a:t>
            </a:r>
            <a:r>
              <a:rPr lang="en-US" i="0" dirty="0" smtClean="0"/>
              <a:t> (Job)</a:t>
            </a:r>
          </a:p>
          <a:p>
            <a:pPr marL="228600" indent="-228600" eaLnBrk="1" hangingPunct="1">
              <a:spcBef>
                <a:spcPct val="0"/>
              </a:spcBef>
              <a:buFontTx/>
              <a:buAutoNum type="arabicPeriod"/>
            </a:pPr>
            <a:r>
              <a:rPr lang="en-US" b="1" i="0" dirty="0" smtClean="0"/>
              <a:t>More of Job’s walk - </a:t>
            </a:r>
            <a:r>
              <a:rPr lang="en-US" i="0" dirty="0" smtClean="0"/>
              <a:t>later</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IOW – </a:t>
            </a:r>
            <a:r>
              <a:rPr lang="en-US" dirty="0" smtClean="0"/>
              <a:t>Job was little better than a hireling – it is possible for Christians also to serve thus (prosperity doctrine) – Satan declared Job’s uprightness a sham</a:t>
            </a:r>
          </a:p>
          <a:p>
            <a:pPr marL="228600" indent="-228600" eaLnBrk="1" hangingPunct="1">
              <a:spcBef>
                <a:spcPct val="0"/>
              </a:spcBef>
              <a:buFontTx/>
              <a:buAutoNum type="arabicPeriod"/>
            </a:pPr>
            <a:r>
              <a:rPr lang="en-US" b="1" dirty="0" smtClean="0"/>
              <a:t>So – </a:t>
            </a:r>
            <a:r>
              <a:rPr lang="en-US" dirty="0" smtClean="0"/>
              <a:t>how could it be proven that he served God from the heart, out of love? Keep in mind </a:t>
            </a:r>
            <a:r>
              <a:rPr lang="en-US" b="1" dirty="0" smtClean="0"/>
              <a:t>Psa.7:9</a:t>
            </a:r>
            <a:r>
              <a:rPr lang="en-US" dirty="0" smtClean="0"/>
              <a:t>.</a:t>
            </a:r>
          </a:p>
          <a:p>
            <a:pPr marL="228600" indent="-228600" eaLnBrk="1" hangingPunct="1">
              <a:spcBef>
                <a:spcPct val="0"/>
              </a:spcBef>
              <a:buFontTx/>
              <a:buAutoNum type="arabicPeriod"/>
            </a:pPr>
            <a:r>
              <a:rPr lang="en-US" b="1" dirty="0" smtClean="0"/>
              <a:t>Both Job and Yahweh would be put to the test</a:t>
            </a:r>
            <a:r>
              <a:rPr lang="en-US" b="1" baseline="0" dirty="0" smtClean="0"/>
              <a:t> – </a:t>
            </a:r>
            <a:r>
              <a:rPr lang="en-US" baseline="0" dirty="0" smtClean="0"/>
              <a:t>but Yahweh defined the limits of the test!</a:t>
            </a:r>
          </a:p>
          <a:p>
            <a:pPr marL="228600" indent="-228600" eaLnBrk="1" hangingPunct="1">
              <a:spcBef>
                <a:spcPct val="0"/>
              </a:spcBef>
              <a:buFontTx/>
              <a:buNone/>
            </a:pPr>
            <a:r>
              <a:rPr lang="en-US" baseline="0" dirty="0" smtClean="0"/>
              <a:t>		</a:t>
            </a:r>
            <a:r>
              <a:rPr lang="en-US" b="1" dirty="0" smtClean="0"/>
              <a:t>–</a:t>
            </a:r>
            <a:r>
              <a:rPr lang="en-US" baseline="0" dirty="0" smtClean="0"/>
              <a:t> Yahweh’s credibility was being put to the test</a:t>
            </a:r>
            <a:endParaRPr lang="en-US"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Job sinned not. – </a:t>
            </a:r>
            <a:r>
              <a:rPr lang="en-US" b="0" dirty="0" smtClean="0"/>
              <a:t>NOTE also: naked he came from his mother’s womb</a:t>
            </a:r>
            <a:r>
              <a:rPr lang="en-US" b="0" baseline="0" dirty="0" smtClean="0"/>
              <a:t> and naked he will return (</a:t>
            </a:r>
            <a:r>
              <a:rPr lang="en-US" b="1" baseline="0" dirty="0" smtClean="0"/>
              <a:t>1:21</a:t>
            </a:r>
            <a:r>
              <a:rPr lang="en-US" b="0" baseline="0" dirty="0" smtClean="0"/>
              <a:t>) – was this a commonplace expression, or did Job borrow from </a:t>
            </a:r>
            <a:r>
              <a:rPr lang="en-US" b="1" baseline="0" dirty="0" smtClean="0"/>
              <a:t>Ecc.5:15</a:t>
            </a:r>
            <a:r>
              <a:rPr lang="en-US" b="0" baseline="0" dirty="0" smtClean="0"/>
              <a:t> (or, vice versa)?</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 - </a:t>
            </a:r>
            <a:r>
              <a:rPr lang="en-US" dirty="0" smtClean="0"/>
              <a:t>“although you incited Me against him to swallow him up for nothing.”</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Cp. in the curse of the Law – Deu. 28:35 </a:t>
            </a:r>
            <a:r>
              <a:rPr lang="en-US" b="0" dirty="0" smtClean="0"/>
              <a:t>– book of Job might have been best understood by those acquainted</a:t>
            </a:r>
            <a:r>
              <a:rPr lang="en-US" b="0" baseline="0" dirty="0" smtClean="0"/>
              <a:t> with Mosaic Law</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i="0" dirty="0" smtClean="0"/>
              <a:t>My view on “poem to Wisdom”</a:t>
            </a:r>
            <a:r>
              <a:rPr lang="en-US" b="1" i="0" baseline="0" dirty="0" smtClean="0"/>
              <a:t> – </a:t>
            </a:r>
            <a:r>
              <a:rPr lang="en-US" b="0" i="0" baseline="0" dirty="0" smtClean="0"/>
              <a:t>ch.28 reads as a continuous piece from ch.27 which begins as a continuation of the “parable” (proverb – </a:t>
            </a:r>
            <a:r>
              <a:rPr lang="en-US" b="0" i="1" baseline="0" dirty="0" smtClean="0"/>
              <a:t>mâshâl</a:t>
            </a:r>
            <a:r>
              <a:rPr lang="en-US" b="0" i="0" baseline="0" dirty="0" smtClean="0"/>
              <a:t>) that began with ch.26. Ch.29 begins the same as ch.27 – “Job continued his proverb” (verbatim in Heb.) – </a:t>
            </a:r>
          </a:p>
          <a:p>
            <a:pPr marL="228600" indent="-228600" eaLnBrk="1" hangingPunct="1">
              <a:spcBef>
                <a:spcPct val="0"/>
              </a:spcBef>
              <a:buFontTx/>
              <a:buAutoNum type="arabicPeriod"/>
            </a:pPr>
            <a:r>
              <a:rPr lang="en-US" b="1" i="0" baseline="0" dirty="0" smtClean="0"/>
              <a:t>Remember –</a:t>
            </a:r>
            <a:r>
              <a:rPr lang="en-US" b="0" i="0" baseline="0" dirty="0" smtClean="0"/>
              <a:t> Job was one of the notable righteous, along with Noah and Daniel (</a:t>
            </a:r>
            <a:r>
              <a:rPr lang="en-US" b="1" i="0" baseline="0" dirty="0" smtClean="0"/>
              <a:t>Eze.14:14:14</a:t>
            </a:r>
            <a:r>
              <a:rPr lang="en-US" b="0" i="0" baseline="0" dirty="0" smtClean="0"/>
              <a:t>), and Daniel was also noted for WISDOM. If fearing Adonai and departing from evil are wisdom (</a:t>
            </a:r>
            <a:r>
              <a:rPr lang="en-US" b="1" i="0" baseline="0" dirty="0" smtClean="0"/>
              <a:t>28:28</a:t>
            </a:r>
            <a:r>
              <a:rPr lang="en-US" b="0" i="0" baseline="0" dirty="0" smtClean="0"/>
              <a:t>), then Job most certainly was wise (</a:t>
            </a:r>
            <a:r>
              <a:rPr lang="en-US" b="1" i="0" baseline="0" dirty="0" smtClean="0"/>
              <a:t>1:1, 8; 2:3</a:t>
            </a:r>
            <a:r>
              <a:rPr lang="en-US" b="0" i="0" baseline="0" dirty="0" smtClean="0"/>
              <a:t>)!</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“Curse God and die” – </a:t>
            </a:r>
            <a:r>
              <a:rPr lang="en-US" b="0" dirty="0" smtClean="0"/>
              <a:t>she seemed to prefer widowhood to being married to a husband in disgrace (presumed guilty!)</a:t>
            </a:r>
          </a:p>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In all this Job sinned not with his lips. </a:t>
            </a:r>
            <a:r>
              <a:rPr lang="en-US" b="0" dirty="0" smtClean="0"/>
              <a:t>(</a:t>
            </a:r>
            <a:r>
              <a:rPr lang="en-US" b="1" dirty="0" smtClean="0"/>
              <a:t>2:10</a:t>
            </a:r>
            <a:r>
              <a:rPr lang="en-US" b="0" dirty="0" smtClean="0"/>
              <a:t>)</a:t>
            </a:r>
          </a:p>
          <a:p>
            <a:pPr marL="228600" indent="-228600" eaLnBrk="1" hangingPunct="1">
              <a:spcBef>
                <a:spcPct val="0"/>
              </a:spcBef>
              <a:buFontTx/>
              <a:buAutoNum type="arabicPeriod"/>
            </a:pP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Their purpose (2:11) – </a:t>
            </a:r>
            <a:r>
              <a:rPr lang="en-US" b="0" dirty="0" smtClean="0"/>
              <a:t>“to grieve for him and to console him”</a:t>
            </a:r>
          </a:p>
          <a:p>
            <a:pPr marL="228600" indent="-228600" eaLnBrk="1" hangingPunct="1">
              <a:spcBef>
                <a:spcPct val="0"/>
              </a:spcBef>
              <a:buFontTx/>
              <a:buAutoNum type="arabicPeriod"/>
            </a:pPr>
            <a:r>
              <a:rPr lang="en-US" b="1" dirty="0" smtClean="0"/>
              <a:t>But they turned quickly to scolding – </a:t>
            </a:r>
            <a:r>
              <a:rPr lang="en-US" b="0" dirty="0" smtClean="0"/>
              <a:t>such evils could not befall a righteous man!</a:t>
            </a:r>
          </a:p>
          <a:p>
            <a:pPr marL="228600" indent="-228600" eaLnBrk="1" hangingPunct="1">
              <a:spcBef>
                <a:spcPct val="0"/>
              </a:spcBef>
              <a:buFontTx/>
              <a:buAutoNum type="arabicPeriod"/>
            </a:pPr>
            <a:r>
              <a:rPr lang="en-US" b="1" dirty="0" smtClean="0"/>
              <a:t>Perhaps a lesson for us – </a:t>
            </a:r>
            <a:r>
              <a:rPr lang="en-US" b="0" dirty="0" smtClean="0"/>
              <a:t>beware whom you accept help and comfort from!</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troops of Tema, </a:t>
            </a:r>
          </a:p>
          <a:p>
            <a:pPr marL="0" indent="0" eaLnBrk="1" hangingPunct="1">
              <a:spcBef>
                <a:spcPct val="0"/>
              </a:spcBef>
              <a:buFontTx/>
              <a:buNone/>
            </a:pPr>
            <a:r>
              <a:rPr lang="en-US" b="1" dirty="0" smtClean="0"/>
              <a:t>	caravans of Sheba – </a:t>
            </a:r>
            <a:r>
              <a:rPr lang="en-US" dirty="0" smtClean="0"/>
              <a:t>known to Job (</a:t>
            </a:r>
            <a:r>
              <a:rPr lang="en-US" b="1" dirty="0" smtClean="0"/>
              <a:t>6:19</a:t>
            </a:r>
            <a:r>
              <a:rPr lang="en-US" dirty="0" smtClean="0"/>
              <a:t>) </a:t>
            </a:r>
          </a:p>
          <a:p>
            <a:pPr marL="0" indent="0" eaLnBrk="1" hangingPunct="1">
              <a:spcBef>
                <a:spcPct val="0"/>
              </a:spcBef>
              <a:buFontTx/>
              <a:buNone/>
            </a:pPr>
            <a:r>
              <a:rPr lang="en-US" dirty="0" smtClean="0"/>
              <a:t>		</a:t>
            </a:r>
            <a:r>
              <a:rPr lang="en-US" baseline="0" dirty="0" smtClean="0"/>
              <a:t>          </a:t>
            </a:r>
            <a:r>
              <a:rPr lang="en-US" dirty="0" smtClean="0"/>
              <a:t>– and whom did a queen of Sheba visit? Did Solomon learn of Job through her?</a:t>
            </a:r>
          </a:p>
          <a:p>
            <a:pPr marL="228600" indent="-228600" eaLnBrk="1" hangingPunct="1">
              <a:spcBef>
                <a:spcPct val="0"/>
              </a:spcBef>
              <a:buFontTx/>
              <a:buAutoNum type="arabicPeriod"/>
            </a:pPr>
            <a:r>
              <a:rPr lang="en-US" b="1" dirty="0" smtClean="0"/>
              <a:t>Teman – </a:t>
            </a:r>
            <a:r>
              <a:rPr lang="en-US" dirty="0" smtClean="0"/>
              <a:t>one of the chiefs of Edom (</a:t>
            </a:r>
            <a:r>
              <a:rPr lang="en-US" b="1" dirty="0" smtClean="0"/>
              <a:t>Gen.36:42</a:t>
            </a:r>
            <a:r>
              <a:rPr lang="en-US" dirty="0" smtClean="0"/>
              <a:t>) in the </a:t>
            </a:r>
            <a:r>
              <a:rPr lang="en-US" i="1" dirty="0" smtClean="0"/>
              <a:t>t</a:t>
            </a:r>
            <a:r>
              <a:rPr lang="en-US" i="1" dirty="0" smtClean="0">
                <a:latin typeface="Tahoma"/>
                <a:ea typeface="Tahoma"/>
                <a:cs typeface="Tahoma"/>
              </a:rPr>
              <a:t>ô</a:t>
            </a:r>
            <a:r>
              <a:rPr lang="en-US" i="1" dirty="0" smtClean="0"/>
              <a:t>l</a:t>
            </a:r>
            <a:r>
              <a:rPr lang="en-US" i="1" baseline="-25000" dirty="0" smtClean="0"/>
              <a:t>e</a:t>
            </a:r>
            <a:r>
              <a:rPr lang="en-US" i="1" dirty="0" smtClean="0"/>
              <a:t>d</a:t>
            </a:r>
            <a:r>
              <a:rPr lang="en-US" i="1" dirty="0" smtClean="0">
                <a:latin typeface="Tahoma"/>
                <a:ea typeface="Tahoma"/>
                <a:cs typeface="Tahoma"/>
              </a:rPr>
              <a:t>ô</a:t>
            </a:r>
            <a:r>
              <a:rPr lang="en-US" i="1" dirty="0" smtClean="0"/>
              <a:t>th</a:t>
            </a:r>
            <a:r>
              <a:rPr lang="en-US" dirty="0" smtClean="0"/>
              <a:t> of Esau (</a:t>
            </a:r>
            <a:r>
              <a:rPr lang="en-US" b="1" dirty="0" smtClean="0"/>
              <a:t>36:9</a:t>
            </a:r>
            <a:r>
              <a:rPr lang="en-US" dirty="0" smtClean="0"/>
              <a:t>)</a:t>
            </a:r>
          </a:p>
          <a:p>
            <a:pPr marL="228600" indent="-228600" eaLnBrk="1" hangingPunct="1">
              <a:spcBef>
                <a:spcPct val="0"/>
              </a:spcBef>
              <a:buFontTx/>
              <a:buAutoNum type="arabicPeriod"/>
            </a:pPr>
            <a:r>
              <a:rPr lang="en-US" b="1" dirty="0" smtClean="0"/>
              <a:t>Shuah</a:t>
            </a:r>
            <a:r>
              <a:rPr lang="en-US" b="0" dirty="0" smtClean="0"/>
              <a:t> – </a:t>
            </a:r>
            <a:r>
              <a:rPr lang="en-US" dirty="0" smtClean="0"/>
              <a:t>a son of Abraham &amp; Keturah (</a:t>
            </a:r>
            <a:r>
              <a:rPr lang="en-US" b="1" dirty="0" smtClean="0"/>
              <a:t>Gen.25:1-2</a:t>
            </a:r>
            <a:r>
              <a:rPr lang="en-US" dirty="0" smtClean="0"/>
              <a:t>)</a:t>
            </a:r>
          </a:p>
          <a:p>
            <a:pPr marL="228600" indent="-228600" eaLnBrk="1" hangingPunct="1">
              <a:spcBef>
                <a:spcPct val="0"/>
              </a:spcBef>
              <a:buFontTx/>
              <a:buAutoNum type="arabicPeriod"/>
            </a:pPr>
            <a:r>
              <a:rPr lang="en-US" b="1" dirty="0" smtClean="0"/>
              <a:t>Naamah – </a:t>
            </a:r>
            <a:r>
              <a:rPr lang="en-US" dirty="0" smtClean="0"/>
              <a:t>not mentioned in Bible, but was a common place-name in Middle</a:t>
            </a:r>
            <a:r>
              <a:rPr lang="en-US" baseline="0" dirty="0" smtClean="0"/>
              <a:t> East</a:t>
            </a:r>
            <a:endParaRPr lang="en-US"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Job’s complaining  – </a:t>
            </a:r>
            <a:r>
              <a:rPr lang="en-US" dirty="0" smtClean="0"/>
              <a:t>began after the arrival of his friends. </a:t>
            </a:r>
          </a:p>
          <a:p>
            <a:pPr marL="228600" indent="-228600" eaLnBrk="1" hangingPunct="1">
              <a:spcBef>
                <a:spcPct val="0"/>
              </a:spcBef>
              <a:buFontTx/>
              <a:buAutoNum type="arabicPeriod"/>
            </a:pPr>
            <a:r>
              <a:rPr lang="en-US" b="1" dirty="0" smtClean="0"/>
              <a:t>Lose/Perish</a:t>
            </a:r>
            <a:r>
              <a:rPr lang="en-US" b="1" baseline="0" dirty="0" smtClean="0"/>
              <a:t> – </a:t>
            </a:r>
            <a:r>
              <a:rPr lang="en-US" baseline="0" dirty="0" smtClean="0"/>
              <a:t>Abad, from which comes Abaddon, King of the Abyss (Rev.9:11) = Apollyon</a:t>
            </a:r>
            <a:endParaRPr lang="en-US" dirty="0" smtClean="0"/>
          </a:p>
          <a:p>
            <a:pPr marL="228600" indent="-228600" eaLnBrk="1" hangingPunct="1">
              <a:spcBef>
                <a:spcPct val="0"/>
              </a:spcBef>
              <a:buFontTx/>
              <a:buAutoNum type="arabicPeriod"/>
            </a:pPr>
            <a:r>
              <a:rPr lang="en-US" b="1" dirty="0" smtClean="0"/>
              <a:t>He also – </a:t>
            </a:r>
            <a:r>
              <a:rPr lang="en-US" dirty="0" smtClean="0"/>
              <a:t>longed for death (</a:t>
            </a:r>
            <a:r>
              <a:rPr lang="en-US" b="1" dirty="0" smtClean="0"/>
              <a:t>3:20-21</a:t>
            </a:r>
            <a:r>
              <a:rPr lang="en-US" dirty="0" smtClean="0"/>
              <a:t>), but did not consider suicide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Elihu arrived unheralded in the narrative.</a:t>
            </a:r>
          </a:p>
          <a:p>
            <a:pPr marL="228600" indent="-228600" eaLnBrk="1" hangingPunct="1">
              <a:spcBef>
                <a:spcPct val="0"/>
              </a:spcBef>
              <a:buFontTx/>
              <a:buAutoNum type="arabicPeriod"/>
            </a:pPr>
            <a:r>
              <a:rPr lang="en-US" b="1" dirty="0" smtClean="0"/>
              <a:t>Why does Elihu alone have such a genealogy? </a:t>
            </a:r>
            <a:r>
              <a:rPr lang="en-US" b="0" dirty="0" smtClean="0"/>
              <a:t>This may suggest the authorship of the book too.</a:t>
            </a:r>
          </a:p>
          <a:p>
            <a:pPr marL="228600" indent="-228600" eaLnBrk="1" hangingPunct="1">
              <a:spcBef>
                <a:spcPct val="0"/>
              </a:spcBef>
              <a:buFontTx/>
              <a:buAutoNum type="arabicPeriod"/>
            </a:pPr>
            <a:r>
              <a:rPr lang="en-US" b="1" dirty="0" smtClean="0"/>
              <a:t>Barachel –</a:t>
            </a:r>
            <a:r>
              <a:rPr lang="en-US" b="0" dirty="0" smtClean="0"/>
              <a:t> means “blessing of God” – note Satan’s accusation re: Job, “You have blessed the work of his hands” (</a:t>
            </a:r>
            <a:r>
              <a:rPr lang="en-US" b="1" dirty="0" smtClean="0"/>
              <a:t>1:10</a:t>
            </a:r>
            <a:r>
              <a:rPr lang="en-US" b="0" dirty="0" smtClean="0"/>
              <a:t>) – then “Yahweh blessed the after-part of Job more than his beginning” (</a:t>
            </a:r>
            <a:r>
              <a:rPr lang="en-US" b="1" dirty="0" smtClean="0"/>
              <a:t>42:12</a:t>
            </a:r>
            <a:r>
              <a:rPr lang="en-US" b="0" dirty="0" smtClean="0"/>
              <a:t>); God’s blessings are the book-ends of Job</a:t>
            </a:r>
          </a:p>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Buzite – </a:t>
            </a:r>
            <a:r>
              <a:rPr lang="en-US" dirty="0" smtClean="0"/>
              <a:t>Only other mention in </a:t>
            </a:r>
            <a:r>
              <a:rPr lang="en-US" b="1" dirty="0" smtClean="0"/>
              <a:t>Eze.1:3</a:t>
            </a:r>
            <a:r>
              <a:rPr lang="en-US" dirty="0" smtClean="0"/>
              <a:t> would indicate a relationship between Ezekiel and Elihu – furthermore, this was a priestly</a:t>
            </a:r>
            <a:r>
              <a:rPr lang="en-US" baseline="0" dirty="0" smtClean="0"/>
              <a:t> family. Was Elihu a priest? But also a </a:t>
            </a:r>
            <a:r>
              <a:rPr lang="en-US" baseline="0" dirty="0" err="1" smtClean="0"/>
              <a:t>Buz</a:t>
            </a:r>
            <a:r>
              <a:rPr lang="en-US" baseline="0" dirty="0" smtClean="0"/>
              <a:t> mentioned as a nephew of Abraham (</a:t>
            </a:r>
            <a:r>
              <a:rPr lang="en-US" b="1" baseline="0" dirty="0" smtClean="0"/>
              <a:t>Gen.22:21</a:t>
            </a:r>
            <a:r>
              <a:rPr lang="en-US" baseline="0" dirty="0" smtClean="0"/>
              <a:t>). Heb. root means “despise”, “hold in contempt”.</a:t>
            </a:r>
          </a:p>
          <a:p>
            <a:pPr marL="228600" indent="-228600" eaLnBrk="1" hangingPunct="1">
              <a:spcBef>
                <a:spcPct val="0"/>
              </a:spcBef>
              <a:buFontTx/>
              <a:buAutoNum type="arabicPeriod"/>
            </a:pPr>
            <a:r>
              <a:rPr lang="en-US" b="1" baseline="0" dirty="0" smtClean="0"/>
              <a:t>Elihu – </a:t>
            </a:r>
            <a:r>
              <a:rPr lang="en-US" baseline="0" dirty="0" smtClean="0"/>
              <a:t>several mentioned in Bible – one was an ancestor, great grandfather (</a:t>
            </a:r>
            <a:r>
              <a:rPr lang="en-US" b="1" baseline="0" dirty="0" smtClean="0"/>
              <a:t>1 Sam.1:1</a:t>
            </a:r>
            <a:r>
              <a:rPr lang="en-US" baseline="0" dirty="0" smtClean="0"/>
              <a:t>) of Samuel the priest-prophet (</a:t>
            </a:r>
            <a:r>
              <a:rPr lang="en-US" b="1" baseline="0" dirty="0" smtClean="0"/>
              <a:t>1 Sam.2:18 </a:t>
            </a:r>
            <a:r>
              <a:rPr lang="en-US" baseline="0" dirty="0" smtClean="0"/>
              <a:t>– he wore an ephod) – another priestly connection – and another possible time clue</a:t>
            </a:r>
          </a:p>
          <a:p>
            <a:pPr marL="228600" indent="-228600" eaLnBrk="1" hangingPunct="1">
              <a:spcBef>
                <a:spcPct val="0"/>
              </a:spcBef>
              <a:buFontTx/>
              <a:buAutoNum type="arabicPeriod"/>
            </a:pPr>
            <a:r>
              <a:rPr lang="en-US" b="1" baseline="0" dirty="0" smtClean="0"/>
              <a:t>Samuel – </a:t>
            </a:r>
            <a:r>
              <a:rPr lang="en-US" baseline="0" dirty="0" smtClean="0"/>
              <a:t>the prophet was based at Ramah, suggestive of the family of Ram</a:t>
            </a:r>
          </a:p>
          <a:p>
            <a:pPr marL="228600" indent="-228600" eaLnBrk="1" hangingPunct="1">
              <a:spcBef>
                <a:spcPct val="0"/>
              </a:spcBef>
              <a:buFontTx/>
              <a:buAutoNum type="arabicPeriod"/>
            </a:pPr>
            <a:r>
              <a:rPr lang="en-US" b="1" baseline="0" dirty="0" smtClean="0"/>
              <a:t>All this – </a:t>
            </a:r>
            <a:r>
              <a:rPr lang="en-US" baseline="0" dirty="0" smtClean="0"/>
              <a:t>suggests Job/Elihu lived in the time of Judges – no king yet </a:t>
            </a:r>
            <a:r>
              <a:rPr lang="en-US" baseline="0" smtClean="0"/>
              <a:t>over Israel &amp; </a:t>
            </a:r>
            <a:r>
              <a:rPr lang="en-US" baseline="0" dirty="0" smtClean="0"/>
              <a:t>Edom not an enemy of Israel</a:t>
            </a:r>
            <a:endParaRPr lang="en-US"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i="0" dirty="0" smtClean="0"/>
              <a:t>Judge &amp; Teacher – </a:t>
            </a:r>
            <a:r>
              <a:rPr lang="en-US" i="0" dirty="0" smtClean="0"/>
              <a:t>seem to be combined in this self-declaration</a:t>
            </a:r>
          </a:p>
          <a:p>
            <a:pPr marL="228600" indent="-228600" eaLnBrk="1" hangingPunct="1">
              <a:spcBef>
                <a:spcPct val="0"/>
              </a:spcBef>
              <a:buFontTx/>
              <a:buAutoNum type="arabicPeriod"/>
            </a:pPr>
            <a:r>
              <a:rPr lang="en-US" b="1" i="0" dirty="0" smtClean="0"/>
              <a:t>More allusions to Job’s judgeship: 31:12, 21, 28</a:t>
            </a:r>
          </a:p>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i="0" dirty="0" smtClean="0"/>
              <a:t>Parallels – </a:t>
            </a:r>
            <a:r>
              <a:rPr lang="en-US" i="0" dirty="0" smtClean="0"/>
              <a:t>Solomon’s early career</a:t>
            </a:r>
          </a:p>
          <a:p>
            <a:pPr marL="228600" indent="-228600" eaLnBrk="1" hangingPunct="1">
              <a:spcBef>
                <a:spcPct val="0"/>
              </a:spcBef>
              <a:buFontTx/>
              <a:buAutoNum type="arabicPeriod"/>
            </a:pPr>
            <a:endParaRPr lang="en-US"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Yahweh – </a:t>
            </a:r>
            <a:r>
              <a:rPr lang="en-US" b="0" dirty="0" smtClean="0"/>
              <a:t>named by Job in </a:t>
            </a:r>
            <a:r>
              <a:rPr lang="en-US" b="1" dirty="0" smtClean="0"/>
              <a:t>1:21</a:t>
            </a:r>
            <a:r>
              <a:rPr lang="en-US" b="0" dirty="0" smtClean="0"/>
              <a:t> (3), </a:t>
            </a:r>
            <a:r>
              <a:rPr lang="en-US" b="1" dirty="0" smtClean="0"/>
              <a:t>12:9</a:t>
            </a:r>
            <a:r>
              <a:rPr lang="en-US" b="0" dirty="0" smtClean="0"/>
              <a:t>; </a:t>
            </a:r>
            <a:r>
              <a:rPr lang="en-US" b="1" dirty="0" smtClean="0"/>
              <a:t>28:28</a:t>
            </a:r>
            <a:r>
              <a:rPr lang="en-US" b="0" dirty="0" smtClean="0"/>
              <a:t> (</a:t>
            </a:r>
            <a:r>
              <a:rPr lang="en-US" b="1" dirty="0" smtClean="0"/>
              <a:t>5 occs.)</a:t>
            </a:r>
          </a:p>
          <a:p>
            <a:pPr marL="228600" indent="-228600" eaLnBrk="1" hangingPunct="1">
              <a:spcBef>
                <a:spcPct val="0"/>
              </a:spcBef>
              <a:buFontTx/>
              <a:buAutoNum type="arabicPeriod"/>
            </a:pPr>
            <a:r>
              <a:rPr lang="en-US" b="1" dirty="0" smtClean="0"/>
              <a:t>Shaddai – </a:t>
            </a:r>
            <a:r>
              <a:rPr lang="en-US" b="0" dirty="0" smtClean="0"/>
              <a:t>he also knew</a:t>
            </a:r>
          </a:p>
          <a:p>
            <a:pPr marL="228600" indent="-228600" eaLnBrk="1" hangingPunct="1">
              <a:spcBef>
                <a:spcPct val="0"/>
              </a:spcBef>
              <a:buFontTx/>
              <a:buAutoNum type="arabicPeriod"/>
            </a:pPr>
            <a:r>
              <a:rPr lang="en-US" b="1" dirty="0" smtClean="0"/>
              <a:t>Yahweh/Shaddai – “Shaddai” </a:t>
            </a:r>
            <a:r>
              <a:rPr lang="en-US" b="0" dirty="0" smtClean="0"/>
              <a:t>used frequently (</a:t>
            </a:r>
            <a:r>
              <a:rPr lang="en-US" b="1" dirty="0" smtClean="0"/>
              <a:t>31 occs.</a:t>
            </a:r>
            <a:r>
              <a:rPr lang="en-US" b="0" dirty="0" smtClean="0"/>
              <a:t>, only 17 elsewhere in OT) a key name (wasn’t Job blessed with His “Bounty”? – CB, App.4). </a:t>
            </a:r>
            <a:r>
              <a:rPr lang="en-US" b="1" dirty="0" smtClean="0"/>
              <a:t>Exo.6:3</a:t>
            </a:r>
            <a:r>
              <a:rPr lang="en-US" b="0" dirty="0" smtClean="0"/>
              <a:t> explains that God revealed Himself by this name before Moses’ encounter with Him.  </a:t>
            </a:r>
            <a:r>
              <a:rPr lang="en-US" b="1" dirty="0" smtClean="0"/>
              <a:t>“Yahweh”</a:t>
            </a:r>
            <a:r>
              <a:rPr lang="en-US" b="0" dirty="0" smtClean="0"/>
              <a:t> used </a:t>
            </a:r>
            <a:r>
              <a:rPr lang="en-US" b="1" dirty="0" smtClean="0"/>
              <a:t>33 times </a:t>
            </a:r>
            <a:r>
              <a:rPr lang="en-US" b="0" dirty="0" smtClean="0"/>
              <a:t>in Job, making the Jewish covenant name more frequent than Shaddai! </a:t>
            </a:r>
            <a:r>
              <a:rPr lang="en-US" b="0" i="1" dirty="0" smtClean="0"/>
              <a:t>Whatever the nationality of Job and his friends, the Book of Job was intended for a Jewish audience.</a:t>
            </a:r>
          </a:p>
          <a:p>
            <a:pPr marL="228600" indent="-228600" eaLnBrk="1" hangingPunct="1">
              <a:spcBef>
                <a:spcPct val="0"/>
              </a:spcBef>
              <a:buFontTx/>
              <a:buAutoNum type="arabicPeriod"/>
            </a:pPr>
            <a:r>
              <a:rPr lang="en-US" b="1" dirty="0" smtClean="0"/>
              <a:t>The God of Abraham – </a:t>
            </a:r>
            <a:r>
              <a:rPr lang="en-US" dirty="0" smtClean="0"/>
              <a:t>knew that Abraham would teach his children after him (</a:t>
            </a:r>
            <a:r>
              <a:rPr lang="en-US" b="1" dirty="0" smtClean="0"/>
              <a:t>Gen.18:19</a:t>
            </a:r>
            <a:r>
              <a:rPr lang="en-US" dirty="0" smtClean="0"/>
              <a:t>) – so it should not be unexpected that descendants of Esau, Keturah &amp; Ishmael would be acquainted with Yahweh.</a:t>
            </a:r>
          </a:p>
          <a:p>
            <a:pPr marL="228600" indent="-228600" eaLnBrk="1" hangingPunct="1">
              <a:spcBef>
                <a:spcPct val="0"/>
              </a:spcBef>
              <a:buFontTx/>
              <a:buAutoNum type="arabicPeriod"/>
            </a:pPr>
            <a:r>
              <a:rPr lang="en-US" b="1" dirty="0" smtClean="0"/>
              <a:t>Job as teacher –</a:t>
            </a:r>
            <a:r>
              <a:rPr lang="en-US" dirty="0" smtClean="0"/>
              <a:t> </a:t>
            </a:r>
            <a:r>
              <a:rPr lang="en-US" b="1" dirty="0" smtClean="0"/>
              <a:t>4:3-4</a:t>
            </a:r>
            <a:r>
              <a:rPr lang="en-US" dirty="0" smtClean="0"/>
              <a:t> – Eliphaz’ statement</a:t>
            </a:r>
          </a:p>
          <a:p>
            <a:pPr marL="914400" lvl="2" indent="0" eaLnBrk="1" hangingPunct="1">
              <a:spcBef>
                <a:spcPct val="0"/>
              </a:spcBef>
              <a:buFontTx/>
              <a:buNone/>
            </a:pPr>
            <a:r>
              <a:rPr lang="en-US" dirty="0" smtClean="0"/>
              <a:t>          – </a:t>
            </a:r>
            <a:r>
              <a:rPr lang="en-US" b="1" dirty="0" smtClean="0"/>
              <a:t>6:10</a:t>
            </a:r>
            <a:r>
              <a:rPr lang="en-US" dirty="0" smtClean="0"/>
              <a:t> – Job himself:</a:t>
            </a:r>
            <a:r>
              <a:rPr lang="en-US" baseline="0" dirty="0" smtClean="0"/>
              <a:t> “I have not concealed the words of the Holy One” – he either had access to Scriptures, or God spoke directly with him, or he pretended to speak for God</a:t>
            </a:r>
          </a:p>
          <a:p>
            <a:pPr marL="0" lvl="0" indent="0" eaLnBrk="1" hangingPunct="1">
              <a:spcBef>
                <a:spcPct val="0"/>
              </a:spcBef>
              <a:buFontTx/>
              <a:buNone/>
            </a:pPr>
            <a:r>
              <a:rPr lang="en-US" b="1" baseline="0" dirty="0" smtClean="0"/>
              <a:t>6. 27:11 – </a:t>
            </a:r>
            <a:r>
              <a:rPr lang="en-US" baseline="0" dirty="0" smtClean="0"/>
              <a:t>Job would “teach you </a:t>
            </a:r>
            <a:r>
              <a:rPr lang="en-US" b="1" baseline="0" dirty="0" smtClean="0"/>
              <a:t>by the hand of El (hapax)</a:t>
            </a:r>
            <a:r>
              <a:rPr lang="en-US" baseline="0" dirty="0" smtClean="0"/>
              <a:t>” – but was this a vain statement on his part?</a:t>
            </a:r>
          </a:p>
          <a:p>
            <a:pPr marL="0" lvl="0" indent="0" eaLnBrk="1" hangingPunct="1">
              <a:spcBef>
                <a:spcPct val="0"/>
              </a:spcBef>
              <a:buFontTx/>
              <a:buNone/>
            </a:pPr>
            <a:r>
              <a:rPr lang="en-US" b="1" baseline="0" dirty="0" smtClean="0"/>
              <a:t>7. 27:13-23 – </a:t>
            </a:r>
            <a:r>
              <a:rPr lang="en-US" baseline="0" dirty="0" smtClean="0"/>
              <a:t>that teaching concerning judgment of the wicked coincided with his 3 friends’ views</a:t>
            </a:r>
            <a:endParaRPr lang="en-US"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Eliphaz – </a:t>
            </a:r>
            <a:r>
              <a:rPr lang="en-US" b="0" dirty="0" smtClean="0"/>
              <a:t>spoke this</a:t>
            </a:r>
          </a:p>
          <a:p>
            <a:pPr marL="228600" indent="-228600" eaLnBrk="1" hangingPunct="1">
              <a:spcBef>
                <a:spcPct val="0"/>
              </a:spcBef>
              <a:buFontTx/>
              <a:buAutoNum type="arabicPeriod"/>
            </a:pPr>
            <a:r>
              <a:rPr lang="en-US" b="1" dirty="0" smtClean="0"/>
              <a:t>Law – </a:t>
            </a:r>
            <a:r>
              <a:rPr lang="en-US" b="0" dirty="0" smtClean="0"/>
              <a:t>possible reference to Mosaic law</a:t>
            </a:r>
          </a:p>
          <a:p>
            <a:pPr marL="228600" indent="-228600" eaLnBrk="1" hangingPunct="1">
              <a:spcBef>
                <a:spcPct val="0"/>
              </a:spcBef>
              <a:buFontTx/>
              <a:buAutoNum type="arabicPeriod"/>
            </a:pPr>
            <a:r>
              <a:rPr lang="en-US" b="1" dirty="0" smtClean="0"/>
              <a:t>But Abraham – </a:t>
            </a:r>
            <a:r>
              <a:rPr lang="en-US" b="0" dirty="0" smtClean="0"/>
              <a:t>also obeyed His </a:t>
            </a:r>
            <a:r>
              <a:rPr lang="en-US" b="0" i="1" dirty="0" smtClean="0"/>
              <a:t>torah</a:t>
            </a:r>
            <a:r>
              <a:rPr lang="en-US" b="0" dirty="0" smtClean="0"/>
              <a:t> (</a:t>
            </a:r>
            <a:r>
              <a:rPr lang="en-US" b="1" dirty="0" smtClean="0"/>
              <a:t>Gen.26:5</a:t>
            </a:r>
            <a:r>
              <a:rPr lang="en-US" b="0" dirty="0" smtClean="0"/>
              <a:t>), and God expected him to teach his children God’s ways (</a:t>
            </a:r>
            <a:r>
              <a:rPr lang="en-US" b="1" dirty="0" smtClean="0"/>
              <a:t>Gen.18:19</a:t>
            </a:r>
            <a:r>
              <a:rPr lang="en-US" b="0" dirty="0" smtClean="0"/>
              <a:t>)</a:t>
            </a:r>
          </a:p>
          <a:p>
            <a:pPr marL="228600" indent="-228600" eaLnBrk="1" hangingPunct="1">
              <a:spcBef>
                <a:spcPct val="0"/>
              </a:spcBef>
              <a:buFontTx/>
              <a:buAutoNum type="arabicPeriod"/>
            </a:pPr>
            <a:r>
              <a:rPr lang="en-US" b="1" dirty="0" smtClean="0"/>
              <a:t>Probable – </a:t>
            </a:r>
            <a:r>
              <a:rPr lang="en-US" b="0" dirty="0" smtClean="0"/>
              <a:t>God’s moral law was understood from Abel’s time, as well as the sin offering – the covenant with Israel included “putting it in writing”, with a lot more ceremony &amp; authorities added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Burnt offerings – </a:t>
            </a:r>
            <a:r>
              <a:rPr lang="en-US" dirty="0" smtClean="0"/>
              <a:t>offered from earliest times – e.g., Abel, Noah</a:t>
            </a:r>
          </a:p>
          <a:p>
            <a:pPr marL="228600" indent="-228600" eaLnBrk="1" hangingPunct="1">
              <a:spcBef>
                <a:spcPct val="0"/>
              </a:spcBef>
              <a:buFontTx/>
              <a:buAutoNum type="arabicPeriod"/>
            </a:pPr>
            <a:r>
              <a:rPr lang="en-US" b="1" dirty="0" smtClean="0"/>
              <a:t>Vows – </a:t>
            </a:r>
            <a:r>
              <a:rPr lang="en-US" dirty="0" smtClean="0"/>
              <a:t>1</a:t>
            </a:r>
            <a:r>
              <a:rPr lang="en-US" baseline="30000" dirty="0" smtClean="0"/>
              <a:t>st</a:t>
            </a:r>
            <a:r>
              <a:rPr lang="en-US" dirty="0" smtClean="0"/>
              <a:t> mentioned in </a:t>
            </a:r>
            <a:r>
              <a:rPr lang="en-US" b="1" dirty="0" smtClean="0"/>
              <a:t>Gen.28:20</a:t>
            </a:r>
            <a:r>
              <a:rPr lang="en-US" dirty="0" smtClean="0"/>
              <a:t>, as a deal that Jacob made with God when he was fearful of his encounter with Esau</a:t>
            </a:r>
          </a:p>
          <a:p>
            <a:pPr marL="228600" indent="-228600" eaLnBrk="1" hangingPunct="1">
              <a:spcBef>
                <a:spcPct val="0"/>
              </a:spcBef>
              <a:buFontTx/>
              <a:buAutoNum type="arabicPeriod"/>
            </a:pPr>
            <a:r>
              <a:rPr lang="en-US" b="1" dirty="0" smtClean="0"/>
              <a:t>Pledging – </a:t>
            </a:r>
            <a:r>
              <a:rPr lang="en-US" dirty="0" smtClean="0"/>
              <a:t>mentioned in </a:t>
            </a:r>
            <a:r>
              <a:rPr lang="en-US" b="1" dirty="0" smtClean="0"/>
              <a:t>Job 17:3</a:t>
            </a:r>
            <a:r>
              <a:rPr lang="en-US" dirty="0" smtClean="0"/>
              <a:t>; </a:t>
            </a:r>
            <a:r>
              <a:rPr lang="en-US" b="1" dirty="0" smtClean="0"/>
              <a:t>22:6</a:t>
            </a:r>
            <a:r>
              <a:rPr lang="en-US" dirty="0" smtClean="0"/>
              <a:t>; </a:t>
            </a:r>
            <a:r>
              <a:rPr lang="en-US" b="1" dirty="0" smtClean="0"/>
              <a:t>24:3, 9 </a:t>
            </a:r>
            <a:r>
              <a:rPr lang="en-US" dirty="0" smtClean="0"/>
              <a:t>but known from Judah’s time (</a:t>
            </a:r>
            <a:r>
              <a:rPr lang="en-US" b="1" dirty="0" smtClean="0"/>
              <a:t>Gen.38:17</a:t>
            </a:r>
            <a:r>
              <a:rPr lang="en-US" dirty="0" smtClean="0"/>
              <a: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Eliphaz – 4:7-9</a:t>
            </a:r>
            <a:r>
              <a:rPr lang="en-US" b="0" dirty="0" smtClean="0"/>
              <a:t>; </a:t>
            </a:r>
            <a:r>
              <a:rPr lang="en-US" b="1" dirty="0" smtClean="0"/>
              <a:t>22:23-25</a:t>
            </a:r>
            <a:r>
              <a:rPr lang="en-US" b="0" dirty="0" smtClean="0"/>
              <a:t> (prosperity doctrine!)</a:t>
            </a:r>
          </a:p>
          <a:p>
            <a:pPr marL="228600" indent="-228600" eaLnBrk="1" hangingPunct="1">
              <a:spcBef>
                <a:spcPct val="0"/>
              </a:spcBef>
              <a:buFontTx/>
              <a:buAutoNum type="arabicPeriod"/>
            </a:pPr>
            <a:r>
              <a:rPr lang="en-US" b="1" dirty="0" smtClean="0"/>
              <a:t>Bildad – 8:6-7</a:t>
            </a:r>
          </a:p>
          <a:p>
            <a:pPr marL="228600" indent="-228600" eaLnBrk="1" hangingPunct="1">
              <a:spcBef>
                <a:spcPct val="0"/>
              </a:spcBef>
              <a:buFontTx/>
              <a:buAutoNum type="arabicPeriod"/>
            </a:pPr>
            <a:r>
              <a:rPr lang="en-US" b="1" dirty="0" smtClean="0"/>
              <a:t>Zophar – 11:18-20</a:t>
            </a:r>
          </a:p>
          <a:p>
            <a:pPr marL="228600" indent="-228600" eaLnBrk="1" hangingPunct="1">
              <a:spcBef>
                <a:spcPct val="0"/>
              </a:spcBef>
              <a:buFontTx/>
              <a:buAutoNum type="arabicPeriod"/>
            </a:pPr>
            <a:r>
              <a:rPr lang="en-US" b="1" dirty="0" smtClean="0"/>
              <a:t>Job – 27:13-23</a:t>
            </a:r>
          </a:p>
          <a:p>
            <a:pPr marL="228600" indent="-228600" eaLnBrk="1" hangingPunct="1">
              <a:spcBef>
                <a:spcPct val="0"/>
              </a:spcBef>
              <a:buFontTx/>
              <a:buAutoNum type="arabicPeriod"/>
            </a:pPr>
            <a:r>
              <a:rPr lang="en-US" b="1" dirty="0" smtClean="0"/>
              <a:t>Elihu – 34:11-12</a:t>
            </a:r>
            <a:r>
              <a:rPr lang="en-US" b="0" dirty="0" smtClean="0"/>
              <a:t>, </a:t>
            </a:r>
            <a:r>
              <a:rPr lang="en-US" b="1" dirty="0" smtClean="0"/>
              <a:t>21-28</a:t>
            </a:r>
            <a:r>
              <a:rPr lang="en-US" b="0" dirty="0" smtClean="0"/>
              <a:t>; </a:t>
            </a:r>
            <a:r>
              <a:rPr lang="en-US" b="1" dirty="0" smtClean="0"/>
              <a:t>36:7-12</a:t>
            </a:r>
          </a:p>
          <a:p>
            <a:pPr marL="228600" indent="-228600" eaLnBrk="1" hangingPunct="1">
              <a:spcBef>
                <a:spcPct val="0"/>
              </a:spcBef>
              <a:buFontTx/>
              <a:buAutoNum type="arabicPeriod"/>
            </a:pPr>
            <a:r>
              <a:rPr lang="en-US" b="1" dirty="0" smtClean="0"/>
              <a:t>Punishment of the wicked affirmed by Yahweh – 38:12-15</a:t>
            </a:r>
            <a:r>
              <a:rPr lang="en-US" b="0" dirty="0" smtClean="0"/>
              <a:t>, although no mention of the timing</a:t>
            </a:r>
          </a:p>
          <a:p>
            <a:pPr marL="228600" indent="-228600" eaLnBrk="1" hangingPunct="1">
              <a:spcBef>
                <a:spcPct val="0"/>
              </a:spcBef>
              <a:buFontTx/>
              <a:buAutoNum type="arabicPeriod"/>
            </a:pPr>
            <a:r>
              <a:rPr lang="en-US" b="1" dirty="0" smtClean="0"/>
              <a:t>In previous dispensations God intervened more directly in the affairs of men –</a:t>
            </a:r>
            <a:r>
              <a:rPr lang="en-US" b="0" dirty="0" smtClean="0"/>
              <a:t> from Job’s time back to the destruction</a:t>
            </a:r>
            <a:r>
              <a:rPr lang="en-US" b="0" baseline="0" dirty="0" smtClean="0"/>
              <a:t> of </a:t>
            </a:r>
            <a:r>
              <a:rPr lang="en-US" b="0" dirty="0" smtClean="0"/>
              <a:t>Sodom &amp; Gomorrah may have been only 700-800 years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Job – </a:t>
            </a:r>
            <a:r>
              <a:rPr lang="en-US" b="0" dirty="0" smtClean="0"/>
              <a:t>seemed to long for a Mediator (</a:t>
            </a:r>
            <a:r>
              <a:rPr lang="en-US" b="0" i="1" dirty="0" smtClean="0"/>
              <a:t>mesitēs</a:t>
            </a:r>
            <a:r>
              <a:rPr lang="en-US" b="0" dirty="0" smtClean="0"/>
              <a:t> in LXX)</a:t>
            </a:r>
          </a:p>
          <a:p>
            <a:pPr marL="228600" indent="-228600" eaLnBrk="1" hangingPunct="1">
              <a:spcBef>
                <a:spcPct val="0"/>
              </a:spcBef>
              <a:buFontTx/>
              <a:buAutoNum type="arabicPeriod"/>
            </a:pPr>
            <a:r>
              <a:rPr lang="en-US" b="1" dirty="0" smtClean="0"/>
              <a:t>Mediator – </a:t>
            </a:r>
            <a:r>
              <a:rPr lang="en-US" b="0" dirty="0" smtClean="0"/>
              <a:t>only OT occ. (LXX); but Jesus was Mediator of the New Covenant – </a:t>
            </a:r>
            <a:r>
              <a:rPr lang="en-US" b="1" dirty="0" smtClean="0"/>
              <a:t>Heb.8:6</a:t>
            </a:r>
            <a:r>
              <a:rPr lang="en-US" b="0" dirty="0" smtClean="0"/>
              <a:t>; </a:t>
            </a:r>
            <a:r>
              <a:rPr lang="en-US" b="1" dirty="0" smtClean="0"/>
              <a:t>9:15</a:t>
            </a:r>
            <a:r>
              <a:rPr lang="en-US" b="0" dirty="0" smtClean="0"/>
              <a:t>; </a:t>
            </a:r>
            <a:r>
              <a:rPr lang="en-US" b="1" dirty="0" smtClean="0"/>
              <a:t>12:24 – </a:t>
            </a:r>
            <a:r>
              <a:rPr lang="en-US" b="0" dirty="0" smtClean="0"/>
              <a:t>8:5 makes it clear that Moses was mediator of the Old Covenant – he stood in the breach between</a:t>
            </a:r>
            <a:r>
              <a:rPr lang="en-US" b="0" baseline="0" dirty="0" smtClean="0"/>
              <a:t> Israel and their judgment</a:t>
            </a:r>
            <a:endParaRPr lang="en-US" b="0" dirty="0" smtClean="0"/>
          </a:p>
          <a:p>
            <a:pPr marL="228600" indent="-228600" eaLnBrk="1" hangingPunct="1">
              <a:spcBef>
                <a:spcPct val="0"/>
              </a:spcBef>
              <a:buFontTx/>
              <a:buAutoNum type="arabicPeriod"/>
            </a:pPr>
            <a:r>
              <a:rPr lang="en-US" b="1" dirty="0" smtClean="0"/>
              <a:t>as a type of Christ, Moses – </a:t>
            </a:r>
            <a:r>
              <a:rPr lang="en-US" b="0" dirty="0" smtClean="0"/>
              <a:t>stood in the breach for the People (</a:t>
            </a:r>
            <a:r>
              <a:rPr lang="en-US" b="1" dirty="0" smtClean="0"/>
              <a:t>Exo.32:30-32</a:t>
            </a:r>
            <a:r>
              <a:rPr lang="en-US" b="0" dirty="0" smtClean="0"/>
              <a:t>; </a:t>
            </a:r>
            <a:r>
              <a:rPr lang="en-US" b="1" dirty="0" smtClean="0"/>
              <a:t>Deu.9:12-19</a:t>
            </a:r>
            <a:r>
              <a:rPr lang="en-US" b="0" dirty="0" smtClean="0"/>
              <a:t>)</a:t>
            </a:r>
          </a:p>
          <a:p>
            <a:pPr marL="228600" indent="-228600" eaLnBrk="1" hangingPunct="1">
              <a:spcBef>
                <a:spcPct val="0"/>
              </a:spcBef>
              <a:buFontTx/>
              <a:buAutoNum type="arabicPeriod"/>
            </a:pPr>
            <a:r>
              <a:rPr lang="en-US" b="1" dirty="0" smtClean="0"/>
              <a:t>Compare Yahweh’s complaint later – </a:t>
            </a:r>
            <a:r>
              <a:rPr lang="en-US" b="0" dirty="0" smtClean="0"/>
              <a:t>“</a:t>
            </a:r>
            <a:r>
              <a:rPr lang="en-US" sz="1200" kern="1200" dirty="0" smtClean="0">
                <a:solidFill>
                  <a:schemeClr val="tx1"/>
                </a:solidFill>
                <a:effectLst/>
                <a:latin typeface="+mn-lt"/>
                <a:ea typeface="+mn-ea"/>
                <a:cs typeface="+mn-cs"/>
              </a:rPr>
              <a:t>Do you truly annul My judgment? Do you condemn Me so that you may be justified? Or is your arm like El’s, and you thunder with a voice like His?” (</a:t>
            </a:r>
            <a:r>
              <a:rPr lang="en-US" sz="1200" b="1" kern="1200" dirty="0" smtClean="0">
                <a:solidFill>
                  <a:schemeClr val="tx1"/>
                </a:solidFill>
                <a:effectLst/>
                <a:latin typeface="+mn-lt"/>
                <a:ea typeface="+mn-ea"/>
                <a:cs typeface="+mn-cs"/>
              </a:rPr>
              <a:t>40:8-9</a:t>
            </a:r>
            <a:r>
              <a:rPr lang="en-US" sz="1200" b="0" kern="1200" dirty="0" smtClean="0">
                <a:solidFill>
                  <a:schemeClr val="tx1"/>
                </a:solidFill>
                <a:effectLst/>
                <a:latin typeface="+mn-lt"/>
                <a:ea typeface="+mn-ea"/>
                <a:cs typeface="+mn-cs"/>
              </a:rPr>
              <a:t>)</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u="sng" dirty="0" smtClean="0"/>
              <a:t>Dust</a:t>
            </a:r>
            <a:r>
              <a:rPr lang="en-US" b="1" dirty="0" smtClean="0"/>
              <a:t> – </a:t>
            </a:r>
            <a:r>
              <a:rPr lang="en-US" b="0" dirty="0" smtClean="0"/>
              <a:t>a common word in Job (26 occs.) – also what Adam was made from (</a:t>
            </a:r>
            <a:r>
              <a:rPr lang="en-US" b="1" dirty="0" smtClean="0"/>
              <a:t>Gen.2:7</a:t>
            </a:r>
            <a:r>
              <a:rPr lang="en-US" b="0" dirty="0" smtClean="0"/>
              <a:t>).</a:t>
            </a:r>
          </a:p>
          <a:p>
            <a:pPr marL="228600" indent="-228600" eaLnBrk="1" hangingPunct="1">
              <a:spcBef>
                <a:spcPct val="0"/>
              </a:spcBef>
              <a:buFontTx/>
              <a:buAutoNum type="arabicPeriod"/>
            </a:pPr>
            <a:r>
              <a:rPr lang="en-US" b="1" dirty="0" smtClean="0"/>
              <a:t>Just as </a:t>
            </a:r>
            <a:r>
              <a:rPr lang="en-US" b="0" dirty="0" smtClean="0"/>
              <a:t>– his Redeemer will stand </a:t>
            </a:r>
            <a:r>
              <a:rPr lang="en-US" b="0" u="sng" dirty="0" smtClean="0"/>
              <a:t>upon dust</a:t>
            </a:r>
            <a:r>
              <a:rPr lang="en-US" b="0" dirty="0" smtClean="0"/>
              <a:t>, so Job repented </a:t>
            </a:r>
            <a:r>
              <a:rPr lang="en-US" b="0" u="sng" dirty="0" smtClean="0"/>
              <a:t>upon dust</a:t>
            </a:r>
            <a:r>
              <a:rPr lang="en-US" b="0" dirty="0" smtClean="0"/>
              <a:t> and ashes. (</a:t>
            </a:r>
            <a:r>
              <a:rPr lang="en-US" b="1" dirty="0" smtClean="0"/>
              <a:t>42:6</a:t>
            </a:r>
            <a:r>
              <a:rPr lang="en-US" b="0" dirty="0" smtClean="0"/>
              <a:t>)</a:t>
            </a:r>
          </a:p>
          <a:p>
            <a:pPr marL="228600" indent="-228600" eaLnBrk="1" hangingPunct="1">
              <a:spcBef>
                <a:spcPct val="0"/>
              </a:spcBef>
              <a:buFontTx/>
              <a:buAutoNum type="arabicPeriod"/>
            </a:pPr>
            <a:r>
              <a:rPr lang="en-US" b="1" dirty="0" smtClean="0"/>
              <a:t>Yahweh the Great Redeemer of Israel – Exo.6:6</a:t>
            </a:r>
          </a:p>
          <a:p>
            <a:pPr marL="228600" indent="-228600" eaLnBrk="1" hangingPunct="1">
              <a:spcBef>
                <a:spcPct val="0"/>
              </a:spcBef>
              <a:buFontTx/>
              <a:buAutoNum type="arabicPeriod"/>
            </a:pPr>
            <a:r>
              <a:rPr lang="en-US" b="1" dirty="0" smtClean="0"/>
              <a:t>Kinsman Redemption – </a:t>
            </a:r>
            <a:r>
              <a:rPr lang="en-US" b="0" dirty="0" smtClean="0"/>
              <a:t>for property – numerous places in Law of Moses</a:t>
            </a:r>
          </a:p>
          <a:p>
            <a:pPr marL="228600" indent="-228600" eaLnBrk="1" hangingPunct="1">
              <a:spcBef>
                <a:spcPct val="0"/>
              </a:spcBef>
              <a:buFontTx/>
              <a:buAutoNum type="arabicPeriod"/>
            </a:pPr>
            <a:r>
              <a:rPr lang="en-US" b="1" dirty="0" smtClean="0"/>
              <a:t>Immediate Redemption – </a:t>
            </a:r>
            <a:r>
              <a:rPr lang="en-US" b="0" dirty="0" smtClean="0"/>
              <a:t>from enemies and oppression – a common theme in the Psalms (</a:t>
            </a:r>
            <a:r>
              <a:rPr lang="en-US" b="1" dirty="0" smtClean="0"/>
              <a:t>Psa.69:18</a:t>
            </a:r>
            <a:r>
              <a:rPr lang="en-US" b="0" dirty="0" smtClean="0"/>
              <a: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“worms” </a:t>
            </a:r>
            <a:r>
              <a:rPr lang="en-US" b="0" dirty="0" smtClean="0"/>
              <a:t>– as in the KJV – not in the text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What Job said later – </a:t>
            </a:r>
            <a:r>
              <a:rPr lang="en-US" b="0" dirty="0" smtClean="0"/>
              <a:t>“I heard of You by hearing of the ear, but now my eye sees You.” (</a:t>
            </a:r>
            <a:r>
              <a:rPr lang="en-US" b="1" dirty="0" smtClean="0"/>
              <a:t>42:5</a:t>
            </a:r>
            <a:r>
              <a:rPr lang="en-US" b="0" dirty="0" smtClean="0"/>
              <a: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Decomposition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i="1" dirty="0" smtClean="0"/>
              <a:t>tsâbâ’</a:t>
            </a:r>
            <a:r>
              <a:rPr lang="en-US" b="1" dirty="0" smtClean="0"/>
              <a:t> – </a:t>
            </a:r>
            <a:r>
              <a:rPr lang="en-US" b="0" dirty="0" smtClean="0"/>
              <a:t>n. army, war, warfare – as in “</a:t>
            </a:r>
            <a:r>
              <a:rPr lang="en-US" b="0" i="1" dirty="0" smtClean="0"/>
              <a:t>Yahweh Ts</a:t>
            </a:r>
            <a:r>
              <a:rPr lang="en-US" b="0" i="1" baseline="-25000" dirty="0" smtClean="0"/>
              <a:t>e</a:t>
            </a:r>
            <a:r>
              <a:rPr lang="en-US" b="0" i="1" dirty="0" smtClean="0"/>
              <a:t>ba’ôwth</a:t>
            </a:r>
            <a:r>
              <a:rPr lang="en-US" b="0" dirty="0" smtClean="0"/>
              <a:t>” (pl.) – previously in </a:t>
            </a:r>
            <a:r>
              <a:rPr lang="en-US" b="1" dirty="0" smtClean="0"/>
              <a:t>Job 7:1</a:t>
            </a:r>
            <a:r>
              <a:rPr lang="en-US" b="0" dirty="0" smtClean="0"/>
              <a:t> (often mistranslated)</a:t>
            </a:r>
          </a:p>
          <a:p>
            <a:pPr marL="228600" indent="-228600" eaLnBrk="1" hangingPunct="1">
              <a:spcBef>
                <a:spcPct val="0"/>
              </a:spcBef>
              <a:buFontTx/>
              <a:buAutoNum type="arabicPeriod"/>
            </a:pPr>
            <a:r>
              <a:rPr lang="en-US" b="1" dirty="0" smtClean="0"/>
              <a:t>“warfare” – </a:t>
            </a:r>
            <a:r>
              <a:rPr lang="en-US" b="0" dirty="0" smtClean="0"/>
              <a:t>lit. translation shows the conflict-nature of man’s life – was Job applying it to his death-state also?</a:t>
            </a:r>
          </a:p>
          <a:p>
            <a:pPr marL="914400" lvl="2" indent="0" eaLnBrk="1" hangingPunct="1">
              <a:spcBef>
                <a:spcPct val="0"/>
              </a:spcBef>
              <a:buFontTx/>
              <a:buNone/>
            </a:pPr>
            <a:r>
              <a:rPr lang="en-US" b="0" dirty="0" smtClean="0"/>
              <a:t> </a:t>
            </a:r>
            <a:r>
              <a:rPr lang="en-US" b="1" dirty="0" smtClean="0"/>
              <a:t>–</a:t>
            </a:r>
            <a:r>
              <a:rPr lang="en-US" b="0" dirty="0" smtClean="0"/>
              <a:t> the meaning of this passage may be that Job looked for redemption from his present condition.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Abraham – </a:t>
            </a:r>
            <a:r>
              <a:rPr lang="en-US" b="0" dirty="0" smtClean="0"/>
              <a:t>had a resurrection hope, but it was not revealed to the rest of us until </a:t>
            </a:r>
            <a:r>
              <a:rPr lang="en-US" b="1" dirty="0" smtClean="0"/>
              <a:t>Heb.11:17-19</a:t>
            </a:r>
            <a:r>
              <a:rPr lang="en-US" b="0" dirty="0" smtClean="0"/>
              <a:t>. Did he not teach his children also to believe thus?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Crops taken by enemies.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Skin infections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i="0" dirty="0" smtClean="0"/>
              <a:t>Jewish tradition – </a:t>
            </a:r>
            <a:r>
              <a:rPr lang="en-US" b="0" i="0" dirty="0" smtClean="0"/>
              <a:t>Moses </a:t>
            </a:r>
          </a:p>
          <a:p>
            <a:pPr marL="228600" indent="-228600" eaLnBrk="1" hangingPunct="1">
              <a:spcBef>
                <a:spcPct val="0"/>
              </a:spcBef>
              <a:buFontTx/>
              <a:buAutoNum type="arabicPeriod"/>
            </a:pPr>
            <a:r>
              <a:rPr lang="en-US" b="1" i="1" dirty="0" smtClean="0"/>
              <a:t>Companion Bible </a:t>
            </a:r>
            <a:r>
              <a:rPr lang="en-US" b="1" i="0" dirty="0" smtClean="0"/>
              <a:t>– </a:t>
            </a:r>
            <a:r>
              <a:rPr lang="en-US" b="0" i="0" dirty="0" smtClean="0"/>
              <a:t>Bullinger makes the case that Moses wrote the account of his life</a:t>
            </a:r>
          </a:p>
          <a:p>
            <a:pPr marL="228600" indent="-228600" eaLnBrk="1" hangingPunct="1">
              <a:spcBef>
                <a:spcPct val="0"/>
              </a:spcBef>
              <a:buFontTx/>
              <a:buAutoNum type="arabicPeriod"/>
            </a:pPr>
            <a:r>
              <a:rPr lang="en-US" b="1" i="0" dirty="0" smtClean="0"/>
              <a:t>But – </a:t>
            </a:r>
            <a:r>
              <a:rPr lang="en-US" b="0" i="0" dirty="0" smtClean="0"/>
              <a:t>there are other indicators of authorship that I’ll point out as we proceed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Job invited a curse (3:1-11) vs.</a:t>
            </a:r>
            <a:r>
              <a:rPr lang="en-US" b="1" baseline="0" dirty="0" smtClean="0"/>
              <a:t> the curse of the Law on the wicked.</a:t>
            </a:r>
            <a:endParaRPr lang="en-US" b="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Pro.3:11 could be a paraphrase of Job 5:17</a:t>
            </a:r>
            <a:endParaRPr lang="en-US" b="0" dirty="0" smtClean="0"/>
          </a:p>
          <a:p>
            <a:pPr marL="228600" indent="-228600" eaLnBrk="1" hangingPunct="1">
              <a:spcBef>
                <a:spcPct val="0"/>
              </a:spcBef>
              <a:buFontTx/>
              <a:buAutoNum type="arabicPeriod"/>
            </a:pPr>
            <a:r>
              <a:rPr lang="en-US" b="1" dirty="0" smtClean="0"/>
              <a:t>Proverbs ctd. </a:t>
            </a:r>
            <a:r>
              <a:rPr lang="en-US" b="0" dirty="0" smtClean="0"/>
              <a:t>– </a:t>
            </a:r>
            <a:r>
              <a:rPr lang="en-US" sz="1200" b="1" dirty="0" smtClean="0">
                <a:solidFill>
                  <a:schemeClr val="tx1"/>
                </a:solidFill>
              </a:rPr>
              <a:t>19:25</a:t>
            </a:r>
            <a:r>
              <a:rPr lang="en-US" sz="1200" b="0" dirty="0" smtClean="0">
                <a:solidFill>
                  <a:schemeClr val="tx1"/>
                </a:solidFill>
              </a:rPr>
              <a:t>; </a:t>
            </a:r>
            <a:r>
              <a:rPr lang="en-US" b="1" dirty="0" smtClean="0"/>
              <a:t>21:11</a:t>
            </a:r>
            <a:r>
              <a:rPr lang="en-US" b="0" dirty="0" smtClean="0"/>
              <a:t>; </a:t>
            </a:r>
            <a:r>
              <a:rPr lang="en-US" b="1" dirty="0" smtClean="0"/>
              <a:t>23:13-14</a:t>
            </a:r>
            <a:r>
              <a:rPr lang="en-US" b="0" dirty="0" smtClean="0"/>
              <a:t>; </a:t>
            </a:r>
            <a:r>
              <a:rPr lang="en-US" b="1" dirty="0" smtClean="0"/>
              <a:t>29:1, 15</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b="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b="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b="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b="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Job 28:28 – </a:t>
            </a:r>
            <a:r>
              <a:rPr lang="en-US" b="0" dirty="0" smtClean="0"/>
              <a:t>“fear of the Lord” “departing from evil” – exactly how Yahweh described</a:t>
            </a:r>
            <a:r>
              <a:rPr lang="en-US" b="0" baseline="0" dirty="0" smtClean="0"/>
              <a:t> Job in the beginning (</a:t>
            </a:r>
            <a:r>
              <a:rPr lang="en-US" b="1" baseline="0" dirty="0" smtClean="0"/>
              <a:t>1:8</a:t>
            </a:r>
            <a:r>
              <a:rPr lang="en-US" b="0" baseline="0" dirty="0" smtClean="0"/>
              <a:t>; </a:t>
            </a:r>
            <a:r>
              <a:rPr lang="en-US" b="1" baseline="0" dirty="0" smtClean="0"/>
              <a:t>2:3</a:t>
            </a:r>
            <a:r>
              <a:rPr lang="en-US" b="0" baseline="0" dirty="0" smtClean="0"/>
              <a:t>)</a:t>
            </a:r>
            <a:endParaRPr lang="en-US" b="0" dirty="0" smtClean="0"/>
          </a:p>
          <a:p>
            <a:pPr marL="228600" indent="-228600" eaLnBrk="1" hangingPunct="1">
              <a:spcBef>
                <a:spcPct val="0"/>
              </a:spcBef>
              <a:buFontTx/>
              <a:buAutoNum type="arabicPeriod"/>
            </a:pPr>
            <a:r>
              <a:rPr lang="en-US" b="1" dirty="0" smtClean="0"/>
              <a:t>NOTE – </a:t>
            </a:r>
            <a:r>
              <a:rPr lang="en-US" b="0" dirty="0" smtClean="0"/>
              <a:t>wisdom once dwelled in Edom &amp; Teman (</a:t>
            </a:r>
            <a:r>
              <a:rPr lang="en-US" b="1" dirty="0" smtClean="0"/>
              <a:t>Jer.49:7</a:t>
            </a:r>
            <a:r>
              <a:rPr lang="en-US" b="0" dirty="0" smtClean="0"/>
              <a:t>; </a:t>
            </a:r>
            <a:r>
              <a:rPr lang="en-US" b="1" dirty="0" smtClean="0"/>
              <a:t>Oba.1:8</a:t>
            </a:r>
            <a:r>
              <a:rPr lang="en-US" b="0" dirty="0" smtClean="0"/>
              <a:t>), and in the “sons of East” (</a:t>
            </a:r>
            <a:r>
              <a:rPr lang="en-US" b="1" dirty="0" smtClean="0"/>
              <a:t>1 Ki.4:30</a:t>
            </a:r>
            <a:r>
              <a:rPr lang="en-US" b="0" dirty="0" smtClean="0"/>
              <a: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Elihu speaking (ch.36) – </a:t>
            </a:r>
            <a:r>
              <a:rPr lang="en-US" b="0" dirty="0" smtClean="0"/>
              <a:t>and did he fulfill the role of a teaching priest (</a:t>
            </a:r>
            <a:r>
              <a:rPr lang="en-US" b="1" dirty="0" smtClean="0"/>
              <a:t>2 Chr.15:3</a:t>
            </a:r>
            <a:r>
              <a:rPr lang="en-US" b="0" dirty="0" smtClean="0"/>
              <a: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i="0" dirty="0" smtClean="0"/>
              <a:t>LXX – </a:t>
            </a:r>
            <a:r>
              <a:rPr lang="en-US" b="0" i="0" dirty="0" smtClean="0"/>
              <a:t>oldest is Codex Vaticanus, 4</a:t>
            </a:r>
            <a:r>
              <a:rPr lang="en-US" b="0" i="0" baseline="30000" dirty="0" smtClean="0"/>
              <a:t>th</a:t>
            </a:r>
            <a:r>
              <a:rPr lang="en-US" b="0" i="0" dirty="0" smtClean="0"/>
              <a:t> cent. AD – Eng. translations have followed LXX book order.</a:t>
            </a:r>
          </a:p>
          <a:p>
            <a:pPr marL="228600" indent="-228600" eaLnBrk="1" hangingPunct="1">
              <a:spcBef>
                <a:spcPct val="0"/>
              </a:spcBef>
              <a:buFontTx/>
              <a:buAutoNum type="arabicPeriod"/>
            </a:pPr>
            <a:r>
              <a:rPr lang="en-US" b="1" i="0" dirty="0" smtClean="0"/>
              <a:t>MT – </a:t>
            </a:r>
            <a:r>
              <a:rPr lang="en-US" b="0" i="0" dirty="0" smtClean="0"/>
              <a:t>both Leningrad Codex ca.</a:t>
            </a:r>
            <a:r>
              <a:rPr lang="en-US" b="0" i="0" baseline="0" dirty="0" smtClean="0"/>
              <a:t> 1008 AD and Aleppo Codex ca. 920 AD, </a:t>
            </a:r>
            <a:r>
              <a:rPr lang="en-US" b="1" i="0" baseline="0" dirty="0" smtClean="0"/>
              <a:t>apparently ordered by size – largest to smallest</a:t>
            </a:r>
            <a:r>
              <a:rPr lang="en-US" b="0" i="0" baseline="0" dirty="0" smtClean="0"/>
              <a:t>.</a:t>
            </a:r>
          </a:p>
          <a:p>
            <a:pPr marL="228600" indent="-228600" eaLnBrk="1" hangingPunct="1">
              <a:spcBef>
                <a:spcPct val="0"/>
              </a:spcBef>
              <a:buFontTx/>
              <a:buAutoNum type="arabicPeriod"/>
            </a:pPr>
            <a:r>
              <a:rPr lang="en-US" b="1" i="0" baseline="0" dirty="0" smtClean="0"/>
              <a:t>Heb. Var. – </a:t>
            </a:r>
            <a:r>
              <a:rPr lang="en-US" b="0" i="0" baseline="0" dirty="0" smtClean="0"/>
              <a:t>acc. to “</a:t>
            </a:r>
            <a:r>
              <a:rPr lang="en-US" sz="1200" b="0" i="0" u="none" strike="noStrike" kern="1200" baseline="0" dirty="0" smtClean="0">
                <a:solidFill>
                  <a:schemeClr val="tx1"/>
                </a:solidFill>
                <a:latin typeface="+mn-lt"/>
                <a:ea typeface="+mn-ea"/>
                <a:cs typeface="+mn-cs"/>
              </a:rPr>
              <a:t>THE ORDER OF THE BOOKS IN THE HEBREW BIBLE”, Journ. of the Evang. Theological Soc., Dec 2008</a:t>
            </a:r>
            <a:endParaRPr lang="en-US" b="0" i="0" baseline="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Subjects differ – </a:t>
            </a:r>
            <a:r>
              <a:rPr lang="en-US" b="0" dirty="0" smtClean="0"/>
              <a:t>but expressed in like terms</a:t>
            </a:r>
          </a:p>
          <a:p>
            <a:pPr marL="228600" indent="-228600" eaLnBrk="1" hangingPunct="1">
              <a:spcBef>
                <a:spcPct val="0"/>
              </a:spcBef>
              <a:buFontTx/>
              <a:buAutoNum type="arabicPeriod"/>
            </a:pPr>
            <a:r>
              <a:rPr lang="en-US" b="1" dirty="0" smtClean="0"/>
              <a:t>Parallels with Pro &amp; Ecc – </a:t>
            </a:r>
            <a:r>
              <a:rPr lang="en-US" b="0" dirty="0" smtClean="0"/>
              <a:t>these esp. suggest a connection with Solomon and his wisdom</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Creation – Job 33:4-7</a:t>
            </a:r>
            <a:r>
              <a:rPr lang="en-US" b="0" dirty="0" smtClean="0"/>
              <a:t> (Elihu) – </a:t>
            </a:r>
            <a:r>
              <a:rPr lang="en-US" b="1" dirty="0" smtClean="0"/>
              <a:t>Gen.2:7</a:t>
            </a:r>
          </a:p>
          <a:p>
            <a:pPr marL="228600" indent="-228600" eaLnBrk="1" hangingPunct="1">
              <a:spcBef>
                <a:spcPct val="0"/>
              </a:spcBef>
              <a:buFontTx/>
              <a:buAutoNum type="arabicPeriod"/>
            </a:pPr>
            <a:r>
              <a:rPr lang="en-US" b="1" dirty="0" smtClean="0"/>
              <a:t>Fallen Angels – Job 4:18 </a:t>
            </a:r>
            <a:r>
              <a:rPr lang="en-US" b="0" dirty="0" smtClean="0"/>
              <a:t>(Eliphaz); </a:t>
            </a:r>
            <a:r>
              <a:rPr lang="en-US" b="1" dirty="0" smtClean="0"/>
              <a:t>Gen.6 – </a:t>
            </a:r>
            <a:r>
              <a:rPr lang="en-US" b="0" dirty="0" smtClean="0"/>
              <a:t>but they seem not to understand the lesson of the Fall, with its curse on both Satan and man</a:t>
            </a:r>
          </a:p>
          <a:p>
            <a:pPr marL="228600" indent="-228600" eaLnBrk="1" hangingPunct="1">
              <a:spcBef>
                <a:spcPct val="0"/>
              </a:spcBef>
              <a:buFontTx/>
              <a:buAutoNum type="arabicPeriod"/>
            </a:pPr>
            <a:r>
              <a:rPr lang="en-US" b="1" dirty="0" smtClean="0"/>
              <a:t>Dreams – Job 33:15-16 </a:t>
            </a:r>
            <a:r>
              <a:rPr lang="en-US" b="0" dirty="0" smtClean="0"/>
              <a:t>(Elihu) – possibly the best example was God speaking to Abimelech in a dream – if he restored Sarah, Abraham would pray</a:t>
            </a:r>
            <a:r>
              <a:rPr lang="en-US" b="0" baseline="0" dirty="0" smtClean="0"/>
              <a:t> for him </a:t>
            </a:r>
            <a:r>
              <a:rPr lang="en-US" b="0" dirty="0" smtClean="0"/>
              <a:t>(</a:t>
            </a:r>
            <a:r>
              <a:rPr lang="en-US" b="1" dirty="0" smtClean="0"/>
              <a:t>Ge.20:7</a:t>
            </a:r>
            <a:r>
              <a:rPr lang="en-US" b="0" dirty="0" smtClean="0"/>
              <a:t>) – as it concerned Abraham, the episode was likely passed to all his descendants</a:t>
            </a:r>
          </a:p>
          <a:p>
            <a:pPr marL="0" indent="0" eaLnBrk="1" hangingPunct="1">
              <a:spcBef>
                <a:spcPct val="0"/>
              </a:spcBef>
              <a:buFontTx/>
              <a:buNone/>
            </a:pPr>
            <a:r>
              <a:rPr lang="en-US" b="0" dirty="0" smtClean="0"/>
              <a:t>			– ALSO: Pharaoh’s dreams interpreted by Joseph, Nebuchadnezzar’s</a:t>
            </a:r>
            <a:r>
              <a:rPr lang="en-US" b="0" baseline="0" dirty="0" smtClean="0"/>
              <a:t> dreams interpreted by Daniel</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algn="l" eaLnBrk="1" hangingPunct="1">
              <a:spcBef>
                <a:spcPct val="0"/>
              </a:spcBef>
              <a:buFontTx/>
              <a:buAutoNum type="arabicPeriod"/>
            </a:pPr>
            <a:r>
              <a:rPr lang="en-US" b="1" dirty="0" smtClean="0"/>
              <a:t>Nebuchadnezzar – 12:24-25</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Ctd. – 145:7-9,</a:t>
            </a:r>
            <a:r>
              <a:rPr lang="en-US" b="1" baseline="0" dirty="0" smtClean="0"/>
              <a:t> 14-20</a:t>
            </a:r>
            <a:r>
              <a:rPr lang="en-US" b="0" baseline="0" dirty="0" smtClean="0"/>
              <a:t>; </a:t>
            </a:r>
            <a:r>
              <a:rPr lang="en-US" b="1" baseline="0" dirty="0" smtClean="0"/>
              <a:t>146:6-9</a:t>
            </a:r>
            <a:endParaRPr lang="en-US" b="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Some of these – </a:t>
            </a:r>
            <a:r>
              <a:rPr lang="en-US" b="0" dirty="0" smtClean="0"/>
              <a:t>cited in preceding slides </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Some of these – </a:t>
            </a:r>
            <a:r>
              <a:rPr lang="en-US" b="0" dirty="0" smtClean="0"/>
              <a:t>cited in preceding slides </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Under Mosaic Law – </a:t>
            </a:r>
            <a:r>
              <a:rPr lang="en-US" b="0" dirty="0" smtClean="0"/>
              <a:t>no prosecutor, just a plaintiff and defendant and a judge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Therefore Elihu’s anger was justified – </a:t>
            </a:r>
            <a:r>
              <a:rPr lang="en-US" b="0" dirty="0" smtClean="0"/>
              <a:t>because Job justified himself rather</a:t>
            </a:r>
            <a:r>
              <a:rPr lang="en-US" b="0" baseline="0" dirty="0" smtClean="0"/>
              <a:t> than God (</a:t>
            </a:r>
            <a:r>
              <a:rPr lang="en-US" b="1" baseline="0" dirty="0" smtClean="0"/>
              <a:t>32:2</a:t>
            </a:r>
            <a:r>
              <a:rPr lang="en-US" b="0" baseline="0" dirty="0" smtClean="0"/>
              <a:t>)</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E, B &amp; Z – </a:t>
            </a:r>
            <a:r>
              <a:rPr lang="en-US" b="0" dirty="0" smtClean="0"/>
              <a:t>in effect the 2 or 3 witnesses required by Mosaic Law to convict a guilty person (</a:t>
            </a:r>
            <a:r>
              <a:rPr lang="en-US" b="1" dirty="0" smtClean="0"/>
              <a:t>Mat.18:16</a:t>
            </a:r>
            <a:r>
              <a:rPr lang="en-US" b="0" dirty="0" smtClean="0"/>
              <a:t>; </a:t>
            </a:r>
            <a:r>
              <a:rPr lang="en-US" b="1" dirty="0" smtClean="0"/>
              <a:t>Deu.19:15</a:t>
            </a:r>
            <a:r>
              <a:rPr lang="en-US" b="0" dirty="0" smtClean="0"/>
              <a:t>)</a:t>
            </a:r>
          </a:p>
          <a:p>
            <a:pPr marL="228600" indent="-228600" eaLnBrk="1" hangingPunct="1">
              <a:spcBef>
                <a:spcPct val="0"/>
              </a:spcBef>
              <a:buFontTx/>
              <a:buAutoNum type="arabicPeriod"/>
            </a:pPr>
            <a:r>
              <a:rPr lang="en-US" b="1" dirty="0" smtClean="0"/>
              <a:t>Elihu – </a:t>
            </a:r>
            <a:r>
              <a:rPr lang="en-US" b="0" dirty="0" smtClean="0"/>
              <a:t>his case passed over by Yahweh without</a:t>
            </a:r>
            <a:r>
              <a:rPr lang="en-US" b="0" baseline="0" dirty="0" smtClean="0"/>
              <a:t> comment – except indirectly He repeated Elihu’s condemnation that Job multiplies “words without knowledge” (</a:t>
            </a:r>
            <a:r>
              <a:rPr lang="en-US" b="1" baseline="0" dirty="0" smtClean="0"/>
              <a:t>38:2</a:t>
            </a:r>
            <a:r>
              <a:rPr lang="en-US" b="0" baseline="0" dirty="0" smtClean="0"/>
              <a:t>; </a:t>
            </a:r>
            <a:r>
              <a:rPr lang="en-US" b="1" baseline="0" dirty="0" smtClean="0"/>
              <a:t>35:16 </a:t>
            </a:r>
            <a:r>
              <a:rPr lang="en-US" b="0" baseline="0" dirty="0" smtClean="0"/>
              <a:t>– also </a:t>
            </a:r>
            <a:r>
              <a:rPr lang="en-US" b="1" baseline="0" dirty="0" smtClean="0"/>
              <a:t>34:35</a:t>
            </a:r>
            <a:r>
              <a:rPr lang="en-US" b="0" baseline="0" dirty="0" smtClean="0"/>
              <a:t>)</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sz="1200" b="1" i="1" dirty="0" smtClean="0">
                <a:solidFill>
                  <a:schemeClr val="tx1"/>
                </a:solidFill>
                <a:ea typeface="Tahoma"/>
                <a:cs typeface="Tahoma"/>
              </a:rPr>
              <a:t>`î</a:t>
            </a:r>
            <a:r>
              <a:rPr lang="en-US" sz="1200" b="1" i="1" dirty="0" smtClean="0">
                <a:solidFill>
                  <a:schemeClr val="tx1"/>
                </a:solidFill>
              </a:rPr>
              <a:t>yy</a:t>
            </a:r>
            <a:r>
              <a:rPr lang="en-US" sz="1200" b="1" i="1" dirty="0" smtClean="0">
                <a:solidFill>
                  <a:schemeClr val="tx1"/>
                </a:solidFill>
                <a:ea typeface="Tahoma"/>
                <a:cs typeface="Tahoma"/>
              </a:rPr>
              <a:t>ô</a:t>
            </a:r>
            <a:r>
              <a:rPr lang="en-US" sz="1200" b="1" i="1" dirty="0" smtClean="0">
                <a:solidFill>
                  <a:schemeClr val="tx1"/>
                </a:solidFill>
              </a:rPr>
              <a:t>wb – </a:t>
            </a:r>
            <a:r>
              <a:rPr lang="en-US" sz="1200" b="0" i="0" dirty="0" smtClean="0">
                <a:solidFill>
                  <a:schemeClr val="tx1"/>
                </a:solidFill>
              </a:rPr>
              <a:t>BDB suggests a meaning: “object</a:t>
            </a:r>
            <a:r>
              <a:rPr lang="en-US" sz="1200" b="0" i="0" baseline="0" dirty="0" smtClean="0">
                <a:solidFill>
                  <a:schemeClr val="tx1"/>
                </a:solidFill>
              </a:rPr>
              <a:t> of enmity” – in other words “hated one,” hated by Satan apparently</a:t>
            </a:r>
          </a:p>
          <a:p>
            <a:pPr marL="228600" indent="-228600" eaLnBrk="1" hangingPunct="1">
              <a:spcBef>
                <a:spcPct val="0"/>
              </a:spcBef>
              <a:buFontTx/>
              <a:buAutoNum type="arabicPeriod"/>
            </a:pPr>
            <a:r>
              <a:rPr lang="en-US" sz="1200" b="1" i="0" baseline="0" dirty="0" smtClean="0">
                <a:solidFill>
                  <a:schemeClr val="tx1"/>
                </a:solidFill>
              </a:rPr>
              <a:t>Extended ending of Job (LXX) – Job 42:17 </a:t>
            </a:r>
            <a:r>
              <a:rPr lang="en-US" sz="1200" b="0" i="0" baseline="0" dirty="0" smtClean="0">
                <a:solidFill>
                  <a:schemeClr val="tx1"/>
                </a:solidFill>
              </a:rPr>
              <a:t>says Job was formerly known as Jobab – a Jobab is listed in a succession of Edomite kings (</a:t>
            </a:r>
            <a:r>
              <a:rPr lang="en-US" sz="1200" b="1" i="0" baseline="0" dirty="0" smtClean="0">
                <a:solidFill>
                  <a:schemeClr val="tx1"/>
                </a:solidFill>
              </a:rPr>
              <a:t>Gen.36:34</a:t>
            </a:r>
            <a:r>
              <a:rPr lang="en-US" sz="1200" b="0" i="0" baseline="0" dirty="0" smtClean="0">
                <a:solidFill>
                  <a:schemeClr val="tx1"/>
                </a:solidFill>
              </a:rPr>
              <a:t>)</a:t>
            </a:r>
          </a:p>
          <a:p>
            <a:pPr marL="228600" indent="-228600" eaLnBrk="1" hangingPunct="1">
              <a:spcBef>
                <a:spcPct val="0"/>
              </a:spcBef>
              <a:buFontTx/>
              <a:buAutoNum type="arabicPeriod"/>
            </a:pPr>
            <a:r>
              <a:rPr lang="en-US" b="1" i="1" dirty="0" smtClean="0"/>
              <a:t>Companion Bible </a:t>
            </a:r>
            <a:r>
              <a:rPr lang="en-US" b="1" i="0" dirty="0" smtClean="0"/>
              <a:t>– </a:t>
            </a:r>
            <a:r>
              <a:rPr lang="en-US" b="0" i="0" dirty="0" smtClean="0"/>
              <a:t>Bullinger makes the case that this is the Job who was a descendant of Issachar – IOW, an</a:t>
            </a:r>
            <a:r>
              <a:rPr lang="en-US" b="0" i="0" baseline="0" dirty="0" smtClean="0"/>
              <a:t> Israelite</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Job’ repentance – </a:t>
            </a:r>
            <a:r>
              <a:rPr lang="en-US" b="0" dirty="0" smtClean="0"/>
              <a:t>included the self-condemnation “Who is this hiding counsel </a:t>
            </a:r>
            <a:r>
              <a:rPr lang="en-US" b="0" u="sng" dirty="0" smtClean="0"/>
              <a:t>without</a:t>
            </a:r>
            <a:r>
              <a:rPr lang="en-US" b="0" u="sng" baseline="0" dirty="0" smtClean="0"/>
              <a:t> knowledge</a:t>
            </a:r>
            <a:r>
              <a:rPr lang="en-US" b="0" baseline="0" dirty="0" smtClean="0"/>
              <a:t>?” (</a:t>
            </a:r>
            <a:r>
              <a:rPr lang="en-US" b="1" baseline="0" dirty="0" smtClean="0"/>
              <a:t>42:3</a:t>
            </a:r>
            <a:r>
              <a:rPr lang="en-US" b="0" baseline="0" dirty="0" smtClean="0"/>
              <a:t>, also </a:t>
            </a:r>
            <a:r>
              <a:rPr lang="en-US" b="1" baseline="0" dirty="0" smtClean="0"/>
              <a:t>40:3-5</a:t>
            </a:r>
            <a:r>
              <a:rPr lang="en-US" b="0" baseline="0" dirty="0" smtClean="0"/>
              <a:t>)</a:t>
            </a:r>
          </a:p>
          <a:p>
            <a:pPr marL="228600" indent="-228600" eaLnBrk="1" hangingPunct="1">
              <a:spcBef>
                <a:spcPct val="0"/>
              </a:spcBef>
              <a:buFontTx/>
              <a:buAutoNum type="arabicPeriod"/>
            </a:pPr>
            <a:r>
              <a:rPr lang="en-US" b="1" baseline="0" dirty="0" smtClean="0"/>
              <a:t>E, B &amp; Z – </a:t>
            </a:r>
            <a:r>
              <a:rPr lang="en-US" b="0" baseline="0" dirty="0" smtClean="0"/>
              <a:t>were twice told, “For you have not spoken </a:t>
            </a:r>
            <a:r>
              <a:rPr lang="en-US" b="1" i="1" u="sng" baseline="0" dirty="0" smtClean="0"/>
              <a:t>toward</a:t>
            </a:r>
            <a:r>
              <a:rPr lang="en-US" b="0" baseline="0" dirty="0" smtClean="0"/>
              <a:t> Me rightly, like My servant Job.” (</a:t>
            </a:r>
            <a:r>
              <a:rPr lang="en-US" b="1" baseline="0" dirty="0" smtClean="0"/>
              <a:t>42:7-8</a:t>
            </a:r>
            <a:r>
              <a:rPr lang="en-US" b="0" baseline="0" dirty="0" smtClean="0"/>
              <a:t>). This seems to have to do with Job’s repentant response to Yahweh at </a:t>
            </a:r>
            <a:r>
              <a:rPr lang="en-US" b="1" baseline="0" dirty="0" smtClean="0"/>
              <a:t>42:1-6</a:t>
            </a:r>
            <a:r>
              <a:rPr lang="en-US" b="0" baseline="0" dirty="0" smtClean="0"/>
              <a:t> – was a similar response expected of E, B &amp; Z? </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Elihu’s anger at Job &amp; reason for responding – </a:t>
            </a:r>
            <a:r>
              <a:rPr lang="en-US" b="0" dirty="0" smtClean="0"/>
              <a:t>because</a:t>
            </a:r>
            <a:r>
              <a:rPr lang="en-US" b="0" baseline="0" dirty="0" smtClean="0"/>
              <a:t> Job justified himself rather than God (</a:t>
            </a:r>
            <a:r>
              <a:rPr lang="en-US" b="1" baseline="0" dirty="0" smtClean="0"/>
              <a:t>32:2</a:t>
            </a:r>
            <a:r>
              <a:rPr lang="en-US" b="0" baseline="0" dirty="0" smtClean="0"/>
              <a:t>) – was right on the mark</a:t>
            </a:r>
          </a:p>
          <a:p>
            <a:pPr marL="0" indent="0" eaLnBrk="1" hangingPunct="1">
              <a:spcBef>
                <a:spcPct val="0"/>
              </a:spcBef>
              <a:buFontTx/>
              <a:buNone/>
            </a:pPr>
            <a:r>
              <a:rPr lang="en-US" b="0" baseline="0" dirty="0" smtClean="0"/>
              <a:t>			                   </a:t>
            </a:r>
            <a:r>
              <a:rPr lang="en-US" b="1" dirty="0" smtClean="0"/>
              <a:t>–</a:t>
            </a:r>
            <a:r>
              <a:rPr lang="en-US" b="0" baseline="0" dirty="0" smtClean="0"/>
              <a:t> Yahweh also said, “Do you truly annul My judgment? Do you condemn Me, </a:t>
            </a:r>
          </a:p>
          <a:p>
            <a:pPr marL="0" indent="0" eaLnBrk="1" hangingPunct="1">
              <a:spcBef>
                <a:spcPct val="0"/>
              </a:spcBef>
              <a:buFontTx/>
              <a:buNone/>
            </a:pPr>
            <a:r>
              <a:rPr lang="en-US" b="0" baseline="0" dirty="0" smtClean="0"/>
              <a:t>			                      so that you may be justified?” (</a:t>
            </a:r>
            <a:r>
              <a:rPr lang="en-US" b="1" baseline="0" dirty="0" smtClean="0"/>
              <a:t>40:8</a:t>
            </a:r>
            <a:r>
              <a:rPr lang="en-US" b="0" baseline="0" dirty="0" smtClean="0"/>
              <a:t>)</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In what way did Job speak right toward Yahweh? – 42:7</a:t>
            </a:r>
            <a:r>
              <a:rPr lang="en-US" b="0" dirty="0" smtClean="0"/>
              <a:t> – he repented (</a:t>
            </a:r>
            <a:r>
              <a:rPr lang="en-US" b="1" dirty="0" smtClean="0"/>
              <a:t>42:6</a:t>
            </a:r>
            <a:r>
              <a:rPr lang="en-US" b="0" dirty="0" smtClean="0"/>
              <a:t>) and found himself vile (</a:t>
            </a:r>
            <a:r>
              <a:rPr lang="en-US" b="1" dirty="0" smtClean="0"/>
              <a:t>40:4</a:t>
            </a:r>
            <a:r>
              <a:rPr lang="en-US" b="0" dirty="0" smtClean="0"/>
              <a:t>)</a:t>
            </a:r>
          </a:p>
          <a:p>
            <a:pPr marL="228600" indent="-228600" eaLnBrk="1" hangingPunct="1">
              <a:spcBef>
                <a:spcPct val="0"/>
              </a:spcBef>
              <a:buFontTx/>
              <a:buAutoNum type="arabicPeriod"/>
            </a:pPr>
            <a:r>
              <a:rPr lang="en-US" b="1" dirty="0" smtClean="0"/>
              <a:t>But his 3 friends – </a:t>
            </a:r>
            <a:r>
              <a:rPr lang="en-US" b="0" dirty="0" smtClean="0"/>
              <a:t>kept insisting Job must have committed some evil for such woes to befall</a:t>
            </a:r>
            <a:r>
              <a:rPr lang="en-US" b="0" baseline="0" dirty="0" smtClean="0"/>
              <a:t> him - in effect, they contradicted Yahweh’s statement that Job was “perfect and upright”</a:t>
            </a:r>
          </a:p>
          <a:p>
            <a:pPr marL="228600" indent="-228600" eaLnBrk="1" hangingPunct="1">
              <a:spcBef>
                <a:spcPct val="0"/>
              </a:spcBef>
              <a:buFontTx/>
              <a:buAutoNum type="arabicPeriod"/>
            </a:pPr>
            <a:r>
              <a:rPr lang="en-US" b="1" baseline="0" dirty="0" smtClean="0"/>
              <a:t>But much that the 3 friends spoke was true –</a:t>
            </a:r>
            <a:r>
              <a:rPr lang="en-US" b="0" baseline="0" dirty="0" smtClean="0"/>
              <a:t> Eliphaz at </a:t>
            </a:r>
            <a:r>
              <a:rPr lang="en-US" b="1" baseline="0" dirty="0" smtClean="0"/>
              <a:t>5:17</a:t>
            </a:r>
            <a:r>
              <a:rPr lang="en-US" b="0" baseline="0" dirty="0" smtClean="0"/>
              <a:t> was paraphrased in </a:t>
            </a:r>
            <a:r>
              <a:rPr lang="en-US" b="1" baseline="0" dirty="0" smtClean="0"/>
              <a:t>Pro.3:11</a:t>
            </a:r>
          </a:p>
          <a:p>
            <a:pPr marL="3200400" lvl="7" indent="0" eaLnBrk="1" hangingPunct="1">
              <a:spcBef>
                <a:spcPct val="0"/>
              </a:spcBef>
              <a:buFontTx/>
              <a:buNone/>
            </a:pPr>
            <a:r>
              <a:rPr lang="en-US" b="0" baseline="0" dirty="0" smtClean="0"/>
              <a:t>           Eliphaz at </a:t>
            </a:r>
            <a:r>
              <a:rPr lang="en-US" b="1" baseline="0" dirty="0" smtClean="0"/>
              <a:t>5:13</a:t>
            </a:r>
            <a:r>
              <a:rPr lang="en-US" b="0" baseline="0" dirty="0" smtClean="0"/>
              <a:t> was quoted in </a:t>
            </a:r>
            <a:r>
              <a:rPr lang="en-US" b="1" baseline="0" dirty="0" smtClean="0"/>
              <a:t>1 Cor.3:19</a:t>
            </a:r>
            <a:endParaRPr lang="en-US" b="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Could Elihu, as author</a:t>
            </a:r>
            <a:r>
              <a:rPr lang="en-US" b="1" baseline="0" dirty="0" smtClean="0"/>
              <a:t> – </a:t>
            </a:r>
            <a:r>
              <a:rPr lang="en-US" b="0" baseline="0" dirty="0" smtClean="0"/>
              <a:t>have inserted himself into the scene as a literary device?</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What exactly was Elihu’s role? </a:t>
            </a:r>
            <a:r>
              <a:rPr lang="en-US" b="0" dirty="0" smtClean="0"/>
              <a:t>– Note that he has neither an entrance, nor an exit from the tale. He is more or less interrupted by Yahweh, speaking from the storm.</a:t>
            </a:r>
          </a:p>
          <a:p>
            <a:pPr marL="228600" indent="-228600" eaLnBrk="1" hangingPunct="1">
              <a:spcBef>
                <a:spcPct val="0"/>
              </a:spcBef>
              <a:buFontTx/>
              <a:buAutoNum type="arabicPeriod"/>
            </a:pPr>
            <a:r>
              <a:rPr lang="en-US" b="1" dirty="0" smtClean="0"/>
              <a:t>Was Elihu’s purpose – </a:t>
            </a:r>
            <a:r>
              <a:rPr lang="en-US" b="0" dirty="0" smtClean="0"/>
              <a:t>to prepare the way for Yahweh to speak, like a John the Baptist?</a:t>
            </a:r>
          </a:p>
          <a:p>
            <a:pPr marL="228600" indent="-228600" eaLnBrk="1" hangingPunct="1">
              <a:spcBef>
                <a:spcPct val="0"/>
              </a:spcBef>
              <a:buFontTx/>
              <a:buAutoNum type="arabicPeriod"/>
            </a:pPr>
            <a:r>
              <a:rPr lang="en-US" b="1" dirty="0" smtClean="0"/>
              <a:t>Note – </a:t>
            </a:r>
            <a:r>
              <a:rPr lang="en-US" b="0" dirty="0" smtClean="0"/>
              <a:t>no one replied to Elihu (see previous slide note)</a:t>
            </a:r>
          </a:p>
          <a:p>
            <a:pPr marL="228600" indent="-228600" eaLnBrk="1" hangingPunct="1">
              <a:spcBef>
                <a:spcPct val="0"/>
              </a:spcBef>
              <a:buFontTx/>
              <a:buAutoNum type="arabicPeriod"/>
            </a:pPr>
            <a:r>
              <a:rPr lang="en-US" b="1" dirty="0" smtClean="0"/>
              <a:t>Were Elihu’s views different from Job’s 3 friends? – </a:t>
            </a:r>
            <a:r>
              <a:rPr lang="en-US" b="0" dirty="0" smtClean="0"/>
              <a:t>his initial anger was due to Job justifying himself rather than God (</a:t>
            </a:r>
            <a:r>
              <a:rPr lang="en-US" b="1" dirty="0" smtClean="0"/>
              <a:t>32:2</a:t>
            </a:r>
            <a:r>
              <a:rPr lang="en-US" b="0" dirty="0" smtClean="0"/>
              <a:t>); he claimed to be as Job’s mouth to God, i.e., his mediator! He delighted to justify Job (</a:t>
            </a:r>
            <a:r>
              <a:rPr lang="en-US" b="1" dirty="0" smtClean="0"/>
              <a:t>33:32</a:t>
            </a:r>
            <a:r>
              <a:rPr lang="en-US" b="0" dirty="0" smtClean="0"/>
              <a: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In all of God’s response to Job – </a:t>
            </a:r>
            <a:r>
              <a:rPr lang="en-US" b="0" dirty="0" smtClean="0"/>
              <a:t>He does not try to justify what He let happen to Job – not one word!</a:t>
            </a:r>
          </a:p>
          <a:p>
            <a:pPr marL="228600" indent="-228600" eaLnBrk="1" hangingPunct="1">
              <a:spcBef>
                <a:spcPct val="0"/>
              </a:spcBef>
              <a:buFontTx/>
              <a:buAutoNum type="arabicPeriod"/>
            </a:pPr>
            <a:r>
              <a:rPr lang="en-US" b="1" dirty="0" smtClean="0"/>
              <a:t>What about Elihu’s question </a:t>
            </a:r>
            <a:r>
              <a:rPr lang="en-US" b="0" dirty="0" smtClean="0"/>
              <a:t>– what can God receive from men? (</a:t>
            </a:r>
            <a:r>
              <a:rPr lang="en-US" b="1" dirty="0" smtClean="0"/>
              <a:t>35:6-7</a:t>
            </a:r>
            <a:r>
              <a:rPr lang="en-US" b="0" dirty="0" smtClean="0"/>
              <a:t>)</a:t>
            </a:r>
          </a:p>
          <a:p>
            <a:pPr marL="228600" indent="-228600" eaLnBrk="1" hangingPunct="1">
              <a:spcBef>
                <a:spcPct val="0"/>
              </a:spcBef>
              <a:buFontTx/>
              <a:buAutoNum type="arabicPeriod"/>
            </a:pPr>
            <a:r>
              <a:rPr lang="en-US" b="1" dirty="0" smtClean="0"/>
              <a:t>If Yahweh boasted on His servant Job –</a:t>
            </a:r>
            <a:r>
              <a:rPr lang="en-US" b="0" dirty="0" smtClean="0"/>
              <a:t> did He not receive praise and glory from Job’s faithfulness to Him?</a:t>
            </a:r>
          </a:p>
          <a:p>
            <a:pPr marL="228600" indent="-228600" eaLnBrk="1" hangingPunct="1">
              <a:spcBef>
                <a:spcPct val="0"/>
              </a:spcBef>
              <a:buFontTx/>
              <a:buAutoNum type="arabicPeriod"/>
            </a:pPr>
            <a:r>
              <a:rPr lang="en-US" b="1" dirty="0" smtClean="0"/>
              <a:t>Does God not desire love and obedience from His creatures?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In a word – He is sovereign! </a:t>
            </a:r>
            <a:r>
              <a:rPr lang="en-US" b="0" dirty="0" smtClean="0"/>
              <a:t>If a judge is dragged into court, it’s because he’s unfit to judge</a:t>
            </a:r>
            <a:r>
              <a:rPr lang="en-US" b="0" baseline="0" dirty="0" smtClean="0"/>
              <a:t> any longer.</a:t>
            </a:r>
            <a:endParaRPr lang="en-US" b="0" dirty="0" smtClean="0"/>
          </a:p>
          <a:p>
            <a:pPr marL="228600" indent="-228600" eaLnBrk="1" hangingPunct="1">
              <a:spcBef>
                <a:spcPct val="0"/>
              </a:spcBef>
              <a:buFontTx/>
              <a:buAutoNum type="arabicPeriod"/>
            </a:pPr>
            <a:r>
              <a:rPr lang="en-US" b="1" dirty="0" smtClean="0"/>
              <a:t>Opening Narrative – </a:t>
            </a:r>
            <a:r>
              <a:rPr lang="en-US" b="0" dirty="0" smtClean="0"/>
              <a:t>quickly</a:t>
            </a:r>
            <a:r>
              <a:rPr lang="en-US" b="0" baseline="0" dirty="0" smtClean="0"/>
              <a:t> establishes why Job was made to suffer</a:t>
            </a:r>
            <a:endParaRPr lang="en-US" b="0" dirty="0" smtClean="0"/>
          </a:p>
          <a:p>
            <a:pPr marL="228600" indent="-228600" eaLnBrk="1" hangingPunct="1">
              <a:spcBef>
                <a:spcPct val="0"/>
              </a:spcBef>
              <a:buFontTx/>
              <a:buAutoNum type="arabicPeriod"/>
            </a:pPr>
            <a:r>
              <a:rPr lang="en-US" b="1" dirty="0" smtClean="0"/>
              <a:t>But perhaps – </a:t>
            </a:r>
            <a:r>
              <a:rPr lang="en-US" b="0" dirty="0" smtClean="0"/>
              <a:t>the Book of Job was left him as an explanation – if so, it must have been amended later with the ending (</a:t>
            </a:r>
            <a:r>
              <a:rPr lang="en-US" b="1" dirty="0" smtClean="0"/>
              <a:t>42:12-17</a:t>
            </a:r>
            <a:r>
              <a:rPr lang="en-US" b="0" dirty="0" smtClean="0"/>
              <a:t>)</a:t>
            </a:r>
          </a:p>
          <a:p>
            <a:pPr marL="228600" indent="-228600" eaLnBrk="1" hangingPunct="1">
              <a:spcBef>
                <a:spcPct val="0"/>
              </a:spcBef>
              <a:buFontTx/>
              <a:buAutoNum type="arabicPeriod"/>
            </a:pPr>
            <a:r>
              <a:rPr lang="en-US" b="1" dirty="0" smtClean="0"/>
              <a:t>Elihu – </a:t>
            </a:r>
            <a:r>
              <a:rPr lang="en-US" b="0" dirty="0" smtClean="0"/>
              <a:t>had something </a:t>
            </a:r>
            <a:r>
              <a:rPr lang="en-US" b="0" baseline="0" dirty="0" smtClean="0"/>
              <a:t>to say about the chastening of the Lord (</a:t>
            </a:r>
            <a:r>
              <a:rPr lang="en-US" b="1" baseline="0" dirty="0" smtClean="0"/>
              <a:t>33:19-22</a:t>
            </a:r>
            <a:r>
              <a:rPr lang="en-US" b="0" baseline="0" dirty="0" smtClean="0"/>
              <a:t>) – but so did Eliphaz (</a:t>
            </a:r>
            <a:r>
              <a:rPr lang="en-US" b="1" baseline="0" dirty="0" smtClean="0"/>
              <a:t>5:17-18</a:t>
            </a:r>
            <a:r>
              <a:rPr lang="en-US" b="0" baseline="0" dirty="0" smtClean="0"/>
              <a:t>)</a:t>
            </a:r>
          </a:p>
          <a:p>
            <a:pPr marL="228600" indent="-228600" eaLnBrk="1" hangingPunct="1">
              <a:spcBef>
                <a:spcPct val="0"/>
              </a:spcBef>
              <a:buFontTx/>
              <a:buAutoNum type="arabicPeriod"/>
            </a:pPr>
            <a:r>
              <a:rPr lang="en-US" b="1" baseline="0" dirty="0" smtClean="0"/>
              <a:t>Yahweh’s response – </a:t>
            </a:r>
            <a:r>
              <a:rPr lang="en-US" b="0" baseline="0" dirty="0" smtClean="0"/>
              <a:t>based almost entirely on His sovereign power as Creator (</a:t>
            </a:r>
            <a:r>
              <a:rPr lang="en-US" b="1" baseline="0" dirty="0" smtClean="0"/>
              <a:t>38:4-39:30</a:t>
            </a:r>
            <a:r>
              <a:rPr lang="en-US" b="0" baseline="0" dirty="0" smtClean="0"/>
              <a:t>; </a:t>
            </a:r>
            <a:r>
              <a:rPr lang="en-US" b="1" baseline="0" dirty="0" smtClean="0"/>
              <a:t>40:15-41:34</a:t>
            </a:r>
            <a:r>
              <a:rPr lang="en-US" b="0" baseline="0" dirty="0" smtClean="0"/>
              <a:t>)</a:t>
            </a:r>
          </a:p>
          <a:p>
            <a:pPr marL="1371600" lvl="3" indent="0" eaLnBrk="1" hangingPunct="1">
              <a:spcBef>
                <a:spcPct val="0"/>
              </a:spcBef>
              <a:buFontTx/>
              <a:buNone/>
            </a:pPr>
            <a:r>
              <a:rPr lang="en-US" b="0" baseline="0" dirty="0" smtClean="0"/>
              <a:t>	</a:t>
            </a:r>
            <a:r>
              <a:rPr lang="en-US" b="1" baseline="0" dirty="0" smtClean="0"/>
              <a:t>–</a:t>
            </a:r>
            <a:r>
              <a:rPr lang="en-US" b="0" baseline="0" dirty="0" smtClean="0"/>
              <a:t> but Eliphaz had argued from that basis – </a:t>
            </a:r>
            <a:r>
              <a:rPr lang="en-US" b="1" baseline="0" dirty="0" smtClean="0"/>
              <a:t>5:8-9</a:t>
            </a:r>
            <a:r>
              <a:rPr lang="en-US" b="0" baseline="0" dirty="0" smtClean="0"/>
              <a:t>,</a:t>
            </a:r>
          </a:p>
          <a:p>
            <a:pPr marL="1371600" lvl="3" indent="0" eaLnBrk="1" hangingPunct="1">
              <a:spcBef>
                <a:spcPct val="0"/>
              </a:spcBef>
              <a:buFontTx/>
              <a:buNone/>
            </a:pPr>
            <a:r>
              <a:rPr lang="en-US" b="0" baseline="0" dirty="0" smtClean="0"/>
              <a:t>	</a:t>
            </a:r>
            <a:r>
              <a:rPr lang="en-US" b="1" baseline="0" dirty="0" smtClean="0"/>
              <a:t>–</a:t>
            </a:r>
            <a:r>
              <a:rPr lang="en-US" b="0" baseline="0" dirty="0" smtClean="0"/>
              <a:t> as did Job – </a:t>
            </a:r>
            <a:r>
              <a:rPr lang="en-US" b="1" baseline="0" dirty="0" smtClean="0"/>
              <a:t>9:4-12</a:t>
            </a:r>
            <a:r>
              <a:rPr lang="en-US" b="0" baseline="0" dirty="0" smtClean="0"/>
              <a:t>; </a:t>
            </a:r>
            <a:r>
              <a:rPr lang="en-US" b="1" baseline="0" dirty="0" smtClean="0"/>
              <a:t>12:7-10, 15, 22</a:t>
            </a:r>
            <a:r>
              <a:rPr lang="en-US" b="0" baseline="0" dirty="0" smtClean="0"/>
              <a:t>; </a:t>
            </a:r>
            <a:r>
              <a:rPr lang="en-US" b="1" baseline="0" dirty="0" smtClean="0"/>
              <a:t>26:6-14</a:t>
            </a:r>
            <a:r>
              <a:rPr lang="en-US" b="0" baseline="0" dirty="0" smtClean="0"/>
              <a:t>; </a:t>
            </a:r>
            <a:r>
              <a:rPr lang="en-US" b="1" baseline="0" dirty="0" smtClean="0"/>
              <a:t>28:9-12, 23-27</a:t>
            </a:r>
          </a:p>
          <a:p>
            <a:pPr marL="1371600" lvl="3" indent="0" eaLnBrk="1" hangingPunct="1">
              <a:spcBef>
                <a:spcPct val="0"/>
              </a:spcBef>
              <a:buFontTx/>
              <a:buNone/>
            </a:pPr>
            <a:r>
              <a:rPr lang="en-US" b="0" baseline="0" dirty="0" smtClean="0"/>
              <a:t>	</a:t>
            </a:r>
            <a:r>
              <a:rPr lang="en-US" b="1" baseline="0" dirty="0" smtClean="0"/>
              <a:t>–</a:t>
            </a:r>
            <a:r>
              <a:rPr lang="en-US" b="0" baseline="0" dirty="0" smtClean="0"/>
              <a:t> and Elihu – </a:t>
            </a:r>
            <a:r>
              <a:rPr lang="en-US" b="1" baseline="0" dirty="0" smtClean="0"/>
              <a:t>35:5</a:t>
            </a:r>
            <a:r>
              <a:rPr lang="en-US" b="0" baseline="0" dirty="0" smtClean="0"/>
              <a:t>; </a:t>
            </a:r>
            <a:r>
              <a:rPr lang="en-US" b="1" baseline="0" dirty="0" smtClean="0"/>
              <a:t>36:26-37:22</a:t>
            </a:r>
          </a:p>
          <a:p>
            <a:pPr marL="228600" lvl="0" indent="-228600" eaLnBrk="1" hangingPunct="1">
              <a:spcBef>
                <a:spcPct val="0"/>
              </a:spcBef>
              <a:buFont typeface="+mj-lt"/>
              <a:buAutoNum type="arabicPeriod"/>
            </a:pPr>
            <a:r>
              <a:rPr lang="en-US" b="1" baseline="0" dirty="0" smtClean="0"/>
              <a:t>Yahweh’s response – </a:t>
            </a:r>
            <a:r>
              <a:rPr lang="en-US" b="0" baseline="0" dirty="0" smtClean="0"/>
              <a:t>was meant to edify Job</a:t>
            </a:r>
          </a:p>
          <a:p>
            <a:pPr marL="228600" lvl="0" indent="-228600" eaLnBrk="1" hangingPunct="1">
              <a:spcBef>
                <a:spcPct val="0"/>
              </a:spcBef>
              <a:buFont typeface="+mj-lt"/>
              <a:buAutoNum type="arabicPeriod"/>
            </a:pPr>
            <a:r>
              <a:rPr lang="en-US" b="1" baseline="0" dirty="0" smtClean="0"/>
              <a:t>Could Yahweh’s boasts about Job – </a:t>
            </a:r>
            <a:r>
              <a:rPr lang="en-US" b="0" baseline="0" dirty="0" smtClean="0"/>
              <a:t>be meant to rectify Satan?</a:t>
            </a: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Based on previous Notes – </a:t>
            </a:r>
            <a:r>
              <a:rPr lang="en-US" b="0" dirty="0" smtClean="0"/>
              <a:t>God deals with man and angels differently – just as we are made lower than the angels for the present</a:t>
            </a:r>
          </a:p>
          <a:p>
            <a:pPr marL="228600" indent="-228600" eaLnBrk="1" hangingPunct="1">
              <a:spcBef>
                <a:spcPct val="0"/>
              </a:spcBef>
              <a:buFontTx/>
              <a:buAutoNum type="arabicPeriod"/>
            </a:pPr>
            <a:r>
              <a:rPr lang="en-US" b="1" dirty="0" smtClean="0"/>
              <a:t>And wasn’t part of the judgment of Satan – </a:t>
            </a:r>
            <a:r>
              <a:rPr lang="en-US" b="0" dirty="0" smtClean="0"/>
              <a:t>“I will put enmity </a:t>
            </a:r>
            <a:r>
              <a:rPr lang="en-US" b="0" i="1" dirty="0" smtClean="0"/>
              <a:t>(‘</a:t>
            </a:r>
            <a:r>
              <a:rPr lang="en-US" b="0" i="1" dirty="0" smtClean="0">
                <a:latin typeface="Calibri"/>
                <a:cs typeface="Calibri"/>
              </a:rPr>
              <a:t>ê</a:t>
            </a:r>
            <a:r>
              <a:rPr lang="en-US" b="0" i="1" dirty="0" smtClean="0"/>
              <a:t>ybâh</a:t>
            </a:r>
            <a:r>
              <a:rPr lang="en-US" b="0" dirty="0" smtClean="0"/>
              <a:t>) between your seed and her seed.” – </a:t>
            </a:r>
            <a:r>
              <a:rPr lang="en-US" b="1" dirty="0" smtClean="0"/>
              <a:t>Gen.3:15</a:t>
            </a:r>
            <a:r>
              <a:rPr lang="en-US" b="0" dirty="0" smtClean="0"/>
              <a:t>?</a:t>
            </a:r>
          </a:p>
          <a:p>
            <a:pPr marL="228600" indent="-228600" eaLnBrk="1" hangingPunct="1">
              <a:spcBef>
                <a:spcPct val="0"/>
              </a:spcBef>
              <a:buFontTx/>
              <a:buNone/>
            </a:pPr>
            <a:r>
              <a:rPr lang="en-US" b="1" dirty="0" smtClean="0"/>
              <a:t>3.  How did Paul encourage the righteous? – </a:t>
            </a:r>
            <a:r>
              <a:rPr lang="en-US" b="0" dirty="0" smtClean="0"/>
              <a:t>“For I reckon that the sufferings</a:t>
            </a:r>
            <a:r>
              <a:rPr lang="en-US" b="0" baseline="0" dirty="0" smtClean="0"/>
              <a:t> of this present time are not worthy to be compared with the glory that shall be revealed in us.” – </a:t>
            </a:r>
            <a:r>
              <a:rPr lang="en-US" b="1" baseline="0" dirty="0" smtClean="0"/>
              <a:t>Rom.8:18</a:t>
            </a:r>
            <a:r>
              <a:rPr lang="en-US" b="0" baseline="0" smtClean="0"/>
              <a:t>;   </a:t>
            </a:r>
            <a:r>
              <a:rPr lang="en-US" b="0" baseline="0" dirty="0" smtClean="0"/>
              <a:t>“For our light affliction, which is but for a moment, worketh for us a far more exceeding and eternal weight of glory.” – </a:t>
            </a:r>
            <a:r>
              <a:rPr lang="en-US" b="1" baseline="0" dirty="0" smtClean="0"/>
              <a:t>2 Cor.4:17</a:t>
            </a:r>
            <a:r>
              <a:rPr lang="en-US" b="0" baseline="0" smtClean="0"/>
              <a:t>;  “</a:t>
            </a:r>
            <a:r>
              <a:rPr lang="en-US" b="0" baseline="0" dirty="0" smtClean="0"/>
              <a:t>But even all those wishing to live piously in Christ Jesus will be pressed.” – </a:t>
            </a:r>
            <a:r>
              <a:rPr lang="en-US" b="1" baseline="0" dirty="0" smtClean="0"/>
              <a:t>2 Ti.3:12</a:t>
            </a:r>
            <a:endParaRPr lang="en-US" b="1" dirty="0" smtClean="0"/>
          </a:p>
          <a:p>
            <a:pPr marL="228600" indent="-228600" eaLnBrk="1" hangingPunct="1">
              <a:spcBef>
                <a:spcPct val="0"/>
              </a:spcBef>
              <a:buFontTx/>
              <a:buAutoNum type="arabicPeriod"/>
            </a:pP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One’s father – </a:t>
            </a:r>
            <a:r>
              <a:rPr lang="en-US" b="0" dirty="0" smtClean="0"/>
              <a:t>a patronymic often used in names</a:t>
            </a:r>
            <a:endParaRPr lang="en-US" b="1" dirty="0" smtClean="0"/>
          </a:p>
          <a:p>
            <a:pPr marL="228600" indent="-228600" eaLnBrk="1" hangingPunct="1">
              <a:spcBef>
                <a:spcPct val="0"/>
              </a:spcBef>
              <a:buFontTx/>
              <a:buAutoNum type="arabicPeriod"/>
            </a:pPr>
            <a:r>
              <a:rPr lang="en-US" b="1" dirty="0" smtClean="0"/>
              <a:t>Jer.25:17-26  –</a:t>
            </a:r>
            <a:r>
              <a:rPr lang="en-US" dirty="0" smtClean="0"/>
              <a:t> gives a list of nations in which Uz is separate from Edom</a:t>
            </a:r>
          </a:p>
          <a:p>
            <a:pPr marL="228600" indent="-228600" eaLnBrk="1" hangingPunct="1">
              <a:spcBef>
                <a:spcPct val="0"/>
              </a:spcBef>
              <a:buFontTx/>
              <a:buAutoNum type="arabicPeriod"/>
            </a:pPr>
            <a:r>
              <a:rPr lang="en-US" b="1" dirty="0" smtClean="0"/>
              <a:t>But Lam.4:21 – </a:t>
            </a:r>
            <a:r>
              <a:rPr lang="en-US" dirty="0" smtClean="0"/>
              <a:t>“daughter of Edom, who dwells in the land of Uz”</a:t>
            </a:r>
          </a:p>
          <a:p>
            <a:pPr marL="228600" indent="-228600" eaLnBrk="1" hangingPunct="1">
              <a:spcBef>
                <a:spcPct val="0"/>
              </a:spcBef>
              <a:buFontTx/>
              <a:buAutoNum type="arabicPeriod"/>
            </a:pPr>
            <a:r>
              <a:rPr lang="en-US" b="1" dirty="0" smtClean="0"/>
              <a:t>an Uz – </a:t>
            </a:r>
            <a:r>
              <a:rPr lang="en-US" dirty="0" smtClean="0"/>
              <a:t>was descended from Esau (</a:t>
            </a:r>
            <a:r>
              <a:rPr lang="en-US" b="1" dirty="0" smtClean="0"/>
              <a:t>Gen.36:28</a:t>
            </a:r>
            <a:r>
              <a:rPr lang="en-US" dirty="0" smtClean="0"/>
              <a:t>)</a:t>
            </a:r>
          </a:p>
          <a:p>
            <a:pPr marL="228600" indent="-228600" eaLnBrk="1" hangingPunct="1">
              <a:spcBef>
                <a:spcPct val="0"/>
              </a:spcBef>
              <a:buFontTx/>
              <a:buAutoNum type="arabicPeriod"/>
            </a:pPr>
            <a:r>
              <a:rPr lang="en-US" b="1" dirty="0" smtClean="0"/>
              <a:t>East of what? </a:t>
            </a:r>
            <a:r>
              <a:rPr lang="en-US" b="0" dirty="0" smtClean="0"/>
              <a:t>– Edom was </a:t>
            </a:r>
            <a:r>
              <a:rPr lang="en-US" dirty="0" smtClean="0"/>
              <a:t>south and east of Israel – so this tale was given to Israel, in relation to whom “sons of East” lived NE, E &amp; SE</a:t>
            </a:r>
          </a:p>
          <a:p>
            <a:pPr marL="228600" indent="-228600" eaLnBrk="1" hangingPunct="1">
              <a:spcBef>
                <a:spcPct val="0"/>
              </a:spcBef>
              <a:buFontTx/>
              <a:buAutoNum type="arabicPeriod"/>
            </a:pPr>
            <a:r>
              <a:rPr lang="en-US" b="1" dirty="0" smtClean="0"/>
              <a:t>Isa.11:14 – </a:t>
            </a:r>
            <a:r>
              <a:rPr lang="en-US" dirty="0" smtClean="0"/>
              <a:t>defines Edom, Moab and Ammon as “sons of the East”</a:t>
            </a:r>
          </a:p>
          <a:p>
            <a:pPr marL="228600" indent="-228600" eaLnBrk="1" hangingPunct="1">
              <a:spcBef>
                <a:spcPct val="0"/>
              </a:spcBef>
              <a:buFontTx/>
              <a:buAutoNum type="arabicPeriod"/>
            </a:pPr>
            <a:r>
              <a:rPr lang="en-US" b="1" dirty="0" smtClean="0"/>
              <a:t>Also – Jud.6:3</a:t>
            </a:r>
            <a:r>
              <a:rPr lang="en-US" dirty="0" smtClean="0"/>
              <a:t>;</a:t>
            </a:r>
            <a:r>
              <a:rPr lang="en-US" baseline="0" dirty="0" smtClean="0"/>
              <a:t> </a:t>
            </a:r>
            <a:r>
              <a:rPr lang="en-US" b="1" baseline="0" dirty="0" smtClean="0"/>
              <a:t>7:12</a:t>
            </a:r>
            <a:r>
              <a:rPr lang="en-US" dirty="0" smtClean="0"/>
              <a:t> places Midianites &amp; Amalekites </a:t>
            </a:r>
            <a:r>
              <a:rPr lang="en-US" u="sng" dirty="0" smtClean="0"/>
              <a:t>with</a:t>
            </a:r>
            <a:r>
              <a:rPr lang="en-US" dirty="0" smtClean="0"/>
              <a:t> “sons of the East” in their attack upon Israel – </a:t>
            </a:r>
            <a:r>
              <a:rPr lang="en-US" b="1" dirty="0" smtClean="0"/>
              <a:t>Jud.8:10</a:t>
            </a:r>
            <a:r>
              <a:rPr lang="en-US" dirty="0" smtClean="0"/>
              <a:t> lumps them all together as just “sons of East”</a:t>
            </a:r>
          </a:p>
          <a:p>
            <a:pPr marL="228600" indent="-228600" eaLnBrk="1" hangingPunct="1">
              <a:spcBef>
                <a:spcPct val="0"/>
              </a:spcBef>
              <a:buFontTx/>
              <a:buAutoNum type="arabicPeriod"/>
            </a:pPr>
            <a:r>
              <a:rPr lang="en-US" b="1" dirty="0" smtClean="0"/>
              <a:t>Qedem</a:t>
            </a:r>
            <a:r>
              <a:rPr lang="en-US" dirty="0" smtClean="0"/>
              <a:t> – means either “East” or “from of old” – if “sons</a:t>
            </a:r>
            <a:r>
              <a:rPr lang="en-US" baseline="0" dirty="0" smtClean="0"/>
              <a:t> of old” were meant, then the writer of the book of Job would have been drawing on ancient history (ancient to him). But that would make this the ONLY text in the Bible where that translation would apply. Unlikely!</a:t>
            </a:r>
            <a:endParaRPr lang="en-US"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Sabea – </a:t>
            </a:r>
            <a:r>
              <a:rPr lang="en-US" dirty="0" smtClean="0"/>
              <a:t>identified with Sheba, present day Yemen</a:t>
            </a:r>
            <a:endParaRPr lang="en-US" b="1" dirty="0" smtClean="0"/>
          </a:p>
          <a:p>
            <a:pPr marL="228600" indent="-228600" eaLnBrk="1" hangingPunct="1">
              <a:spcBef>
                <a:spcPct val="0"/>
              </a:spcBef>
              <a:buFontTx/>
              <a:buAutoNum type="arabicPeriod"/>
            </a:pPr>
            <a:r>
              <a:rPr lang="en-US" b="1" dirty="0" smtClean="0"/>
              <a:t>Chaldea from the NE, Sheba from the SE </a:t>
            </a:r>
            <a:r>
              <a:rPr lang="en-US" b="0" dirty="0" smtClean="0"/>
              <a:t>– they also were “sons of the East”</a:t>
            </a:r>
          </a:p>
          <a:p>
            <a:pPr marL="228600" indent="-228600" eaLnBrk="1" hangingPunct="1">
              <a:spcBef>
                <a:spcPct val="0"/>
              </a:spcBef>
              <a:buFontTx/>
              <a:buAutoNum type="arabicPeriod"/>
            </a:pPr>
            <a:r>
              <a:rPr lang="en-US" b="1" dirty="0" smtClean="0"/>
              <a:t>NOTE – </a:t>
            </a:r>
            <a:r>
              <a:rPr lang="en-US" b="0" dirty="0" smtClean="0"/>
              <a:t>no attack (or fear of attack) from the W – Israel – they appear to be at peace.</a:t>
            </a:r>
          </a:p>
          <a:p>
            <a:pPr marL="228600" marR="0" indent="-228600" algn="l" defTabSz="914400" rtl="0" eaLnBrk="1" fontAlgn="base" latinLnBrk="0" hangingPunct="1">
              <a:lnSpc>
                <a:spcPct val="100000"/>
              </a:lnSpc>
              <a:spcBef>
                <a:spcPct val="0"/>
              </a:spcBef>
              <a:spcAft>
                <a:spcPct val="0"/>
              </a:spcAft>
              <a:buClrTx/>
              <a:buSzTx/>
              <a:buFontTx/>
              <a:buAutoNum type="arabicPeriod"/>
              <a:tabLst/>
              <a:defRPr/>
            </a:pPr>
            <a:r>
              <a:rPr lang="en-US" b="1" dirty="0" smtClean="0"/>
              <a:t>Jordan R. – </a:t>
            </a:r>
            <a:r>
              <a:rPr lang="en-US" b="0" dirty="0" smtClean="0"/>
              <a:t>formed border between Edom and Israel (</a:t>
            </a:r>
            <a:r>
              <a:rPr lang="en-US" b="1" dirty="0" smtClean="0"/>
              <a:t>40:23</a:t>
            </a:r>
            <a:r>
              <a:rPr lang="en-US" b="0" dirty="0" smtClean="0"/>
              <a:t>)</a:t>
            </a:r>
          </a:p>
          <a:p>
            <a:pPr marL="228600" indent="-228600" eaLnBrk="1" hangingPunct="1">
              <a:spcBef>
                <a:spcPct val="0"/>
              </a:spcBef>
              <a:buFontTx/>
              <a:buAutoNum type="arabicPeriod"/>
            </a:pPr>
            <a:endParaRPr lang="en-US" b="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b="1" dirty="0" smtClean="0"/>
              <a:t>Three Wise Men – </a:t>
            </a:r>
            <a:r>
              <a:rPr lang="en-US" dirty="0" smtClean="0"/>
              <a:t>Noah, Daniel and Job – could this list be chronological?</a:t>
            </a:r>
          </a:p>
          <a:p>
            <a:pPr marL="228600" indent="-228600" eaLnBrk="1" hangingPunct="1">
              <a:spcBef>
                <a:spcPct val="0"/>
              </a:spcBef>
              <a:buFontTx/>
              <a:buAutoNum type="arabicPeriod"/>
            </a:pPr>
            <a:r>
              <a:rPr lang="en-US" b="1" dirty="0" smtClean="0"/>
              <a:t>What it DOES show – </a:t>
            </a:r>
            <a:r>
              <a:rPr lang="en-US" dirty="0" smtClean="0"/>
              <a:t>book of Job probably </a:t>
            </a:r>
            <a:r>
              <a:rPr lang="en-US" b="0" dirty="0" smtClean="0"/>
              <a:t>written</a:t>
            </a:r>
            <a:r>
              <a:rPr lang="en-US" dirty="0" smtClean="0"/>
              <a:t> before Eze.14, itself written between 4</a:t>
            </a:r>
            <a:r>
              <a:rPr lang="en-US" baseline="30000" dirty="0" smtClean="0"/>
              <a:t>th</a:t>
            </a:r>
            <a:r>
              <a:rPr lang="en-US" dirty="0" smtClean="0"/>
              <a:t> and 5</a:t>
            </a:r>
            <a:r>
              <a:rPr lang="en-US" baseline="30000" dirty="0" smtClean="0"/>
              <a:t>th</a:t>
            </a:r>
            <a:r>
              <a:rPr lang="en-US" dirty="0" smtClean="0"/>
              <a:t> years of Jehoiachin’s captivity by Nebuchadnezzar (592-591 BC).</a:t>
            </a:r>
          </a:p>
          <a:p>
            <a:pPr marL="228600" indent="-228600" eaLnBrk="1" hangingPunct="1">
              <a:spcBef>
                <a:spcPct val="0"/>
              </a:spcBef>
              <a:buFontTx/>
              <a:buAutoNum type="arabicPeriod"/>
            </a:pPr>
            <a:r>
              <a:rPr lang="en-US" b="1" dirty="0" smtClean="0"/>
              <a:t>Conflicting clues – </a:t>
            </a:r>
            <a:r>
              <a:rPr lang="en-US" dirty="0" smtClean="0"/>
              <a:t>in following slides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0D787CE-962E-4FCE-9792-E1DDBC3BA380}" type="datetime1">
              <a:rPr lang="en-US" smtClean="0"/>
              <a:pPr>
                <a:defRPr/>
              </a:pPr>
              <a:t>6/25/2017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Ver.18.8</a:t>
            </a:r>
            <a:endParaRPr lang="en-US"/>
          </a:p>
        </p:txBody>
      </p:sp>
      <p:sp>
        <p:nvSpPr>
          <p:cNvPr id="6" name="Slide Number Placeholder 5"/>
          <p:cNvSpPr>
            <a:spLocks noGrp="1"/>
          </p:cNvSpPr>
          <p:nvPr>
            <p:ph type="sldNum" sz="quarter" idx="12"/>
          </p:nvPr>
        </p:nvSpPr>
        <p:spPr/>
        <p:txBody>
          <a:bodyPr/>
          <a:lstStyle>
            <a:lvl1pPr>
              <a:defRPr/>
            </a:lvl1pPr>
          </a:lstStyle>
          <a:p>
            <a:pPr>
              <a:defRPr/>
            </a:pPr>
            <a:fld id="{BA683230-7C4F-4A22-BE8F-ECECD4855B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8D6EBF8-36DE-445A-A50F-1B6B1E56DEF0}" type="datetime1">
              <a:rPr lang="en-US" smtClean="0"/>
              <a:pPr>
                <a:defRPr/>
              </a:pPr>
              <a:t>6/25/2017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Ver.18.8</a:t>
            </a:r>
            <a:endParaRPr lang="en-US"/>
          </a:p>
        </p:txBody>
      </p:sp>
      <p:sp>
        <p:nvSpPr>
          <p:cNvPr id="6" name="Slide Number Placeholder 5"/>
          <p:cNvSpPr>
            <a:spLocks noGrp="1"/>
          </p:cNvSpPr>
          <p:nvPr>
            <p:ph type="sldNum" sz="quarter" idx="12"/>
          </p:nvPr>
        </p:nvSpPr>
        <p:spPr/>
        <p:txBody>
          <a:bodyPr/>
          <a:lstStyle>
            <a:lvl1pPr>
              <a:defRPr/>
            </a:lvl1pPr>
          </a:lstStyle>
          <a:p>
            <a:pPr>
              <a:defRPr/>
            </a:pPr>
            <a:fld id="{B22EC369-65B2-4F82-890B-D6B750A6FA8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EC7AEFA-A009-40D1-9EA3-DB25B259DFCD}" type="datetime1">
              <a:rPr lang="en-US" smtClean="0"/>
              <a:pPr>
                <a:defRPr/>
              </a:pPr>
              <a:t>6/25/2017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Ver.18.8</a:t>
            </a:r>
            <a:endParaRPr lang="en-US"/>
          </a:p>
        </p:txBody>
      </p:sp>
      <p:sp>
        <p:nvSpPr>
          <p:cNvPr id="6" name="Slide Number Placeholder 5"/>
          <p:cNvSpPr>
            <a:spLocks noGrp="1"/>
          </p:cNvSpPr>
          <p:nvPr>
            <p:ph type="sldNum" sz="quarter" idx="12"/>
          </p:nvPr>
        </p:nvSpPr>
        <p:spPr/>
        <p:txBody>
          <a:bodyPr/>
          <a:lstStyle>
            <a:lvl1pPr>
              <a:defRPr/>
            </a:lvl1pPr>
          </a:lstStyle>
          <a:p>
            <a:pPr>
              <a:defRPr/>
            </a:pPr>
            <a:fld id="{D70B4960-A368-464E-8C31-A0F87BB091F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AB91773-942E-497B-A970-AC37B239CBB9}" type="datetime1">
              <a:rPr lang="en-US" smtClean="0"/>
              <a:pPr>
                <a:defRPr/>
              </a:pPr>
              <a:t>6/25/2017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Ver.18.8</a:t>
            </a:r>
            <a:endParaRPr lang="en-US"/>
          </a:p>
        </p:txBody>
      </p:sp>
      <p:sp>
        <p:nvSpPr>
          <p:cNvPr id="6" name="Slide Number Placeholder 5"/>
          <p:cNvSpPr>
            <a:spLocks noGrp="1"/>
          </p:cNvSpPr>
          <p:nvPr>
            <p:ph type="sldNum" sz="quarter" idx="12"/>
          </p:nvPr>
        </p:nvSpPr>
        <p:spPr/>
        <p:txBody>
          <a:bodyPr/>
          <a:lstStyle>
            <a:lvl1pPr>
              <a:defRPr/>
            </a:lvl1pPr>
          </a:lstStyle>
          <a:p>
            <a:pPr>
              <a:defRPr/>
            </a:pPr>
            <a:fld id="{A9399F34-E933-4C54-A5D1-3DA31D56BA9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07CA570-58EB-4B8D-92DE-E3D4B52A3C2A}" type="datetime1">
              <a:rPr lang="en-US" smtClean="0"/>
              <a:pPr>
                <a:defRPr/>
              </a:pPr>
              <a:t>6/25/2017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Ver.18.8</a:t>
            </a:r>
            <a:endParaRPr lang="en-US"/>
          </a:p>
        </p:txBody>
      </p:sp>
      <p:sp>
        <p:nvSpPr>
          <p:cNvPr id="6" name="Slide Number Placeholder 5"/>
          <p:cNvSpPr>
            <a:spLocks noGrp="1"/>
          </p:cNvSpPr>
          <p:nvPr>
            <p:ph type="sldNum" sz="quarter" idx="12"/>
          </p:nvPr>
        </p:nvSpPr>
        <p:spPr/>
        <p:txBody>
          <a:bodyPr/>
          <a:lstStyle>
            <a:lvl1pPr>
              <a:defRPr/>
            </a:lvl1pPr>
          </a:lstStyle>
          <a:p>
            <a:pPr>
              <a:defRPr/>
            </a:pPr>
            <a:fld id="{34D1207F-16F6-493C-AC3A-7A09CDB1A00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2EE7069-7071-4C57-ADB2-1A2D877E4287}" type="datetime1">
              <a:rPr lang="en-US" smtClean="0"/>
              <a:pPr>
                <a:defRPr/>
              </a:pPr>
              <a:t>6/25/2017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Ver.18.8</a:t>
            </a:r>
            <a:endParaRPr lang="en-US"/>
          </a:p>
        </p:txBody>
      </p:sp>
      <p:sp>
        <p:nvSpPr>
          <p:cNvPr id="7" name="Slide Number Placeholder 5"/>
          <p:cNvSpPr>
            <a:spLocks noGrp="1"/>
          </p:cNvSpPr>
          <p:nvPr>
            <p:ph type="sldNum" sz="quarter" idx="12"/>
          </p:nvPr>
        </p:nvSpPr>
        <p:spPr/>
        <p:txBody>
          <a:bodyPr/>
          <a:lstStyle>
            <a:lvl1pPr>
              <a:defRPr/>
            </a:lvl1pPr>
          </a:lstStyle>
          <a:p>
            <a:pPr>
              <a:defRPr/>
            </a:pPr>
            <a:fld id="{3EF48255-F7F0-499F-B637-C41B1A007E2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0B25A89-2A4A-4899-9F6A-B7E643DF7194}" type="datetime1">
              <a:rPr lang="en-US" smtClean="0"/>
              <a:pPr>
                <a:defRPr/>
              </a:pPr>
              <a:t>6/25/2017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Ver.18.8</a:t>
            </a:r>
            <a:endParaRPr lang="en-US"/>
          </a:p>
        </p:txBody>
      </p:sp>
      <p:sp>
        <p:nvSpPr>
          <p:cNvPr id="9" name="Slide Number Placeholder 5"/>
          <p:cNvSpPr>
            <a:spLocks noGrp="1"/>
          </p:cNvSpPr>
          <p:nvPr>
            <p:ph type="sldNum" sz="quarter" idx="12"/>
          </p:nvPr>
        </p:nvSpPr>
        <p:spPr/>
        <p:txBody>
          <a:bodyPr/>
          <a:lstStyle>
            <a:lvl1pPr>
              <a:defRPr/>
            </a:lvl1pPr>
          </a:lstStyle>
          <a:p>
            <a:pPr>
              <a:defRPr/>
            </a:pPr>
            <a:fld id="{8D003E1C-7616-4FB9-B0B5-81BD2F96C53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DD4F5B7-EE3A-48F3-B4B4-56CCAC8AB167}" type="datetime1">
              <a:rPr lang="en-US" smtClean="0"/>
              <a:pPr>
                <a:defRPr/>
              </a:pPr>
              <a:t>6/25/2017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Ver.18.8</a:t>
            </a:r>
            <a:endParaRPr lang="en-US"/>
          </a:p>
        </p:txBody>
      </p:sp>
      <p:sp>
        <p:nvSpPr>
          <p:cNvPr id="5" name="Slide Number Placeholder 5"/>
          <p:cNvSpPr>
            <a:spLocks noGrp="1"/>
          </p:cNvSpPr>
          <p:nvPr>
            <p:ph type="sldNum" sz="quarter" idx="12"/>
          </p:nvPr>
        </p:nvSpPr>
        <p:spPr/>
        <p:txBody>
          <a:bodyPr/>
          <a:lstStyle>
            <a:lvl1pPr>
              <a:defRPr/>
            </a:lvl1pPr>
          </a:lstStyle>
          <a:p>
            <a:pPr>
              <a:defRPr/>
            </a:pPr>
            <a:fld id="{C18A1C5A-9266-4BFC-8FFA-8FFAE3A0E1A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188001A-FF84-4729-9C24-A47BC87F2694}" type="datetime1">
              <a:rPr lang="en-US" smtClean="0"/>
              <a:pPr>
                <a:defRPr/>
              </a:pPr>
              <a:t>6/25/2017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Ver.18.8</a:t>
            </a:r>
            <a:endParaRPr lang="en-US"/>
          </a:p>
        </p:txBody>
      </p:sp>
      <p:sp>
        <p:nvSpPr>
          <p:cNvPr id="4" name="Slide Number Placeholder 5"/>
          <p:cNvSpPr>
            <a:spLocks noGrp="1"/>
          </p:cNvSpPr>
          <p:nvPr>
            <p:ph type="sldNum" sz="quarter" idx="12"/>
          </p:nvPr>
        </p:nvSpPr>
        <p:spPr/>
        <p:txBody>
          <a:bodyPr/>
          <a:lstStyle>
            <a:lvl1pPr>
              <a:defRPr/>
            </a:lvl1pPr>
          </a:lstStyle>
          <a:p>
            <a:pPr>
              <a:defRPr/>
            </a:pPr>
            <a:fld id="{0131AB00-8EDF-4ED5-A7B7-04AD4C0432E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F1A0F4E-C92C-4212-8597-05FC0584F776}" type="datetime1">
              <a:rPr lang="en-US" smtClean="0"/>
              <a:pPr>
                <a:defRPr/>
              </a:pPr>
              <a:t>6/25/2017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Ver.18.8</a:t>
            </a:r>
            <a:endParaRPr lang="en-US"/>
          </a:p>
        </p:txBody>
      </p:sp>
      <p:sp>
        <p:nvSpPr>
          <p:cNvPr id="7" name="Slide Number Placeholder 5"/>
          <p:cNvSpPr>
            <a:spLocks noGrp="1"/>
          </p:cNvSpPr>
          <p:nvPr>
            <p:ph type="sldNum" sz="quarter" idx="12"/>
          </p:nvPr>
        </p:nvSpPr>
        <p:spPr/>
        <p:txBody>
          <a:bodyPr/>
          <a:lstStyle>
            <a:lvl1pPr>
              <a:defRPr/>
            </a:lvl1pPr>
          </a:lstStyle>
          <a:p>
            <a:pPr>
              <a:defRPr/>
            </a:pPr>
            <a:fld id="{AFBCB00D-5040-4EE8-A5A2-482AD9BCB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1277175-6681-46C1-965B-7AA20E1461FE}" type="datetime1">
              <a:rPr lang="en-US" smtClean="0"/>
              <a:pPr>
                <a:defRPr/>
              </a:pPr>
              <a:t>6/25/2017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Ver.18.8</a:t>
            </a:r>
            <a:endParaRPr lang="en-US"/>
          </a:p>
        </p:txBody>
      </p:sp>
      <p:sp>
        <p:nvSpPr>
          <p:cNvPr id="7" name="Slide Number Placeholder 5"/>
          <p:cNvSpPr>
            <a:spLocks noGrp="1"/>
          </p:cNvSpPr>
          <p:nvPr>
            <p:ph type="sldNum" sz="quarter" idx="12"/>
          </p:nvPr>
        </p:nvSpPr>
        <p:spPr/>
        <p:txBody>
          <a:bodyPr/>
          <a:lstStyle>
            <a:lvl1pPr>
              <a:defRPr/>
            </a:lvl1pPr>
          </a:lstStyle>
          <a:p>
            <a:pPr>
              <a:defRPr/>
            </a:pPr>
            <a:fld id="{43AD9EA9-6E4A-43E7-BC77-59F1A42E123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F46F664-D66A-4E03-A7D2-9DAA222CA0EE}" type="datetime1">
              <a:rPr lang="en-US" smtClean="0"/>
              <a:pPr>
                <a:defRPr/>
              </a:pPr>
              <a:t>6/25/2017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smtClean="0"/>
              <a:t>Ver.18.8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400B757-26E5-4ED8-BC78-74CAC91823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143000"/>
            <a:ext cx="8839200" cy="5257800"/>
          </a:xfrm>
        </p:spPr>
        <p:txBody>
          <a:bodyPr/>
          <a:lstStyle/>
          <a:p>
            <a:pPr algn="l">
              <a:spcBef>
                <a:spcPct val="0"/>
              </a:spcBef>
              <a:spcAft>
                <a:spcPts val="1200"/>
              </a:spcAft>
            </a:pPr>
            <a:r>
              <a:rPr lang="en-US" sz="6000" b="1" u="sng" dirty="0" smtClean="0">
                <a:solidFill>
                  <a:schemeClr val="tx1"/>
                </a:solidFill>
              </a:rPr>
              <a:t>Overview of the Book</a:t>
            </a:r>
            <a:r>
              <a:rPr lang="en-US" sz="6000" b="1" dirty="0" smtClean="0">
                <a:solidFill>
                  <a:schemeClr val="tx1"/>
                </a:solidFill>
              </a:rPr>
              <a:t>:</a:t>
            </a:r>
          </a:p>
          <a:p>
            <a:pPr algn="l">
              <a:spcBef>
                <a:spcPct val="0"/>
              </a:spcBef>
              <a:spcAft>
                <a:spcPts val="1200"/>
              </a:spcAft>
            </a:pPr>
            <a:r>
              <a:rPr lang="en-US" sz="4800" b="1" dirty="0" smtClean="0">
                <a:solidFill>
                  <a:schemeClr val="tx1"/>
                </a:solidFill>
              </a:rPr>
              <a:t>Opening narrative (ch.1-2)</a:t>
            </a:r>
          </a:p>
          <a:p>
            <a:pPr algn="l">
              <a:spcBef>
                <a:spcPct val="0"/>
              </a:spcBef>
              <a:spcAft>
                <a:spcPts val="1200"/>
              </a:spcAft>
            </a:pPr>
            <a:r>
              <a:rPr lang="en-US" sz="4800" b="1" dirty="0" smtClean="0">
                <a:solidFill>
                  <a:schemeClr val="tx1"/>
                </a:solidFill>
              </a:rPr>
              <a:t>Job’s opening statement (ch.3)</a:t>
            </a:r>
          </a:p>
          <a:p>
            <a:pPr algn="l">
              <a:spcBef>
                <a:spcPct val="0"/>
              </a:spcBef>
              <a:spcAft>
                <a:spcPts val="1200"/>
              </a:spcAft>
            </a:pPr>
            <a:r>
              <a:rPr lang="en-US" sz="4800" b="1" dirty="0" smtClean="0">
                <a:solidFill>
                  <a:schemeClr val="tx1"/>
                </a:solidFill>
              </a:rPr>
              <a:t>1</a:t>
            </a:r>
            <a:r>
              <a:rPr lang="en-US" sz="4800" b="1" baseline="30000" dirty="0" smtClean="0">
                <a:solidFill>
                  <a:schemeClr val="tx1"/>
                </a:solidFill>
              </a:rPr>
              <a:t>st</a:t>
            </a:r>
            <a:r>
              <a:rPr lang="en-US" sz="4800" b="1" dirty="0" smtClean="0">
                <a:solidFill>
                  <a:schemeClr val="tx1"/>
                </a:solidFill>
              </a:rPr>
              <a:t> dialogue w/ 3 friends (ch.4-14)</a:t>
            </a:r>
          </a:p>
          <a:p>
            <a:pPr algn="l">
              <a:spcBef>
                <a:spcPct val="0"/>
              </a:spcBef>
              <a:spcAft>
                <a:spcPts val="1200"/>
              </a:spcAft>
            </a:pPr>
            <a:r>
              <a:rPr lang="en-US" sz="4800" b="1" dirty="0" smtClean="0">
                <a:solidFill>
                  <a:schemeClr val="tx1"/>
                </a:solidFill>
              </a:rPr>
              <a:t>2</a:t>
            </a:r>
            <a:r>
              <a:rPr lang="en-US" sz="4400" b="1" baseline="30000" dirty="0" smtClean="0">
                <a:solidFill>
                  <a:schemeClr val="tx1"/>
                </a:solidFill>
              </a:rPr>
              <a:t>nd</a:t>
            </a:r>
            <a:r>
              <a:rPr lang="en-US" sz="4800" b="1" dirty="0" smtClean="0">
                <a:solidFill>
                  <a:schemeClr val="tx1"/>
                </a:solidFill>
              </a:rPr>
              <a:t> dialogue w/ 3 friends </a:t>
            </a:r>
            <a:r>
              <a:rPr lang="en-US" sz="4000" b="1" dirty="0" smtClean="0">
                <a:solidFill>
                  <a:schemeClr val="tx1"/>
                </a:solidFill>
              </a:rPr>
              <a:t>(ch.15-21)</a:t>
            </a:r>
          </a:p>
          <a:p>
            <a:pPr algn="l">
              <a:spcBef>
                <a:spcPct val="0"/>
              </a:spcBef>
              <a:spcAft>
                <a:spcPts val="1200"/>
              </a:spcAft>
            </a:pPr>
            <a:r>
              <a:rPr lang="en-US" sz="4800" b="1" dirty="0" smtClean="0">
                <a:solidFill>
                  <a:schemeClr val="tx1"/>
                </a:solidFill>
              </a:rPr>
              <a:t>3</a:t>
            </a:r>
            <a:r>
              <a:rPr lang="en-US" sz="4800" b="1" baseline="30000" dirty="0" smtClean="0">
                <a:solidFill>
                  <a:schemeClr val="tx1"/>
                </a:solidFill>
              </a:rPr>
              <a:t>rd</a:t>
            </a:r>
            <a:r>
              <a:rPr lang="en-US" sz="4800" b="1" dirty="0" smtClean="0">
                <a:solidFill>
                  <a:schemeClr val="tx1"/>
                </a:solidFill>
              </a:rPr>
              <a:t> dialogue w/ 3 friends </a:t>
            </a:r>
            <a:r>
              <a:rPr lang="en-US" sz="4000" b="1" dirty="0" smtClean="0">
                <a:solidFill>
                  <a:schemeClr val="tx1"/>
                </a:solidFill>
              </a:rPr>
              <a:t>(ch.22-27)</a:t>
            </a:r>
          </a:p>
          <a:p>
            <a:pPr algn="l">
              <a:spcBef>
                <a:spcPct val="0"/>
              </a:spcBef>
              <a:spcAft>
                <a:spcPts val="1200"/>
              </a:spcAft>
            </a:pP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378890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6106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Opening scene</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Job’s 7 sons feast each on his day – at end of cycle, Job sacrifices</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6106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Heavenly scene</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“Sons of Elohim” present themselves before Yahweh (1:6, again in 2:1)</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6106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Heavenly scene</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Yahweh asks Satan where he comes from – “from roving in the earth”</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6106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Heavenly scene</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Yahweh’s boast: “My servant Job…</a:t>
            </a:r>
            <a:r>
              <a:rPr lang="en-US" sz="6000" b="1" u="sng" dirty="0" smtClean="0">
                <a:solidFill>
                  <a:schemeClr val="tx1"/>
                </a:solidFill>
              </a:rPr>
              <a:t>none like him </a:t>
            </a:r>
            <a:r>
              <a:rPr lang="en-US" sz="6000" b="1" dirty="0" smtClean="0">
                <a:solidFill>
                  <a:schemeClr val="tx1"/>
                </a:solidFill>
              </a:rPr>
              <a:t>on earth”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13</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7630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What was Job’s walk</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He was declared “perfect and upright” by Yahweh twice (1:8; 2:3), and by the 1</a:t>
            </a:r>
            <a:r>
              <a:rPr lang="en-US" sz="6000" b="1" baseline="30000" dirty="0" smtClean="0">
                <a:solidFill>
                  <a:schemeClr val="tx1"/>
                </a:solidFill>
              </a:rPr>
              <a:t>st</a:t>
            </a:r>
            <a:r>
              <a:rPr lang="en-US" sz="6000" b="1" dirty="0" smtClean="0">
                <a:solidFill>
                  <a:schemeClr val="tx1"/>
                </a:solidFill>
              </a:rPr>
              <a:t> verse.</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14</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3881940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6106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Heavenly scene</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Satan’s cynical answer: Job only served for the blessings God gave him</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15</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228600" y="1219200"/>
            <a:ext cx="86868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Job’s 1</a:t>
            </a:r>
            <a:r>
              <a:rPr lang="en-US" sz="6000" b="1" u="sng" baseline="30000" dirty="0" smtClean="0">
                <a:solidFill>
                  <a:schemeClr val="tx1"/>
                </a:solidFill>
              </a:rPr>
              <a:t>st</a:t>
            </a:r>
            <a:r>
              <a:rPr lang="en-US" sz="6000" b="1" u="sng" dirty="0" smtClean="0">
                <a:solidFill>
                  <a:schemeClr val="tx1"/>
                </a:solidFill>
              </a:rPr>
              <a:t> test</a:t>
            </a:r>
            <a:r>
              <a:rPr lang="en-US" sz="6000" b="1" dirty="0" smtClean="0">
                <a:solidFill>
                  <a:schemeClr val="tx1"/>
                </a:solidFill>
              </a:rPr>
              <a:t>:  loss of family, wealth</a:t>
            </a:r>
          </a:p>
          <a:p>
            <a:pPr algn="l">
              <a:spcBef>
                <a:spcPct val="0"/>
              </a:spcBef>
              <a:spcAft>
                <a:spcPts val="1200"/>
              </a:spcAft>
            </a:pPr>
            <a:endParaRPr lang="en-US" sz="800" b="1" dirty="0">
              <a:solidFill>
                <a:schemeClr val="tx1"/>
              </a:solidFill>
            </a:endParaRPr>
          </a:p>
          <a:p>
            <a:pPr algn="l">
              <a:spcBef>
                <a:spcPct val="0"/>
              </a:spcBef>
              <a:spcAft>
                <a:spcPts val="1200"/>
              </a:spcAft>
            </a:pPr>
            <a:r>
              <a:rPr lang="en-US" sz="6000" b="1" dirty="0" smtClean="0">
                <a:solidFill>
                  <a:schemeClr val="tx1"/>
                </a:solidFill>
              </a:rPr>
              <a:t>“Yahweh gave and Yahweh took. Be blessing Yahweh’s name.”</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16</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228600" y="1143000"/>
            <a:ext cx="86106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Heavenly scene</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Yahweh’s 2</a:t>
            </a:r>
            <a:r>
              <a:rPr lang="en-US" sz="6000" b="1" baseline="30000" dirty="0" smtClean="0">
                <a:solidFill>
                  <a:schemeClr val="tx1"/>
                </a:solidFill>
              </a:rPr>
              <a:t>nd</a:t>
            </a:r>
            <a:r>
              <a:rPr lang="en-US" sz="6000" b="1" dirty="0" smtClean="0">
                <a:solidFill>
                  <a:schemeClr val="tx1"/>
                </a:solidFill>
              </a:rPr>
              <a:t> boast: “My servant Job…none like him on earth…he still holds onto his integrity…”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17</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143000"/>
            <a:ext cx="86106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Heavenly scene</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Satan’s cynical answer: physical pain would show that Job’s service was insincere</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18</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228600" y="1371600"/>
            <a:ext cx="86868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Job’s 2nd test</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“bad boils from the sole of his foot to the crown of his head.”</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19</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143000"/>
            <a:ext cx="8839200" cy="5257800"/>
          </a:xfrm>
        </p:spPr>
        <p:txBody>
          <a:bodyPr/>
          <a:lstStyle/>
          <a:p>
            <a:pPr algn="l">
              <a:spcBef>
                <a:spcPct val="0"/>
              </a:spcBef>
              <a:spcAft>
                <a:spcPts val="1200"/>
              </a:spcAft>
            </a:pPr>
            <a:r>
              <a:rPr lang="en-US" sz="6000" b="1" u="sng" dirty="0">
                <a:solidFill>
                  <a:schemeClr val="tx1"/>
                </a:solidFill>
              </a:rPr>
              <a:t>Overview </a:t>
            </a:r>
            <a:r>
              <a:rPr lang="en-US" sz="6000" b="1" u="sng" dirty="0" smtClean="0">
                <a:solidFill>
                  <a:schemeClr val="tx1"/>
                </a:solidFill>
              </a:rPr>
              <a:t>of the Book</a:t>
            </a:r>
            <a:r>
              <a:rPr lang="en-US" sz="6000" b="1" dirty="0" smtClean="0">
                <a:solidFill>
                  <a:schemeClr val="tx1"/>
                </a:solidFill>
              </a:rPr>
              <a:t>:</a:t>
            </a:r>
          </a:p>
          <a:p>
            <a:pPr algn="l">
              <a:spcBef>
                <a:spcPct val="0"/>
              </a:spcBef>
              <a:spcAft>
                <a:spcPts val="1200"/>
              </a:spcAft>
            </a:pPr>
            <a:r>
              <a:rPr lang="en-US" sz="4800" b="1" dirty="0" smtClean="0">
                <a:solidFill>
                  <a:schemeClr val="tx1"/>
                </a:solidFill>
              </a:rPr>
              <a:t>“Poem to Wisdom” </a:t>
            </a:r>
            <a:r>
              <a:rPr lang="en-US" sz="3600" b="1" dirty="0" smtClean="0">
                <a:solidFill>
                  <a:schemeClr val="tx1"/>
                </a:solidFill>
              </a:rPr>
              <a:t>so-called </a:t>
            </a:r>
            <a:r>
              <a:rPr lang="en-US" sz="4000" b="1" dirty="0" smtClean="0">
                <a:solidFill>
                  <a:schemeClr val="tx1"/>
                </a:solidFill>
              </a:rPr>
              <a:t>(ch.28)</a:t>
            </a:r>
          </a:p>
          <a:p>
            <a:pPr algn="l">
              <a:spcBef>
                <a:spcPct val="0"/>
              </a:spcBef>
              <a:spcAft>
                <a:spcPts val="1200"/>
              </a:spcAft>
            </a:pPr>
            <a:r>
              <a:rPr lang="en-US" sz="4800" b="1" dirty="0" smtClean="0">
                <a:solidFill>
                  <a:schemeClr val="tx1"/>
                </a:solidFill>
              </a:rPr>
              <a:t>Job’s closing statement </a:t>
            </a:r>
            <a:r>
              <a:rPr lang="en-US" sz="4000" b="1" dirty="0" smtClean="0">
                <a:solidFill>
                  <a:schemeClr val="tx1"/>
                </a:solidFill>
              </a:rPr>
              <a:t>(ch.29-31)</a:t>
            </a:r>
          </a:p>
          <a:p>
            <a:pPr algn="l">
              <a:spcBef>
                <a:spcPct val="0"/>
              </a:spcBef>
              <a:spcAft>
                <a:spcPts val="1200"/>
              </a:spcAft>
            </a:pPr>
            <a:r>
              <a:rPr lang="en-US" sz="4800" b="1" dirty="0" smtClean="0">
                <a:solidFill>
                  <a:schemeClr val="tx1"/>
                </a:solidFill>
              </a:rPr>
              <a:t>Elihu’s statement (ch.32-37)</a:t>
            </a:r>
          </a:p>
          <a:p>
            <a:pPr algn="l">
              <a:spcBef>
                <a:spcPct val="0"/>
              </a:spcBef>
              <a:spcAft>
                <a:spcPts val="1200"/>
              </a:spcAft>
            </a:pPr>
            <a:r>
              <a:rPr lang="en-US" sz="4800" b="1" dirty="0" smtClean="0">
                <a:solidFill>
                  <a:schemeClr val="tx1"/>
                </a:solidFill>
              </a:rPr>
              <a:t>Yahweh’s 2 dialogues &amp; Job’s 2 responses (ch.38-42:8)</a:t>
            </a:r>
          </a:p>
          <a:p>
            <a:pPr algn="l">
              <a:spcBef>
                <a:spcPct val="0"/>
              </a:spcBef>
              <a:spcAft>
                <a:spcPts val="1200"/>
              </a:spcAft>
            </a:pP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3788908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228600" y="1371600"/>
            <a:ext cx="86868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Job’s 3rd test</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Provocation from his wife. “Shall we receive the good from God and not receive the evil?”</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20</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228600" y="1371600"/>
            <a:ext cx="86868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Job’s 4th test</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His comforters arrived…</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21</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6106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Job’s 3 friends</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a Temanite, a Shuhite, a Naamathite (2:11)</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22</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934195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295400"/>
            <a:ext cx="8610600" cy="51054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Job’s opening statement to his friends</a:t>
            </a:r>
            <a:r>
              <a:rPr lang="en-US" sz="6000" b="1" dirty="0" smtClean="0">
                <a:solidFill>
                  <a:schemeClr val="tx1"/>
                </a:solidFill>
              </a:rPr>
              <a:t>:</a:t>
            </a:r>
          </a:p>
          <a:p>
            <a:pPr algn="l">
              <a:spcBef>
                <a:spcPct val="0"/>
              </a:spcBef>
              <a:spcAft>
                <a:spcPts val="1200"/>
              </a:spcAft>
            </a:pPr>
            <a:r>
              <a:rPr lang="en-US" sz="6000" b="1" dirty="0" smtClean="0">
                <a:solidFill>
                  <a:schemeClr val="tx1"/>
                </a:solidFill>
              </a:rPr>
              <a:t>He cursed the day of his birth and wished it were lost (perished).</a:t>
            </a:r>
          </a:p>
          <a:p>
            <a:pPr algn="l">
              <a:spcBef>
                <a:spcPct val="0"/>
              </a:spcBef>
              <a:spcAft>
                <a:spcPts val="1200"/>
              </a:spcAft>
            </a:pPr>
            <a:endParaRPr lang="en-US" sz="2000" b="1" dirty="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23</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9341959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6106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Elihu, the 4</a:t>
            </a:r>
            <a:r>
              <a:rPr lang="en-US" sz="6000" b="1" u="sng" baseline="30000" dirty="0" smtClean="0">
                <a:solidFill>
                  <a:schemeClr val="tx1"/>
                </a:solidFill>
              </a:rPr>
              <a:t>th</a:t>
            </a:r>
            <a:r>
              <a:rPr lang="en-US" sz="6000" b="1" u="sng" dirty="0" smtClean="0">
                <a:solidFill>
                  <a:schemeClr val="tx1"/>
                </a:solidFill>
              </a:rPr>
              <a:t> visitor</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“son of Barachel the Buzite, of the family of Ram” (32:2)</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24</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15306902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7630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What was Job’s walk</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His “perfect and upright” walk fitted him for judgeship (29:7-25).</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25</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38819405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7630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What was Job’s faith</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He knew Yahweh by name.</a:t>
            </a:r>
          </a:p>
          <a:p>
            <a:pPr algn="l">
              <a:spcBef>
                <a:spcPct val="0"/>
              </a:spcBef>
              <a:spcAft>
                <a:spcPts val="1200"/>
              </a:spcAft>
            </a:pPr>
            <a:r>
              <a:rPr lang="en-US" sz="6000" b="1" dirty="0" smtClean="0">
                <a:solidFill>
                  <a:schemeClr val="tx1"/>
                </a:solidFill>
              </a:rPr>
              <a:t>He knew &amp; taught the word of God (6:10; 4:3; 23:12; 27:11).</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26</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122265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7630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What was Job’s faith</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He was enjoined to receive God’s law. (22:22).</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27</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3291974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219200"/>
            <a:ext cx="8763000" cy="51816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What was Job’s faith</a:t>
            </a:r>
            <a:r>
              <a:rPr lang="en-US" sz="6000" b="1" dirty="0" smtClean="0">
                <a:solidFill>
                  <a:schemeClr val="tx1"/>
                </a:solidFill>
              </a:rPr>
              <a:t>?</a:t>
            </a:r>
          </a:p>
          <a:p>
            <a:pPr algn="l">
              <a:spcBef>
                <a:spcPct val="0"/>
              </a:spcBef>
              <a:spcAft>
                <a:spcPts val="1200"/>
              </a:spcAft>
            </a:pPr>
            <a:endParaRPr lang="en-US" sz="1000" b="1" dirty="0">
              <a:solidFill>
                <a:schemeClr val="tx1"/>
              </a:solidFill>
            </a:endParaRPr>
          </a:p>
          <a:p>
            <a:pPr algn="l">
              <a:spcBef>
                <a:spcPct val="0"/>
              </a:spcBef>
              <a:spcAft>
                <a:spcPts val="1200"/>
              </a:spcAft>
            </a:pPr>
            <a:r>
              <a:rPr lang="en-US" sz="6000" b="1" dirty="0" smtClean="0">
                <a:solidFill>
                  <a:schemeClr val="tx1"/>
                </a:solidFill>
              </a:rPr>
              <a:t>He offered burnt offerings for sins (1:5).</a:t>
            </a:r>
          </a:p>
          <a:p>
            <a:pPr algn="l">
              <a:spcBef>
                <a:spcPct val="0"/>
              </a:spcBef>
              <a:spcAft>
                <a:spcPts val="1200"/>
              </a:spcAft>
            </a:pPr>
            <a:r>
              <a:rPr lang="en-US" sz="6000" b="1" dirty="0" smtClean="0">
                <a:solidFill>
                  <a:schemeClr val="tx1"/>
                </a:solidFill>
              </a:rPr>
              <a:t>He was enjoined to pay vows (22:27).</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28</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41941831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763000" cy="5029200"/>
          </a:xfrm>
        </p:spPr>
        <p:txBody>
          <a:bodyPr/>
          <a:lstStyle/>
          <a:p>
            <a:pPr algn="l">
              <a:spcBef>
                <a:spcPct val="0"/>
              </a:spcBef>
              <a:spcAft>
                <a:spcPts val="0"/>
              </a:spcAft>
            </a:pPr>
            <a:r>
              <a:rPr lang="en-US" sz="6000" b="1" dirty="0" smtClean="0">
                <a:solidFill>
                  <a:schemeClr val="tx1"/>
                </a:solidFill>
              </a:rPr>
              <a:t> </a:t>
            </a:r>
            <a:r>
              <a:rPr lang="en-US" sz="6000" b="1" u="sng" dirty="0" smtClean="0">
                <a:solidFill>
                  <a:schemeClr val="tx1"/>
                </a:solidFill>
              </a:rPr>
              <a:t>What was Job’s faith</a:t>
            </a:r>
            <a:r>
              <a:rPr lang="en-US" sz="6000" b="1" dirty="0" smtClean="0">
                <a:solidFill>
                  <a:schemeClr val="tx1"/>
                </a:solidFill>
              </a:rPr>
              <a:t>?</a:t>
            </a:r>
          </a:p>
          <a:p>
            <a:pPr algn="l">
              <a:spcBef>
                <a:spcPct val="0"/>
              </a:spcBef>
              <a:spcAft>
                <a:spcPts val="0"/>
              </a:spcAft>
            </a:pPr>
            <a:endParaRPr lang="en-US" sz="2000" b="1" dirty="0">
              <a:solidFill>
                <a:schemeClr val="tx1"/>
              </a:solidFill>
            </a:endParaRPr>
          </a:p>
          <a:p>
            <a:pPr algn="l">
              <a:spcBef>
                <a:spcPct val="0"/>
              </a:spcBef>
              <a:spcAft>
                <a:spcPts val="1200"/>
              </a:spcAft>
            </a:pPr>
            <a:r>
              <a:rPr lang="en-US" sz="6000" b="1" dirty="0" smtClean="0">
                <a:solidFill>
                  <a:schemeClr val="tx1"/>
                </a:solidFill>
              </a:rPr>
              <a:t>Immediate punishment (for wicked) or reward (for upright) was the common expectation.</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29</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143000"/>
            <a:ext cx="8839200" cy="5257800"/>
          </a:xfrm>
        </p:spPr>
        <p:txBody>
          <a:bodyPr/>
          <a:lstStyle/>
          <a:p>
            <a:pPr algn="l">
              <a:spcBef>
                <a:spcPct val="0"/>
              </a:spcBef>
              <a:spcAft>
                <a:spcPts val="1200"/>
              </a:spcAft>
            </a:pPr>
            <a:r>
              <a:rPr lang="en-US" sz="6000" b="1" u="sng" dirty="0">
                <a:solidFill>
                  <a:schemeClr val="tx1"/>
                </a:solidFill>
              </a:rPr>
              <a:t>Overview </a:t>
            </a:r>
            <a:r>
              <a:rPr lang="en-US" sz="6000" b="1" u="sng" dirty="0" smtClean="0">
                <a:solidFill>
                  <a:schemeClr val="tx1"/>
                </a:solidFill>
              </a:rPr>
              <a:t>of the Book</a:t>
            </a:r>
            <a:r>
              <a:rPr lang="en-US" sz="6000" b="1" dirty="0" smtClean="0">
                <a:solidFill>
                  <a:schemeClr val="tx1"/>
                </a:solidFill>
              </a:rPr>
              <a:t>:</a:t>
            </a:r>
          </a:p>
          <a:p>
            <a:pPr algn="l">
              <a:spcBef>
                <a:spcPct val="0"/>
              </a:spcBef>
              <a:spcAft>
                <a:spcPts val="1200"/>
              </a:spcAft>
            </a:pPr>
            <a:r>
              <a:rPr lang="en-US" sz="4800" b="1" dirty="0" smtClean="0">
                <a:solidFill>
                  <a:schemeClr val="tx1"/>
                </a:solidFill>
              </a:rPr>
              <a:t>Closing narrative (42:9-17)</a:t>
            </a:r>
            <a:endParaRPr lang="en-US" sz="3600" b="1" dirty="0" smtClean="0">
              <a:solidFill>
                <a:schemeClr val="tx1"/>
              </a:solidFill>
            </a:endParaRPr>
          </a:p>
          <a:p>
            <a:pPr algn="l">
              <a:spcBef>
                <a:spcPct val="0"/>
              </a:spcBef>
              <a:spcAft>
                <a:spcPts val="1200"/>
              </a:spcAft>
            </a:pP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3788908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81000" y="1143000"/>
            <a:ext cx="8763000" cy="57150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No one to mediate</a:t>
            </a:r>
            <a:r>
              <a:rPr lang="en-US" sz="6000" b="1" dirty="0" smtClean="0">
                <a:solidFill>
                  <a:schemeClr val="tx1"/>
                </a:solidFill>
              </a:rPr>
              <a:t>.</a:t>
            </a:r>
          </a:p>
          <a:p>
            <a:pPr algn="l">
              <a:spcBef>
                <a:spcPct val="0"/>
              </a:spcBef>
              <a:spcAft>
                <a:spcPts val="0"/>
              </a:spcAft>
            </a:pPr>
            <a:r>
              <a:rPr lang="en-US" sz="6000" b="1" dirty="0" smtClean="0">
                <a:solidFill>
                  <a:schemeClr val="tx1"/>
                </a:solidFill>
              </a:rPr>
              <a:t>Job 9:33 – “There is not one judging between us, </a:t>
            </a:r>
            <a:r>
              <a:rPr lang="en-US" sz="6000" b="1" i="1" dirty="0" smtClean="0">
                <a:solidFill>
                  <a:schemeClr val="tx1"/>
                </a:solidFill>
              </a:rPr>
              <a:t>that</a:t>
            </a:r>
            <a:r>
              <a:rPr lang="en-US" sz="6000" b="1" dirty="0" smtClean="0">
                <a:solidFill>
                  <a:schemeClr val="tx1"/>
                </a:solidFill>
              </a:rPr>
              <a:t> he may put his hand upon us both.”</a:t>
            </a:r>
          </a:p>
          <a:p>
            <a:pPr algn="l">
              <a:spcBef>
                <a:spcPct val="0"/>
              </a:spcBef>
              <a:spcAft>
                <a:spcPts val="0"/>
              </a:spcAft>
            </a:pPr>
            <a:endParaRPr lang="en-US" sz="2000" b="1" dirty="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30</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52905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7630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Hope of redemption</a:t>
            </a:r>
            <a:r>
              <a:rPr lang="en-US" sz="6000" b="1" dirty="0" smtClean="0">
                <a:solidFill>
                  <a:schemeClr val="tx1"/>
                </a:solidFill>
              </a:rPr>
              <a:t>?</a:t>
            </a:r>
          </a:p>
          <a:p>
            <a:pPr algn="l">
              <a:spcBef>
                <a:spcPct val="0"/>
              </a:spcBef>
              <a:spcAft>
                <a:spcPts val="0"/>
              </a:spcAft>
            </a:pPr>
            <a:r>
              <a:rPr lang="en-US" sz="6000" b="1" dirty="0" smtClean="0">
                <a:solidFill>
                  <a:schemeClr val="tx1"/>
                </a:solidFill>
              </a:rPr>
              <a:t>Job 19:25 – “And I know my Redeemer </a:t>
            </a:r>
            <a:r>
              <a:rPr lang="en-US" sz="6000" b="1" i="1" dirty="0" smtClean="0">
                <a:solidFill>
                  <a:schemeClr val="tx1"/>
                </a:solidFill>
              </a:rPr>
              <a:t>is</a:t>
            </a:r>
            <a:r>
              <a:rPr lang="en-US" sz="6000" b="1" dirty="0" smtClean="0">
                <a:solidFill>
                  <a:schemeClr val="tx1"/>
                </a:solidFill>
              </a:rPr>
              <a:t> alive, and later He will stand upon </a:t>
            </a:r>
            <a:r>
              <a:rPr lang="en-US" sz="6000" b="1" u="sng" dirty="0" smtClean="0">
                <a:solidFill>
                  <a:schemeClr val="tx1"/>
                </a:solidFill>
              </a:rPr>
              <a:t>dry land</a:t>
            </a:r>
            <a:r>
              <a:rPr lang="en-US" sz="6000" b="1" dirty="0" smtClean="0">
                <a:solidFill>
                  <a:schemeClr val="tx1"/>
                </a:solidFill>
              </a:rPr>
              <a:t>.”</a:t>
            </a:r>
          </a:p>
          <a:p>
            <a:pPr algn="l">
              <a:spcBef>
                <a:spcPct val="0"/>
              </a:spcBef>
              <a:spcAft>
                <a:spcPts val="0"/>
              </a:spcAft>
            </a:pPr>
            <a:endParaRPr lang="en-US" sz="2000" b="1" dirty="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31</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52905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7630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Hope of resurrection</a:t>
            </a:r>
            <a:r>
              <a:rPr lang="en-US" sz="6000" b="1" dirty="0" smtClean="0">
                <a:solidFill>
                  <a:schemeClr val="tx1"/>
                </a:solidFill>
              </a:rPr>
              <a:t>?</a:t>
            </a:r>
          </a:p>
          <a:p>
            <a:pPr algn="l">
              <a:spcBef>
                <a:spcPct val="0"/>
              </a:spcBef>
              <a:spcAft>
                <a:spcPts val="0"/>
              </a:spcAft>
            </a:pPr>
            <a:r>
              <a:rPr lang="en-US" sz="6000" b="1" dirty="0" smtClean="0">
                <a:solidFill>
                  <a:schemeClr val="tx1"/>
                </a:solidFill>
              </a:rPr>
              <a:t>Job 19:26 – </a:t>
            </a:r>
            <a:r>
              <a:rPr lang="en-US" sz="6000" b="1" dirty="0">
                <a:solidFill>
                  <a:schemeClr val="tx1"/>
                </a:solidFill>
              </a:rPr>
              <a:t>“And after they destroy my skin, that even from my flesh I will see Eloah.”</a:t>
            </a:r>
            <a:endParaRPr lang="en-US" sz="2000" b="1" dirty="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32</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529055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81000" y="1143000"/>
            <a:ext cx="8763000" cy="57150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Hope of resurrection</a:t>
            </a:r>
            <a:r>
              <a:rPr lang="en-US" sz="6000" b="1" dirty="0" smtClean="0">
                <a:solidFill>
                  <a:schemeClr val="tx1"/>
                </a:solidFill>
              </a:rPr>
              <a:t>?</a:t>
            </a:r>
          </a:p>
          <a:p>
            <a:pPr algn="l">
              <a:spcBef>
                <a:spcPct val="0"/>
              </a:spcBef>
              <a:spcAft>
                <a:spcPts val="0"/>
              </a:spcAft>
            </a:pPr>
            <a:r>
              <a:rPr lang="en-US" sz="6000" b="1" dirty="0" smtClean="0">
                <a:solidFill>
                  <a:schemeClr val="tx1"/>
                </a:solidFill>
              </a:rPr>
              <a:t>Job 19:27 – “Whom I will see for myself, and my eyes have seen and not another, …”</a:t>
            </a:r>
          </a:p>
          <a:p>
            <a:pPr algn="l">
              <a:spcBef>
                <a:spcPct val="0"/>
              </a:spcBef>
              <a:spcAft>
                <a:spcPts val="0"/>
              </a:spcAft>
            </a:pPr>
            <a:endParaRPr lang="en-US" sz="2000" b="1" dirty="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33</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52905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81000" y="1143000"/>
            <a:ext cx="8763000" cy="57150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Hope of resurrection</a:t>
            </a:r>
            <a:r>
              <a:rPr lang="en-US" sz="6000" b="1" dirty="0" smtClean="0">
                <a:solidFill>
                  <a:schemeClr val="tx1"/>
                </a:solidFill>
              </a:rPr>
              <a:t>?</a:t>
            </a:r>
          </a:p>
          <a:p>
            <a:pPr algn="l">
              <a:spcBef>
                <a:spcPct val="0"/>
              </a:spcBef>
              <a:spcAft>
                <a:spcPts val="0"/>
              </a:spcAft>
            </a:pPr>
            <a:r>
              <a:rPr lang="en-US" sz="6000" b="1" dirty="0" smtClean="0">
                <a:solidFill>
                  <a:schemeClr val="tx1"/>
                </a:solidFill>
              </a:rPr>
              <a:t>Job 19:27 – </a:t>
            </a:r>
            <a:r>
              <a:rPr lang="en-US" sz="6000" b="1" dirty="0">
                <a:solidFill>
                  <a:schemeClr val="tx1"/>
                </a:solidFill>
              </a:rPr>
              <a:t>“…</a:t>
            </a:r>
            <a:r>
              <a:rPr lang="en-US" sz="6000" b="1" i="1" dirty="0">
                <a:solidFill>
                  <a:schemeClr val="tx1"/>
                </a:solidFill>
              </a:rPr>
              <a:t>though</a:t>
            </a:r>
            <a:r>
              <a:rPr lang="en-US" sz="6000" b="1" dirty="0">
                <a:solidFill>
                  <a:schemeClr val="tx1"/>
                </a:solidFill>
              </a:rPr>
              <a:t> my heart has come to an end in my bosom.”</a:t>
            </a:r>
          </a:p>
          <a:p>
            <a:pPr algn="l">
              <a:spcBef>
                <a:spcPct val="0"/>
              </a:spcBef>
              <a:spcAft>
                <a:spcPts val="0"/>
              </a:spcAft>
            </a:pPr>
            <a:endParaRPr lang="en-US" sz="2000" b="1" dirty="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34</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529055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81000" y="1143000"/>
            <a:ext cx="8763000" cy="57150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Hope of resurrection</a:t>
            </a:r>
            <a:r>
              <a:rPr lang="en-US" sz="6000" b="1" dirty="0" smtClean="0">
                <a:solidFill>
                  <a:schemeClr val="tx1"/>
                </a:solidFill>
              </a:rPr>
              <a:t>?</a:t>
            </a:r>
          </a:p>
          <a:p>
            <a:pPr algn="l">
              <a:spcBef>
                <a:spcPct val="0"/>
              </a:spcBef>
              <a:spcAft>
                <a:spcPts val="0"/>
              </a:spcAft>
            </a:pPr>
            <a:r>
              <a:rPr lang="en-US" sz="6000" b="1" dirty="0" smtClean="0">
                <a:solidFill>
                  <a:schemeClr val="tx1"/>
                </a:solidFill>
              </a:rPr>
              <a:t>Job 14:7-15 – “…all the days of my </a:t>
            </a:r>
            <a:r>
              <a:rPr lang="en-US" sz="6000" b="1" u="sng" dirty="0" smtClean="0">
                <a:solidFill>
                  <a:schemeClr val="tx1"/>
                </a:solidFill>
              </a:rPr>
              <a:t>warfare</a:t>
            </a:r>
            <a:r>
              <a:rPr lang="en-US" sz="6000" b="1" dirty="0" smtClean="0">
                <a:solidFill>
                  <a:schemeClr val="tx1"/>
                </a:solidFill>
              </a:rPr>
              <a:t> I will wait until my change comes.”</a:t>
            </a:r>
          </a:p>
          <a:p>
            <a:pPr algn="l">
              <a:spcBef>
                <a:spcPct val="0"/>
              </a:spcBef>
              <a:spcAft>
                <a:spcPts val="0"/>
              </a:spcAft>
            </a:pPr>
            <a:endParaRPr lang="en-US" sz="2000" b="1" dirty="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35</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529055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81000" y="1143000"/>
            <a:ext cx="8763000" cy="57150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Hope of resurrection</a:t>
            </a:r>
            <a:r>
              <a:rPr lang="en-US" sz="6000" b="1" dirty="0" smtClean="0">
                <a:solidFill>
                  <a:schemeClr val="tx1"/>
                </a:solidFill>
              </a:rPr>
              <a:t>?</a:t>
            </a:r>
          </a:p>
          <a:p>
            <a:pPr algn="l">
              <a:spcBef>
                <a:spcPct val="0"/>
              </a:spcBef>
              <a:spcAft>
                <a:spcPts val="0"/>
              </a:spcAft>
            </a:pPr>
            <a:r>
              <a:rPr lang="en-US" sz="6000" b="1" dirty="0" smtClean="0">
                <a:solidFill>
                  <a:schemeClr val="tx1"/>
                </a:solidFill>
              </a:rPr>
              <a:t>Job 14:7-15 – “You will call and I will answer You. You will long for the work of Your hands.”</a:t>
            </a:r>
          </a:p>
          <a:p>
            <a:pPr algn="l">
              <a:spcBef>
                <a:spcPct val="0"/>
              </a:spcBef>
              <a:spcAft>
                <a:spcPts val="0"/>
              </a:spcAft>
            </a:pPr>
            <a:endParaRPr lang="en-US" sz="2000" b="1" dirty="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36</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529055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763000" cy="5029200"/>
          </a:xfrm>
        </p:spPr>
        <p:txBody>
          <a:bodyPr/>
          <a:lstStyle/>
          <a:p>
            <a:pPr algn="l">
              <a:spcBef>
                <a:spcPct val="0"/>
              </a:spcBef>
              <a:spcAft>
                <a:spcPts val="0"/>
              </a:spcAft>
            </a:pPr>
            <a:r>
              <a:rPr lang="en-US" sz="6000" b="1" dirty="0" smtClean="0">
                <a:solidFill>
                  <a:schemeClr val="tx1"/>
                </a:solidFill>
              </a:rPr>
              <a:t> </a:t>
            </a:r>
            <a:r>
              <a:rPr lang="en-US" sz="6000" b="1" u="sng" dirty="0" smtClean="0">
                <a:solidFill>
                  <a:schemeClr val="tx1"/>
                </a:solidFill>
              </a:rPr>
              <a:t>Job</a:t>
            </a:r>
            <a:r>
              <a:rPr lang="en-US" sz="6000" b="1" dirty="0" smtClean="0">
                <a:solidFill>
                  <a:schemeClr val="tx1"/>
                </a:solidFill>
              </a:rPr>
              <a:t>: </a:t>
            </a:r>
          </a:p>
          <a:p>
            <a:pPr algn="l">
              <a:spcBef>
                <a:spcPct val="0"/>
              </a:spcBef>
              <a:spcAft>
                <a:spcPts val="0"/>
              </a:spcAft>
            </a:pPr>
            <a:endParaRPr lang="en-US" sz="2000" b="1" dirty="0">
              <a:solidFill>
                <a:schemeClr val="tx1"/>
              </a:solidFill>
            </a:endParaRPr>
          </a:p>
          <a:p>
            <a:pPr algn="l">
              <a:spcBef>
                <a:spcPct val="0"/>
              </a:spcBef>
              <a:spcAft>
                <a:spcPts val="1200"/>
              </a:spcAft>
            </a:pPr>
            <a:r>
              <a:rPr lang="en-US" sz="6000" b="1" dirty="0" smtClean="0">
                <a:solidFill>
                  <a:schemeClr val="tx1"/>
                </a:solidFill>
              </a:rPr>
              <a:t>How did his expectations of God’s justice coincide with the Law of Moses?</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37</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457200" y="1371600"/>
            <a:ext cx="8610600" cy="5029200"/>
          </a:xfrm>
        </p:spPr>
        <p:txBody>
          <a:bodyPr/>
          <a:lstStyle/>
          <a:p>
            <a:pPr algn="l">
              <a:spcBef>
                <a:spcPct val="0"/>
              </a:spcBef>
              <a:spcAft>
                <a:spcPts val="0"/>
              </a:spcAft>
            </a:pPr>
            <a:r>
              <a:rPr lang="en-US" sz="6000" b="1" u="sng" dirty="0" smtClean="0">
                <a:solidFill>
                  <a:schemeClr val="tx1"/>
                </a:solidFill>
              </a:rPr>
              <a:t>Job</a:t>
            </a:r>
            <a:r>
              <a:rPr lang="en-US" sz="6000" b="1" dirty="0" smtClean="0">
                <a:solidFill>
                  <a:schemeClr val="tx1"/>
                </a:solidFill>
              </a:rPr>
              <a:t>: 31:8, 40</a:t>
            </a:r>
          </a:p>
          <a:p>
            <a:pPr algn="l">
              <a:spcBef>
                <a:spcPct val="0"/>
              </a:spcBef>
              <a:spcAft>
                <a:spcPts val="0"/>
              </a:spcAft>
            </a:pPr>
            <a:endParaRPr lang="en-US" sz="2000" b="1" dirty="0">
              <a:solidFill>
                <a:schemeClr val="tx1"/>
              </a:solidFill>
            </a:endParaRPr>
          </a:p>
          <a:p>
            <a:pPr algn="l">
              <a:spcBef>
                <a:spcPct val="0"/>
              </a:spcBef>
              <a:spcAft>
                <a:spcPts val="1200"/>
              </a:spcAft>
            </a:pPr>
            <a:r>
              <a:rPr lang="en-US" sz="6000" b="1" u="sng" dirty="0" smtClean="0">
                <a:solidFill>
                  <a:schemeClr val="tx1"/>
                </a:solidFill>
              </a:rPr>
              <a:t>Law</a:t>
            </a:r>
            <a:r>
              <a:rPr lang="en-US" sz="6000" b="1" dirty="0" smtClean="0">
                <a:solidFill>
                  <a:schemeClr val="tx1"/>
                </a:solidFill>
              </a:rPr>
              <a:t>: Deu.28:30, 33, 51; Lev.26:16; Mic.6:15</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38</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609600" y="1371600"/>
            <a:ext cx="8458200" cy="5029200"/>
          </a:xfrm>
        </p:spPr>
        <p:txBody>
          <a:bodyPr/>
          <a:lstStyle/>
          <a:p>
            <a:pPr algn="l">
              <a:spcBef>
                <a:spcPct val="0"/>
              </a:spcBef>
              <a:spcAft>
                <a:spcPts val="0"/>
              </a:spcAft>
            </a:pPr>
            <a:r>
              <a:rPr lang="en-US" sz="6000" b="1" u="sng" dirty="0" smtClean="0">
                <a:solidFill>
                  <a:schemeClr val="tx1"/>
                </a:solidFill>
              </a:rPr>
              <a:t>Job</a:t>
            </a:r>
            <a:r>
              <a:rPr lang="en-US" sz="6000" b="1" dirty="0" smtClean="0">
                <a:solidFill>
                  <a:schemeClr val="tx1"/>
                </a:solidFill>
              </a:rPr>
              <a:t>: 2:7</a:t>
            </a:r>
          </a:p>
          <a:p>
            <a:pPr algn="l">
              <a:spcBef>
                <a:spcPct val="0"/>
              </a:spcBef>
              <a:spcAft>
                <a:spcPts val="0"/>
              </a:spcAft>
            </a:pPr>
            <a:endParaRPr lang="en-US" sz="2000" b="1" dirty="0">
              <a:solidFill>
                <a:schemeClr val="tx1"/>
              </a:solidFill>
            </a:endParaRPr>
          </a:p>
          <a:p>
            <a:pPr algn="l">
              <a:spcBef>
                <a:spcPct val="0"/>
              </a:spcBef>
              <a:spcAft>
                <a:spcPts val="1200"/>
              </a:spcAft>
            </a:pPr>
            <a:r>
              <a:rPr lang="en-US" sz="6000" b="1" u="sng" dirty="0" smtClean="0">
                <a:solidFill>
                  <a:schemeClr val="tx1"/>
                </a:solidFill>
              </a:rPr>
              <a:t>Law</a:t>
            </a:r>
            <a:r>
              <a:rPr lang="en-US" sz="6000" b="1" dirty="0" smtClean="0">
                <a:solidFill>
                  <a:schemeClr val="tx1"/>
                </a:solidFill>
              </a:rPr>
              <a:t>: Deu.28:35</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39</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2133600"/>
            <a:ext cx="8610600" cy="4267200"/>
          </a:xfrm>
        </p:spPr>
        <p:txBody>
          <a:bodyPr/>
          <a:lstStyle/>
          <a:p>
            <a:pPr algn="l">
              <a:spcBef>
                <a:spcPct val="0"/>
              </a:spcBef>
              <a:spcAft>
                <a:spcPts val="1200"/>
              </a:spcAft>
            </a:pPr>
            <a:r>
              <a:rPr lang="en-US" sz="6000" b="1" dirty="0" smtClean="0">
                <a:solidFill>
                  <a:schemeClr val="tx1"/>
                </a:solidFill>
              </a:rPr>
              <a:t>Who wrote Book of Job?</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6377445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763000" cy="5029200"/>
          </a:xfrm>
        </p:spPr>
        <p:txBody>
          <a:bodyPr/>
          <a:lstStyle/>
          <a:p>
            <a:pPr algn="l">
              <a:spcBef>
                <a:spcPct val="0"/>
              </a:spcBef>
              <a:spcAft>
                <a:spcPts val="0"/>
              </a:spcAft>
            </a:pPr>
            <a:r>
              <a:rPr lang="en-US" sz="6000" b="1" u="sng" dirty="0" smtClean="0">
                <a:solidFill>
                  <a:schemeClr val="tx1"/>
                </a:solidFill>
              </a:rPr>
              <a:t>Job</a:t>
            </a:r>
            <a:r>
              <a:rPr lang="en-US" sz="6000" b="1" dirty="0" smtClean="0">
                <a:solidFill>
                  <a:schemeClr val="tx1"/>
                </a:solidFill>
              </a:rPr>
              <a:t>: 8:6-7; 11:18-20; 27:13-23</a:t>
            </a:r>
          </a:p>
          <a:p>
            <a:pPr algn="l">
              <a:spcBef>
                <a:spcPct val="0"/>
              </a:spcBef>
              <a:spcAft>
                <a:spcPts val="0"/>
              </a:spcAft>
            </a:pPr>
            <a:endParaRPr lang="en-US" sz="2000" b="1" dirty="0">
              <a:solidFill>
                <a:schemeClr val="tx1"/>
              </a:solidFill>
            </a:endParaRPr>
          </a:p>
          <a:p>
            <a:pPr algn="l">
              <a:spcBef>
                <a:spcPct val="0"/>
              </a:spcBef>
              <a:spcAft>
                <a:spcPts val="1200"/>
              </a:spcAft>
            </a:pPr>
            <a:r>
              <a:rPr lang="en-US" sz="6000" b="1" u="sng" dirty="0" smtClean="0">
                <a:solidFill>
                  <a:schemeClr val="tx1"/>
                </a:solidFill>
              </a:rPr>
              <a:t>Law</a:t>
            </a:r>
            <a:r>
              <a:rPr lang="en-US" sz="6000" b="1" dirty="0" smtClean="0">
                <a:solidFill>
                  <a:schemeClr val="tx1"/>
                </a:solidFill>
              </a:rPr>
              <a:t>: Deu.28:20; Pro.3:33</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40</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5800" b="1" u="sng" dirty="0" smtClean="0">
                <a:solidFill>
                  <a:schemeClr val="tx1"/>
                </a:solidFill>
              </a:rPr>
              <a:t>Parallels with Psa., Pro., Ecc</a:t>
            </a:r>
            <a:r>
              <a:rPr lang="en-US" sz="5800" b="1" dirty="0" smtClean="0">
                <a:solidFill>
                  <a:schemeClr val="tx1"/>
                </a:solidFill>
              </a:rPr>
              <a:t>.</a:t>
            </a:r>
          </a:p>
          <a:p>
            <a:pPr algn="l">
              <a:spcBef>
                <a:spcPct val="0"/>
              </a:spcBef>
              <a:spcAft>
                <a:spcPts val="1800"/>
              </a:spcAft>
            </a:pPr>
            <a:r>
              <a:rPr lang="en-US" sz="6000" b="1" dirty="0" smtClean="0">
                <a:solidFill>
                  <a:srgbClr val="00B050"/>
                </a:solidFill>
              </a:rPr>
              <a:t>God’s correction.</a:t>
            </a:r>
          </a:p>
          <a:p>
            <a:pPr algn="l">
              <a:spcBef>
                <a:spcPct val="0"/>
              </a:spcBef>
              <a:spcAft>
                <a:spcPts val="0"/>
              </a:spcAft>
            </a:pPr>
            <a:r>
              <a:rPr lang="en-US" sz="6000" b="1" dirty="0" smtClean="0">
                <a:solidFill>
                  <a:srgbClr val="0070C0"/>
                </a:solidFill>
              </a:rPr>
              <a:t>Job 5:17</a:t>
            </a:r>
            <a:r>
              <a:rPr lang="en-US" sz="6000" b="1" dirty="0" smtClean="0">
                <a:solidFill>
                  <a:schemeClr val="tx1"/>
                </a:solidFill>
              </a:rPr>
              <a:t> (&amp; 33:16-22)</a:t>
            </a:r>
          </a:p>
          <a:p>
            <a:pPr algn="l">
              <a:spcBef>
                <a:spcPct val="0"/>
              </a:spcBef>
              <a:spcAft>
                <a:spcPts val="0"/>
              </a:spcAft>
            </a:pPr>
            <a:r>
              <a:rPr lang="en-US" sz="6000" b="1" dirty="0" smtClean="0">
                <a:solidFill>
                  <a:srgbClr val="0070C0"/>
                </a:solidFill>
              </a:rPr>
              <a:t>Pro. 3:11</a:t>
            </a:r>
            <a:r>
              <a:rPr lang="en-US" sz="6000" b="1" dirty="0" smtClean="0">
                <a:solidFill>
                  <a:schemeClr val="tx1"/>
                </a:solidFill>
              </a:rPr>
              <a:t>-12 (&amp; 6:23; 10:17; 13:1, 18; 15:32; 17:10…)</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41</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5800" b="1" u="sng" dirty="0" smtClean="0">
                <a:solidFill>
                  <a:schemeClr val="tx1"/>
                </a:solidFill>
              </a:rPr>
              <a:t>Parallels with Psa., Pro., Ecc</a:t>
            </a:r>
            <a:r>
              <a:rPr lang="en-US" sz="5800" b="1" dirty="0" smtClean="0">
                <a:solidFill>
                  <a:schemeClr val="tx1"/>
                </a:solidFill>
              </a:rPr>
              <a:t>.</a:t>
            </a:r>
          </a:p>
          <a:p>
            <a:pPr algn="l">
              <a:spcBef>
                <a:spcPct val="0"/>
              </a:spcBef>
              <a:spcAft>
                <a:spcPts val="1800"/>
              </a:spcAft>
            </a:pPr>
            <a:r>
              <a:rPr lang="en-US" sz="5800" b="1" dirty="0" smtClean="0">
                <a:solidFill>
                  <a:srgbClr val="00B050"/>
                </a:solidFill>
              </a:rPr>
              <a:t>God’s condescension to man.</a:t>
            </a:r>
          </a:p>
          <a:p>
            <a:pPr algn="l">
              <a:spcBef>
                <a:spcPct val="0"/>
              </a:spcBef>
              <a:spcAft>
                <a:spcPts val="0"/>
              </a:spcAft>
            </a:pPr>
            <a:r>
              <a:rPr lang="en-US" sz="6000" b="1" dirty="0" smtClean="0">
                <a:solidFill>
                  <a:schemeClr val="tx1"/>
                </a:solidFill>
              </a:rPr>
              <a:t>Job 7:17-18</a:t>
            </a:r>
          </a:p>
          <a:p>
            <a:pPr algn="l">
              <a:spcBef>
                <a:spcPct val="0"/>
              </a:spcBef>
              <a:spcAft>
                <a:spcPts val="0"/>
              </a:spcAft>
            </a:pPr>
            <a:r>
              <a:rPr lang="en-US" sz="6000" b="1" dirty="0" smtClean="0">
                <a:solidFill>
                  <a:schemeClr val="tx1"/>
                </a:solidFill>
              </a:rPr>
              <a:t>Psa. 8:4</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42</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5800" b="1" u="sng" dirty="0" smtClean="0">
                <a:solidFill>
                  <a:schemeClr val="tx1"/>
                </a:solidFill>
              </a:rPr>
              <a:t>Parallels with Psa., Pro., Ecc</a:t>
            </a:r>
            <a:r>
              <a:rPr lang="en-US" sz="5800" b="1" dirty="0" smtClean="0">
                <a:solidFill>
                  <a:schemeClr val="tx1"/>
                </a:solidFill>
              </a:rPr>
              <a:t>.</a:t>
            </a:r>
          </a:p>
          <a:p>
            <a:pPr algn="l">
              <a:spcBef>
                <a:spcPct val="0"/>
              </a:spcBef>
              <a:spcAft>
                <a:spcPts val="1800"/>
              </a:spcAft>
            </a:pPr>
            <a:r>
              <a:rPr lang="en-US" sz="5800" b="1" dirty="0" smtClean="0">
                <a:solidFill>
                  <a:srgbClr val="00B050"/>
                </a:solidFill>
              </a:rPr>
              <a:t>Ephemeral life of man.</a:t>
            </a:r>
          </a:p>
          <a:p>
            <a:pPr algn="l">
              <a:spcBef>
                <a:spcPct val="0"/>
              </a:spcBef>
              <a:spcAft>
                <a:spcPts val="0"/>
              </a:spcAft>
            </a:pPr>
            <a:r>
              <a:rPr lang="en-US" sz="6000" b="1" dirty="0" smtClean="0">
                <a:solidFill>
                  <a:schemeClr val="tx1"/>
                </a:solidFill>
              </a:rPr>
              <a:t>Job 7:7</a:t>
            </a:r>
          </a:p>
          <a:p>
            <a:pPr algn="l">
              <a:spcBef>
                <a:spcPct val="0"/>
              </a:spcBef>
              <a:spcAft>
                <a:spcPts val="0"/>
              </a:spcAft>
            </a:pPr>
            <a:r>
              <a:rPr lang="en-US" sz="6000" b="1" dirty="0" smtClean="0">
                <a:solidFill>
                  <a:schemeClr val="tx1"/>
                </a:solidFill>
              </a:rPr>
              <a:t>Ecc. 5:16</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43</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5800" b="1" u="sng" dirty="0" smtClean="0">
                <a:solidFill>
                  <a:schemeClr val="tx1"/>
                </a:solidFill>
              </a:rPr>
              <a:t>Parallels with Psa., Pro., Ecc</a:t>
            </a:r>
            <a:r>
              <a:rPr lang="en-US" sz="5800" b="1" dirty="0" smtClean="0">
                <a:solidFill>
                  <a:schemeClr val="tx1"/>
                </a:solidFill>
              </a:rPr>
              <a:t>.</a:t>
            </a:r>
          </a:p>
          <a:p>
            <a:pPr algn="l">
              <a:spcBef>
                <a:spcPct val="0"/>
              </a:spcBef>
              <a:spcAft>
                <a:spcPts val="1800"/>
              </a:spcAft>
            </a:pPr>
            <a:r>
              <a:rPr lang="en-US" sz="5800" b="1" dirty="0" smtClean="0">
                <a:solidFill>
                  <a:srgbClr val="00B050"/>
                </a:solidFill>
              </a:rPr>
              <a:t>Nature of the grave.</a:t>
            </a:r>
          </a:p>
          <a:p>
            <a:pPr algn="l">
              <a:spcBef>
                <a:spcPct val="0"/>
              </a:spcBef>
              <a:spcAft>
                <a:spcPts val="0"/>
              </a:spcAft>
            </a:pPr>
            <a:r>
              <a:rPr lang="en-US" sz="6000" b="1" dirty="0" smtClean="0">
                <a:solidFill>
                  <a:schemeClr val="tx1"/>
                </a:solidFill>
              </a:rPr>
              <a:t>Job 7:9-10</a:t>
            </a:r>
          </a:p>
          <a:p>
            <a:pPr algn="l">
              <a:spcBef>
                <a:spcPct val="0"/>
              </a:spcBef>
              <a:spcAft>
                <a:spcPts val="0"/>
              </a:spcAft>
            </a:pPr>
            <a:r>
              <a:rPr lang="en-US" sz="6000" b="1" dirty="0" smtClean="0">
                <a:solidFill>
                  <a:schemeClr val="tx1"/>
                </a:solidFill>
              </a:rPr>
              <a:t>Ecc. 9:5-6, 10</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44</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5800" b="1" u="sng" dirty="0" smtClean="0">
                <a:solidFill>
                  <a:schemeClr val="tx1"/>
                </a:solidFill>
              </a:rPr>
              <a:t>Parallels with Psa., Pro., Ecc</a:t>
            </a:r>
            <a:r>
              <a:rPr lang="en-US" sz="5800" b="1" dirty="0" smtClean="0">
                <a:solidFill>
                  <a:schemeClr val="tx1"/>
                </a:solidFill>
              </a:rPr>
              <a:t>.</a:t>
            </a:r>
          </a:p>
          <a:p>
            <a:pPr algn="l">
              <a:spcBef>
                <a:spcPct val="0"/>
              </a:spcBef>
              <a:spcAft>
                <a:spcPts val="1800"/>
              </a:spcAft>
            </a:pPr>
            <a:r>
              <a:rPr lang="en-US" sz="5800" b="1" dirty="0" smtClean="0">
                <a:solidFill>
                  <a:srgbClr val="00B050"/>
                </a:solidFill>
              </a:rPr>
              <a:t>Value of wisdom.</a:t>
            </a:r>
          </a:p>
          <a:p>
            <a:pPr algn="l">
              <a:spcBef>
                <a:spcPct val="0"/>
              </a:spcBef>
              <a:spcAft>
                <a:spcPts val="0"/>
              </a:spcAft>
            </a:pPr>
            <a:r>
              <a:rPr lang="en-US" sz="6000" b="1" dirty="0" smtClean="0">
                <a:solidFill>
                  <a:schemeClr val="tx1"/>
                </a:solidFill>
              </a:rPr>
              <a:t>Job 28:12-19</a:t>
            </a:r>
          </a:p>
          <a:p>
            <a:pPr algn="l">
              <a:spcBef>
                <a:spcPct val="0"/>
              </a:spcBef>
              <a:spcAft>
                <a:spcPts val="0"/>
              </a:spcAft>
            </a:pPr>
            <a:r>
              <a:rPr lang="en-US" sz="6000" b="1" dirty="0" smtClean="0">
                <a:solidFill>
                  <a:schemeClr val="tx1"/>
                </a:solidFill>
              </a:rPr>
              <a:t>Pro.2:1-5, </a:t>
            </a:r>
            <a:r>
              <a:rPr lang="en-US" sz="6000" b="1" smtClean="0">
                <a:solidFill>
                  <a:schemeClr val="tx1"/>
                </a:solidFill>
              </a:rPr>
              <a:t>also 3:13-18; </a:t>
            </a:r>
            <a:r>
              <a:rPr lang="en-US" sz="6000" b="1" dirty="0" smtClean="0">
                <a:solidFill>
                  <a:schemeClr val="tx1"/>
                </a:solidFill>
              </a:rPr>
              <a:t>8:10-11, 19; 20:15</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45</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5800" b="1" u="sng" dirty="0" smtClean="0">
                <a:solidFill>
                  <a:schemeClr val="tx1"/>
                </a:solidFill>
              </a:rPr>
              <a:t>Parallels with Psa., Pro., Ecc</a:t>
            </a:r>
            <a:r>
              <a:rPr lang="en-US" sz="5800" b="1" dirty="0" smtClean="0">
                <a:solidFill>
                  <a:schemeClr val="tx1"/>
                </a:solidFill>
              </a:rPr>
              <a:t>.</a:t>
            </a:r>
          </a:p>
          <a:p>
            <a:pPr algn="l">
              <a:spcBef>
                <a:spcPct val="0"/>
              </a:spcBef>
              <a:spcAft>
                <a:spcPts val="1800"/>
              </a:spcAft>
            </a:pPr>
            <a:r>
              <a:rPr lang="en-US" sz="5800" b="1" dirty="0" smtClean="0">
                <a:solidFill>
                  <a:srgbClr val="00B050"/>
                </a:solidFill>
              </a:rPr>
              <a:t>Nature of wisdom.</a:t>
            </a:r>
          </a:p>
          <a:p>
            <a:pPr algn="l">
              <a:spcBef>
                <a:spcPct val="0"/>
              </a:spcBef>
              <a:spcAft>
                <a:spcPts val="0"/>
              </a:spcAft>
            </a:pPr>
            <a:r>
              <a:rPr lang="en-US" sz="6000" b="1" dirty="0" smtClean="0">
                <a:solidFill>
                  <a:schemeClr val="tx1"/>
                </a:solidFill>
              </a:rPr>
              <a:t>Job 28:28</a:t>
            </a:r>
          </a:p>
          <a:p>
            <a:pPr algn="l">
              <a:spcBef>
                <a:spcPct val="0"/>
              </a:spcBef>
              <a:spcAft>
                <a:spcPts val="0"/>
              </a:spcAft>
            </a:pPr>
            <a:r>
              <a:rPr lang="en-US" sz="6000" b="1" dirty="0" smtClean="0">
                <a:solidFill>
                  <a:schemeClr val="tx1"/>
                </a:solidFill>
              </a:rPr>
              <a:t>Pro. 1:7; 9:10; 15:33</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46</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5800" b="1" u="sng" dirty="0" smtClean="0">
                <a:solidFill>
                  <a:schemeClr val="tx1"/>
                </a:solidFill>
              </a:rPr>
              <a:t>Parallels with Psa., Pro., Ecc</a:t>
            </a:r>
            <a:r>
              <a:rPr lang="en-US" sz="5800" b="1" dirty="0" smtClean="0">
                <a:solidFill>
                  <a:schemeClr val="tx1"/>
                </a:solidFill>
              </a:rPr>
              <a:t>.</a:t>
            </a:r>
          </a:p>
          <a:p>
            <a:pPr algn="l">
              <a:spcBef>
                <a:spcPct val="0"/>
              </a:spcBef>
              <a:spcAft>
                <a:spcPts val="1800"/>
              </a:spcAft>
            </a:pPr>
            <a:r>
              <a:rPr lang="en-US" sz="5800" b="1" dirty="0" smtClean="0">
                <a:solidFill>
                  <a:srgbClr val="00B050"/>
                </a:solidFill>
              </a:rPr>
              <a:t>Source of wisdom.</a:t>
            </a:r>
          </a:p>
          <a:p>
            <a:pPr algn="l">
              <a:spcBef>
                <a:spcPct val="0"/>
              </a:spcBef>
              <a:spcAft>
                <a:spcPts val="0"/>
              </a:spcAft>
            </a:pPr>
            <a:r>
              <a:rPr lang="en-US" sz="6000" b="1" dirty="0" smtClean="0">
                <a:solidFill>
                  <a:schemeClr val="tx1"/>
                </a:solidFill>
              </a:rPr>
              <a:t>Job 32:8</a:t>
            </a:r>
          </a:p>
          <a:p>
            <a:pPr algn="l">
              <a:spcBef>
                <a:spcPct val="0"/>
              </a:spcBef>
              <a:spcAft>
                <a:spcPts val="0"/>
              </a:spcAft>
            </a:pPr>
            <a:r>
              <a:rPr lang="en-US" sz="6000" b="1" dirty="0" smtClean="0">
                <a:solidFill>
                  <a:schemeClr val="tx1"/>
                </a:solidFill>
              </a:rPr>
              <a:t>Pro. 2:6-7; 8:22-36; Psa.94:8-12</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47</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5800" b="1" u="sng" dirty="0" smtClean="0">
                <a:solidFill>
                  <a:schemeClr val="tx1"/>
                </a:solidFill>
              </a:rPr>
              <a:t>Parallels with Psa., Pro., Ecc</a:t>
            </a:r>
            <a:r>
              <a:rPr lang="en-US" sz="5800" b="1" dirty="0" smtClean="0">
                <a:solidFill>
                  <a:schemeClr val="tx1"/>
                </a:solidFill>
              </a:rPr>
              <a:t>.</a:t>
            </a:r>
          </a:p>
          <a:p>
            <a:pPr algn="l">
              <a:spcBef>
                <a:spcPct val="0"/>
              </a:spcBef>
              <a:spcAft>
                <a:spcPts val="1800"/>
              </a:spcAft>
            </a:pPr>
            <a:r>
              <a:rPr lang="en-US" sz="5800" b="1" dirty="0" smtClean="0">
                <a:solidFill>
                  <a:srgbClr val="00B050"/>
                </a:solidFill>
              </a:rPr>
              <a:t>God’s relations with kings.</a:t>
            </a:r>
          </a:p>
          <a:p>
            <a:pPr algn="l">
              <a:spcBef>
                <a:spcPct val="0"/>
              </a:spcBef>
              <a:spcAft>
                <a:spcPts val="0"/>
              </a:spcAft>
            </a:pPr>
            <a:r>
              <a:rPr lang="en-US" sz="6000" b="1" dirty="0" smtClean="0">
                <a:solidFill>
                  <a:schemeClr val="tx1"/>
                </a:solidFill>
              </a:rPr>
              <a:t>Job 36:7-12</a:t>
            </a:r>
          </a:p>
          <a:p>
            <a:pPr algn="l">
              <a:spcBef>
                <a:spcPct val="0"/>
              </a:spcBef>
              <a:spcAft>
                <a:spcPts val="0"/>
              </a:spcAft>
            </a:pPr>
            <a:r>
              <a:rPr lang="en-US" sz="6000" b="1" dirty="0" smtClean="0">
                <a:solidFill>
                  <a:schemeClr val="tx1"/>
                </a:solidFill>
              </a:rPr>
              <a:t>Pro. 16:10; 20:28; 29:14</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48</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5800" b="1" u="sng" dirty="0" smtClean="0">
                <a:solidFill>
                  <a:schemeClr val="tx1"/>
                </a:solidFill>
              </a:rPr>
              <a:t>Parallels with Psa., Pro., Ecc</a:t>
            </a:r>
            <a:r>
              <a:rPr lang="en-US" sz="5800" b="1" dirty="0" smtClean="0">
                <a:solidFill>
                  <a:schemeClr val="tx1"/>
                </a:solidFill>
              </a:rPr>
              <a:t>.</a:t>
            </a:r>
          </a:p>
          <a:p>
            <a:pPr algn="l">
              <a:spcBef>
                <a:spcPct val="0"/>
              </a:spcBef>
              <a:spcAft>
                <a:spcPts val="1800"/>
              </a:spcAft>
            </a:pPr>
            <a:r>
              <a:rPr lang="en-US" sz="5800" b="1" dirty="0" smtClean="0">
                <a:solidFill>
                  <a:srgbClr val="00B050"/>
                </a:solidFill>
              </a:rPr>
              <a:t>God as Teacher.</a:t>
            </a:r>
          </a:p>
          <a:p>
            <a:pPr algn="l">
              <a:spcBef>
                <a:spcPct val="0"/>
              </a:spcBef>
              <a:spcAft>
                <a:spcPts val="0"/>
              </a:spcAft>
            </a:pPr>
            <a:r>
              <a:rPr lang="en-US" sz="6000" b="1" dirty="0" smtClean="0">
                <a:solidFill>
                  <a:schemeClr val="tx1"/>
                </a:solidFill>
              </a:rPr>
              <a:t>Job 36:22</a:t>
            </a:r>
          </a:p>
          <a:p>
            <a:pPr algn="l">
              <a:spcBef>
                <a:spcPct val="0"/>
              </a:spcBef>
              <a:spcAft>
                <a:spcPts val="0"/>
              </a:spcAft>
            </a:pPr>
            <a:r>
              <a:rPr lang="en-US" sz="6000" b="1" dirty="0" smtClean="0">
                <a:solidFill>
                  <a:schemeClr val="tx1"/>
                </a:solidFill>
              </a:rPr>
              <a:t>Pro. 2:6-7; Psa.94:10, 12</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49</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610600" cy="5029200"/>
          </a:xfrm>
        </p:spPr>
        <p:txBody>
          <a:bodyPr/>
          <a:lstStyle/>
          <a:p>
            <a:pPr algn="l">
              <a:spcBef>
                <a:spcPct val="0"/>
              </a:spcBef>
              <a:spcAft>
                <a:spcPts val="1200"/>
              </a:spcAft>
            </a:pPr>
            <a:r>
              <a:rPr lang="en-US" sz="6000" b="1" u="sng" dirty="0" smtClean="0">
                <a:solidFill>
                  <a:schemeClr val="tx1"/>
                </a:solidFill>
              </a:rPr>
              <a:t>Various book orders</a:t>
            </a:r>
            <a:r>
              <a:rPr lang="en-US" sz="6000" b="1" dirty="0" smtClean="0">
                <a:solidFill>
                  <a:schemeClr val="tx1"/>
                </a:solidFill>
              </a:rPr>
              <a:t>:</a:t>
            </a:r>
          </a:p>
          <a:p>
            <a:pPr algn="l">
              <a:spcBef>
                <a:spcPct val="0"/>
              </a:spcBef>
              <a:spcAft>
                <a:spcPts val="1200"/>
              </a:spcAft>
            </a:pPr>
            <a:r>
              <a:rPr lang="en-US" sz="6000" b="1" dirty="0" smtClean="0">
                <a:solidFill>
                  <a:schemeClr val="tx1"/>
                </a:solidFill>
              </a:rPr>
              <a:t>LXX – </a:t>
            </a:r>
            <a:r>
              <a:rPr lang="en-US" sz="6000" b="1" dirty="0" smtClean="0">
                <a:solidFill>
                  <a:srgbClr val="C00000"/>
                </a:solidFill>
              </a:rPr>
              <a:t>Job</a:t>
            </a:r>
            <a:r>
              <a:rPr lang="en-US" sz="6000" b="1" dirty="0" smtClean="0">
                <a:solidFill>
                  <a:schemeClr val="tx1"/>
                </a:solidFill>
              </a:rPr>
              <a:t>, Psa., Pro.</a:t>
            </a:r>
          </a:p>
          <a:p>
            <a:pPr algn="l">
              <a:spcBef>
                <a:spcPct val="0"/>
              </a:spcBef>
              <a:spcAft>
                <a:spcPts val="1200"/>
              </a:spcAft>
            </a:pPr>
            <a:r>
              <a:rPr lang="en-US" sz="6000" b="1" dirty="0" smtClean="0">
                <a:solidFill>
                  <a:schemeClr val="tx1"/>
                </a:solidFill>
              </a:rPr>
              <a:t>MT – Psa., </a:t>
            </a:r>
            <a:r>
              <a:rPr lang="en-US" sz="6000" b="1" dirty="0" smtClean="0">
                <a:solidFill>
                  <a:srgbClr val="C00000"/>
                </a:solidFill>
              </a:rPr>
              <a:t>Job</a:t>
            </a:r>
            <a:r>
              <a:rPr lang="en-US" sz="6000" b="1" dirty="0" smtClean="0">
                <a:solidFill>
                  <a:schemeClr val="tx1"/>
                </a:solidFill>
              </a:rPr>
              <a:t>, Pro.</a:t>
            </a:r>
          </a:p>
          <a:p>
            <a:pPr algn="l">
              <a:spcBef>
                <a:spcPct val="0"/>
              </a:spcBef>
              <a:spcAft>
                <a:spcPts val="1200"/>
              </a:spcAft>
            </a:pPr>
            <a:r>
              <a:rPr lang="en-US" sz="6000" b="1" dirty="0" smtClean="0">
                <a:solidFill>
                  <a:schemeClr val="tx1"/>
                </a:solidFill>
              </a:rPr>
              <a:t>Heb. var. – Psa., Pro., </a:t>
            </a:r>
            <a:r>
              <a:rPr lang="en-US" sz="6000" b="1" dirty="0" smtClean="0">
                <a:solidFill>
                  <a:srgbClr val="C00000"/>
                </a:solidFill>
              </a:rPr>
              <a:t>Job</a:t>
            </a:r>
          </a:p>
          <a:p>
            <a:pPr algn="l">
              <a:spcBef>
                <a:spcPct val="0"/>
              </a:spcBef>
              <a:spcAft>
                <a:spcPts val="1200"/>
              </a:spcAft>
            </a:pP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1541752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5800" b="1" u="sng" dirty="0" smtClean="0">
                <a:solidFill>
                  <a:schemeClr val="tx1"/>
                </a:solidFill>
              </a:rPr>
              <a:t>Parallels with Psa., Pro., Ecc</a:t>
            </a:r>
            <a:r>
              <a:rPr lang="en-US" sz="5800" b="1" dirty="0" smtClean="0">
                <a:solidFill>
                  <a:schemeClr val="tx1"/>
                </a:solidFill>
              </a:rPr>
              <a:t>.</a:t>
            </a:r>
          </a:p>
          <a:p>
            <a:pPr algn="l">
              <a:spcBef>
                <a:spcPct val="0"/>
              </a:spcBef>
              <a:spcAft>
                <a:spcPts val="1800"/>
              </a:spcAft>
            </a:pPr>
            <a:r>
              <a:rPr lang="en-US" sz="5800" b="1" dirty="0" smtClean="0">
                <a:solidFill>
                  <a:srgbClr val="00B050"/>
                </a:solidFill>
              </a:rPr>
              <a:t>Who was with God at creation?</a:t>
            </a:r>
          </a:p>
          <a:p>
            <a:pPr algn="l">
              <a:spcBef>
                <a:spcPct val="0"/>
              </a:spcBef>
              <a:spcAft>
                <a:spcPts val="0"/>
              </a:spcAft>
            </a:pPr>
            <a:r>
              <a:rPr lang="en-US" sz="6000" b="1" dirty="0" smtClean="0">
                <a:solidFill>
                  <a:schemeClr val="tx1"/>
                </a:solidFill>
              </a:rPr>
              <a:t>Job 38:4-11</a:t>
            </a:r>
          </a:p>
          <a:p>
            <a:pPr algn="l">
              <a:spcBef>
                <a:spcPct val="0"/>
              </a:spcBef>
              <a:spcAft>
                <a:spcPts val="0"/>
              </a:spcAft>
            </a:pPr>
            <a:r>
              <a:rPr lang="en-US" sz="6000" b="1" dirty="0" smtClean="0">
                <a:solidFill>
                  <a:schemeClr val="tx1"/>
                </a:solidFill>
              </a:rPr>
              <a:t>Pro. </a:t>
            </a:r>
            <a:r>
              <a:rPr lang="en-US" sz="6000" b="1" smtClean="0">
                <a:solidFill>
                  <a:schemeClr val="tx1"/>
                </a:solidFill>
              </a:rPr>
              <a:t>8:27-30</a:t>
            </a: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50</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5800" b="1" u="sng" dirty="0" smtClean="0">
                <a:solidFill>
                  <a:schemeClr val="tx1"/>
                </a:solidFill>
              </a:rPr>
              <a:t>Parallels with Psa., Pro., Ecc</a:t>
            </a:r>
            <a:r>
              <a:rPr lang="en-US" sz="5800" b="1" dirty="0" smtClean="0">
                <a:solidFill>
                  <a:schemeClr val="tx1"/>
                </a:solidFill>
              </a:rPr>
              <a:t>.</a:t>
            </a:r>
            <a:r>
              <a:rPr lang="en-US" sz="5800" b="1" dirty="0" smtClean="0">
                <a:solidFill>
                  <a:srgbClr val="00B050"/>
                </a:solidFill>
              </a:rPr>
              <a:t> “Six and seven”.</a:t>
            </a:r>
          </a:p>
          <a:p>
            <a:pPr algn="l">
              <a:spcBef>
                <a:spcPct val="0"/>
              </a:spcBef>
              <a:spcAft>
                <a:spcPts val="0"/>
              </a:spcAft>
            </a:pPr>
            <a:r>
              <a:rPr lang="en-US" sz="6000" b="1" dirty="0" smtClean="0">
                <a:solidFill>
                  <a:schemeClr val="tx1"/>
                </a:solidFill>
              </a:rPr>
              <a:t>Job 5:19</a:t>
            </a:r>
          </a:p>
          <a:p>
            <a:pPr algn="l">
              <a:spcBef>
                <a:spcPct val="0"/>
              </a:spcBef>
              <a:spcAft>
                <a:spcPts val="0"/>
              </a:spcAft>
            </a:pPr>
            <a:r>
              <a:rPr lang="en-US" sz="6000" b="1" dirty="0" smtClean="0">
                <a:solidFill>
                  <a:schemeClr val="tx1"/>
                </a:solidFill>
              </a:rPr>
              <a:t>Pro. 6:16</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51</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6000" b="1" u="sng" dirty="0" smtClean="0">
                <a:solidFill>
                  <a:schemeClr val="tx1"/>
                </a:solidFill>
              </a:rPr>
              <a:t>Other features</a:t>
            </a:r>
            <a:r>
              <a:rPr lang="en-US" sz="6000" b="1" dirty="0" smtClean="0">
                <a:solidFill>
                  <a:schemeClr val="tx1"/>
                </a:solidFill>
              </a:rPr>
              <a:t>.</a:t>
            </a:r>
          </a:p>
          <a:p>
            <a:pPr algn="l">
              <a:spcBef>
                <a:spcPct val="0"/>
              </a:spcBef>
              <a:spcAft>
                <a:spcPts val="0"/>
              </a:spcAft>
            </a:pPr>
            <a:r>
              <a:rPr lang="en-US" sz="5800" b="1" dirty="0" smtClean="0">
                <a:solidFill>
                  <a:schemeClr val="tx1"/>
                </a:solidFill>
              </a:rPr>
              <a:t>Acquaintance with -</a:t>
            </a:r>
          </a:p>
          <a:p>
            <a:pPr algn="l">
              <a:spcBef>
                <a:spcPct val="0"/>
              </a:spcBef>
              <a:spcAft>
                <a:spcPts val="0"/>
              </a:spcAft>
            </a:pPr>
            <a:r>
              <a:rPr lang="en-US" sz="5800" b="1" dirty="0" smtClean="0">
                <a:solidFill>
                  <a:schemeClr val="tx1"/>
                </a:solidFill>
              </a:rPr>
              <a:t>1) creation</a:t>
            </a:r>
          </a:p>
          <a:p>
            <a:pPr algn="l">
              <a:spcBef>
                <a:spcPct val="0"/>
              </a:spcBef>
              <a:spcAft>
                <a:spcPts val="0"/>
              </a:spcAft>
            </a:pPr>
            <a:r>
              <a:rPr lang="en-US" sz="5800" b="1" dirty="0" smtClean="0">
                <a:solidFill>
                  <a:schemeClr val="tx1"/>
                </a:solidFill>
              </a:rPr>
              <a:t>2) fallen angels</a:t>
            </a:r>
          </a:p>
          <a:p>
            <a:pPr algn="l">
              <a:spcBef>
                <a:spcPct val="0"/>
              </a:spcBef>
              <a:spcAft>
                <a:spcPts val="0"/>
              </a:spcAft>
            </a:pPr>
            <a:r>
              <a:rPr lang="en-US" sz="5800" b="1" dirty="0" smtClean="0">
                <a:solidFill>
                  <a:schemeClr val="tx1"/>
                </a:solidFill>
              </a:rPr>
              <a:t>3) God speaking via dreams</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52</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6000" b="1" u="sng" dirty="0" smtClean="0">
                <a:solidFill>
                  <a:schemeClr val="tx1"/>
                </a:solidFill>
              </a:rPr>
              <a:t>Other features</a:t>
            </a:r>
            <a:r>
              <a:rPr lang="en-US" sz="6000" b="1" dirty="0" smtClean="0">
                <a:solidFill>
                  <a:schemeClr val="tx1"/>
                </a:solidFill>
              </a:rPr>
              <a:t>.</a:t>
            </a:r>
          </a:p>
          <a:p>
            <a:pPr algn="l">
              <a:spcBef>
                <a:spcPct val="0"/>
              </a:spcBef>
              <a:spcAft>
                <a:spcPts val="0"/>
              </a:spcAft>
            </a:pPr>
            <a:r>
              <a:rPr lang="en-US" sz="5800" b="1" dirty="0" smtClean="0">
                <a:solidFill>
                  <a:schemeClr val="tx1"/>
                </a:solidFill>
              </a:rPr>
              <a:t>Acquaintance with -</a:t>
            </a:r>
          </a:p>
          <a:p>
            <a:pPr algn="l">
              <a:spcBef>
                <a:spcPct val="0"/>
              </a:spcBef>
              <a:spcAft>
                <a:spcPts val="0"/>
              </a:spcAft>
            </a:pPr>
            <a:r>
              <a:rPr lang="en-US" sz="5800" b="1" dirty="0" smtClean="0">
                <a:solidFill>
                  <a:schemeClr val="tx1"/>
                </a:solidFill>
              </a:rPr>
              <a:t>4) Nebuchadnezzar’s madness?</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53</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6399746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4800" b="1" u="sng" dirty="0" smtClean="0">
                <a:solidFill>
                  <a:schemeClr val="tx1"/>
                </a:solidFill>
              </a:rPr>
              <a:t>Reward/Punish – complete refs.</a:t>
            </a:r>
            <a:r>
              <a:rPr lang="en-US" sz="4800" b="1" dirty="0" smtClean="0">
                <a:solidFill>
                  <a:schemeClr val="tx1"/>
                </a:solidFill>
              </a:rPr>
              <a:t>:</a:t>
            </a:r>
          </a:p>
          <a:p>
            <a:pPr algn="l">
              <a:spcBef>
                <a:spcPct val="0"/>
              </a:spcBef>
              <a:spcAft>
                <a:spcPts val="0"/>
              </a:spcAft>
            </a:pPr>
            <a:r>
              <a:rPr lang="en-US" sz="4800" b="1" dirty="0" smtClean="0">
                <a:solidFill>
                  <a:srgbClr val="0070C0"/>
                </a:solidFill>
              </a:rPr>
              <a:t>Psa.</a:t>
            </a:r>
            <a:r>
              <a:rPr lang="en-US" sz="4000" dirty="0" smtClean="0">
                <a:solidFill>
                  <a:schemeClr val="tx1"/>
                </a:solidFill>
              </a:rPr>
              <a:t>1:5-6; 5:8-13; 7:8-11; 11:1-7; 31:14-24; 32:10-11; 33:1-5, 13-22; 34:15-22; </a:t>
            </a:r>
            <a:r>
              <a:rPr lang="en-US" sz="4000" b="1" dirty="0" smtClean="0">
                <a:solidFill>
                  <a:schemeClr val="tx1"/>
                </a:solidFill>
              </a:rPr>
              <a:t>37:1-40</a:t>
            </a:r>
            <a:r>
              <a:rPr lang="en-US" sz="4000" dirty="0" smtClean="0">
                <a:solidFill>
                  <a:schemeClr val="tx1"/>
                </a:solidFill>
              </a:rPr>
              <a:t>; 52:1-8; 55:1-23; 58:1-11; 64:1-10; 68:1-6, 21-23; 69:1-33; 72:1-7; 75:1-10; 92:5-15; 94:1-23; 97:1-2; </a:t>
            </a:r>
            <a:r>
              <a:rPr lang="en-US" sz="4000" b="1" dirty="0" smtClean="0">
                <a:solidFill>
                  <a:schemeClr val="tx1"/>
                </a:solidFill>
              </a:rPr>
              <a:t>112:1-10</a:t>
            </a:r>
            <a:r>
              <a:rPr lang="en-US" sz="4000" dirty="0" smtClean="0">
                <a:solidFill>
                  <a:schemeClr val="tx1"/>
                </a:solidFill>
              </a:rPr>
              <a:t>; 116:1-9; 118:5-25; 119:137-144; 125:1-5; 129:1-6; 140:1-13; 141:8-10; 142:2-3…</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54</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4800" b="1" u="sng" dirty="0" smtClean="0">
                <a:solidFill>
                  <a:schemeClr val="tx1"/>
                </a:solidFill>
              </a:rPr>
              <a:t>Reward/Punish – complete refs.</a:t>
            </a:r>
            <a:r>
              <a:rPr lang="en-US" sz="4800" b="1" dirty="0" smtClean="0">
                <a:solidFill>
                  <a:schemeClr val="tx1"/>
                </a:solidFill>
              </a:rPr>
              <a:t>:</a:t>
            </a:r>
          </a:p>
          <a:p>
            <a:pPr algn="l">
              <a:spcBef>
                <a:spcPct val="0"/>
              </a:spcBef>
              <a:spcAft>
                <a:spcPts val="0"/>
              </a:spcAft>
            </a:pPr>
            <a:r>
              <a:rPr lang="en-US" sz="4800" b="1" dirty="0" smtClean="0">
                <a:solidFill>
                  <a:srgbClr val="0070C0"/>
                </a:solidFill>
              </a:rPr>
              <a:t>Pro.</a:t>
            </a:r>
            <a:r>
              <a:rPr lang="en-US" sz="4000" dirty="0" smtClean="0">
                <a:solidFill>
                  <a:schemeClr val="tx1"/>
                </a:solidFill>
              </a:rPr>
              <a:t> 2:21-22; 3:31-34; 4:14-19; 10:2-3, 6-7, 11, 16, 22, 24-25, 27-30; 11:3-10, 21, 23, 28, 30-31; 12:2-3, 7, 12-13, 21; 13:9, 21-22, 25; 14:19, 32; 15:6, 29; 16:3-5; 18:10; 19:23; 20:7; 21:12, 15, 18; 22:4-5; 24:15-16, 24-25; 28:1; 29:6, 16</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55</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4800" b="1" u="sng" dirty="0" smtClean="0">
                <a:solidFill>
                  <a:schemeClr val="tx1"/>
                </a:solidFill>
              </a:rPr>
              <a:t>Reward/Punish – complete refs.</a:t>
            </a:r>
            <a:r>
              <a:rPr lang="en-US" sz="4800" b="1" dirty="0" smtClean="0">
                <a:solidFill>
                  <a:schemeClr val="tx1"/>
                </a:solidFill>
              </a:rPr>
              <a:t>:</a:t>
            </a:r>
          </a:p>
          <a:p>
            <a:pPr algn="l">
              <a:spcBef>
                <a:spcPct val="0"/>
              </a:spcBef>
              <a:spcAft>
                <a:spcPts val="0"/>
              </a:spcAft>
            </a:pPr>
            <a:r>
              <a:rPr lang="en-US" sz="4800" b="1" dirty="0" smtClean="0">
                <a:solidFill>
                  <a:srgbClr val="0070C0"/>
                </a:solidFill>
              </a:rPr>
              <a:t>Ecc.</a:t>
            </a:r>
            <a:r>
              <a:rPr lang="en-US" sz="4000" dirty="0" smtClean="0">
                <a:solidFill>
                  <a:schemeClr val="tx1"/>
                </a:solidFill>
              </a:rPr>
              <a:t> 2:26; 5:6; 7:17-18; 8:12-13</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56</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11281326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228600" y="1066800"/>
            <a:ext cx="8915400" cy="5181600"/>
          </a:xfrm>
        </p:spPr>
        <p:txBody>
          <a:bodyPr/>
          <a:lstStyle/>
          <a:p>
            <a:pPr algn="l">
              <a:spcBef>
                <a:spcPct val="0"/>
              </a:spcBef>
              <a:spcAft>
                <a:spcPts val="0"/>
              </a:spcAft>
            </a:pPr>
            <a:r>
              <a:rPr lang="en-US" sz="4800" b="1" u="sng" dirty="0" smtClean="0">
                <a:solidFill>
                  <a:schemeClr val="tx1"/>
                </a:solidFill>
              </a:rPr>
              <a:t>Book of Job, as a long courtroom scene</a:t>
            </a:r>
            <a:r>
              <a:rPr lang="en-US" sz="4800" b="1" dirty="0" smtClean="0">
                <a:solidFill>
                  <a:schemeClr val="tx1"/>
                </a:solidFill>
              </a:rPr>
              <a:t>:</a:t>
            </a:r>
          </a:p>
          <a:p>
            <a:pPr marL="573088" indent="-573088" algn="l">
              <a:spcBef>
                <a:spcPct val="0"/>
              </a:spcBef>
              <a:spcAft>
                <a:spcPts val="0"/>
              </a:spcAft>
              <a:buAutoNum type="alphaLcParenR"/>
            </a:pPr>
            <a:r>
              <a:rPr lang="en-US" sz="4800" b="1" dirty="0" smtClean="0">
                <a:solidFill>
                  <a:schemeClr val="tx1"/>
                </a:solidFill>
              </a:rPr>
              <a:t>Satan – plaintiff against God’s justice and Job’s justness</a:t>
            </a:r>
          </a:p>
          <a:p>
            <a:pPr marL="573088" indent="-573088" algn="l">
              <a:spcBef>
                <a:spcPct val="0"/>
              </a:spcBef>
              <a:spcAft>
                <a:spcPts val="0"/>
              </a:spcAft>
              <a:buAutoNum type="alphaLcParenR"/>
            </a:pPr>
            <a:r>
              <a:rPr lang="en-US" sz="4800" b="1" dirty="0" smtClean="0">
                <a:solidFill>
                  <a:schemeClr val="tx1"/>
                </a:solidFill>
              </a:rPr>
              <a:t>Job – defendant complaining that God was his plaintiff, and that He could not be </a:t>
            </a:r>
            <a:r>
              <a:rPr lang="en-US" sz="4000" b="1" dirty="0" smtClean="0">
                <a:solidFill>
                  <a:schemeClr val="tx1"/>
                </a:solidFill>
              </a:rPr>
              <a:t>subpoenaed</a:t>
            </a:r>
            <a:r>
              <a:rPr lang="en-US" sz="4800" b="1" dirty="0" smtClean="0">
                <a:solidFill>
                  <a:schemeClr val="tx1"/>
                </a:solidFill>
              </a:rPr>
              <a:t>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57</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15385551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228600" y="1066800"/>
            <a:ext cx="8915400" cy="5181600"/>
          </a:xfrm>
        </p:spPr>
        <p:txBody>
          <a:bodyPr/>
          <a:lstStyle/>
          <a:p>
            <a:pPr algn="l">
              <a:spcBef>
                <a:spcPct val="0"/>
              </a:spcBef>
              <a:spcAft>
                <a:spcPts val="0"/>
              </a:spcAft>
            </a:pPr>
            <a:r>
              <a:rPr lang="en-US" sz="4800" b="1" u="sng" dirty="0" smtClean="0">
                <a:solidFill>
                  <a:schemeClr val="tx1"/>
                </a:solidFill>
              </a:rPr>
              <a:t>Book of Job, as a long courtroom scene</a:t>
            </a:r>
            <a:r>
              <a:rPr lang="en-US" sz="4800" b="1" dirty="0" smtClean="0">
                <a:solidFill>
                  <a:schemeClr val="tx1"/>
                </a:solidFill>
              </a:rPr>
              <a:t>:</a:t>
            </a:r>
          </a:p>
          <a:p>
            <a:pPr marL="573088" indent="-573088" algn="l">
              <a:spcBef>
                <a:spcPct val="0"/>
              </a:spcBef>
              <a:spcAft>
                <a:spcPts val="0"/>
              </a:spcAft>
              <a:buFont typeface="+mj-lt"/>
              <a:buAutoNum type="alphaLcParenR" startAt="3"/>
            </a:pPr>
            <a:r>
              <a:rPr lang="en-US" sz="4800" b="1" dirty="0" smtClean="0">
                <a:solidFill>
                  <a:schemeClr val="tx1"/>
                </a:solidFill>
              </a:rPr>
              <a:t>Job – wished to be plaintiff against God’s justice and to defend his own justness</a:t>
            </a:r>
          </a:p>
          <a:p>
            <a:pPr marL="573088" indent="-573088" algn="l">
              <a:spcBef>
                <a:spcPct val="0"/>
              </a:spcBef>
              <a:spcAft>
                <a:spcPts val="0"/>
              </a:spcAft>
              <a:buAutoNum type="alphaLcParenR" startAt="3"/>
            </a:pPr>
            <a:r>
              <a:rPr lang="en-US" sz="4800" b="1" dirty="0" smtClean="0">
                <a:solidFill>
                  <a:schemeClr val="tx1"/>
                </a:solidFill>
              </a:rPr>
              <a:t>Job – put himself in Satan’s role </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58</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1445120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228600" y="1066800"/>
            <a:ext cx="8915400" cy="5181600"/>
          </a:xfrm>
        </p:spPr>
        <p:txBody>
          <a:bodyPr/>
          <a:lstStyle/>
          <a:p>
            <a:pPr algn="l">
              <a:spcBef>
                <a:spcPct val="0"/>
              </a:spcBef>
              <a:spcAft>
                <a:spcPts val="0"/>
              </a:spcAft>
            </a:pPr>
            <a:r>
              <a:rPr lang="en-US" sz="4800" b="1" u="sng" dirty="0" smtClean="0">
                <a:solidFill>
                  <a:schemeClr val="tx1"/>
                </a:solidFill>
              </a:rPr>
              <a:t>Book of Job, as a long courtroom scene</a:t>
            </a:r>
            <a:r>
              <a:rPr lang="en-US" sz="4800" b="1" dirty="0" smtClean="0">
                <a:solidFill>
                  <a:schemeClr val="tx1"/>
                </a:solidFill>
              </a:rPr>
              <a:t>:</a:t>
            </a:r>
          </a:p>
          <a:p>
            <a:pPr marL="573088" indent="-573088" algn="l">
              <a:spcBef>
                <a:spcPct val="0"/>
              </a:spcBef>
              <a:spcAft>
                <a:spcPts val="0"/>
              </a:spcAft>
              <a:buFont typeface="+mj-lt"/>
              <a:buAutoNum type="alphaLcParenR" startAt="5"/>
            </a:pPr>
            <a:r>
              <a:rPr lang="en-US" sz="4800" b="1" dirty="0" smtClean="0">
                <a:solidFill>
                  <a:schemeClr val="tx1"/>
                </a:solidFill>
              </a:rPr>
              <a:t>E,B&amp;Z – plaintiffs against Job – they bungled the job</a:t>
            </a:r>
          </a:p>
          <a:p>
            <a:pPr marL="573088" indent="-573088" algn="l">
              <a:spcBef>
                <a:spcPct val="0"/>
              </a:spcBef>
              <a:spcAft>
                <a:spcPts val="0"/>
              </a:spcAft>
              <a:buAutoNum type="alphaLcParenR" startAt="5"/>
            </a:pPr>
            <a:r>
              <a:rPr lang="en-US" sz="4800" b="1" dirty="0" smtClean="0">
                <a:solidFill>
                  <a:schemeClr val="tx1"/>
                </a:solidFill>
              </a:rPr>
              <a:t>Elihu – plaintiff against Job</a:t>
            </a:r>
          </a:p>
          <a:p>
            <a:pPr marL="573088" indent="-573088" algn="l">
              <a:spcBef>
                <a:spcPct val="0"/>
              </a:spcBef>
              <a:spcAft>
                <a:spcPts val="0"/>
              </a:spcAft>
              <a:buAutoNum type="alphaLcParenR" startAt="5"/>
            </a:pPr>
            <a:r>
              <a:rPr lang="en-US" sz="4800" b="1" dirty="0" smtClean="0">
                <a:solidFill>
                  <a:schemeClr val="tx1"/>
                </a:solidFill>
              </a:rPr>
              <a:t>God – sudden appearance as both Plaintiff and Judge</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59</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750378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610600" cy="5029200"/>
          </a:xfrm>
        </p:spPr>
        <p:txBody>
          <a:bodyPr/>
          <a:lstStyle/>
          <a:p>
            <a:pPr algn="l">
              <a:spcBef>
                <a:spcPct val="0"/>
              </a:spcBef>
              <a:spcAft>
                <a:spcPts val="1200"/>
              </a:spcAft>
            </a:pPr>
            <a:r>
              <a:rPr lang="en-US" sz="6000" b="1" u="sng" dirty="0" smtClean="0">
                <a:solidFill>
                  <a:schemeClr val="tx1"/>
                </a:solidFill>
              </a:rPr>
              <a:t>Who was Job</a:t>
            </a:r>
            <a:r>
              <a:rPr lang="en-US" sz="6000" b="1" dirty="0" smtClean="0">
                <a:solidFill>
                  <a:schemeClr val="tx1"/>
                </a:solidFill>
              </a:rPr>
              <a:t>?</a:t>
            </a:r>
          </a:p>
          <a:p>
            <a:pPr algn="l">
              <a:spcBef>
                <a:spcPct val="0"/>
              </a:spcBef>
              <a:spcAft>
                <a:spcPts val="1200"/>
              </a:spcAft>
            </a:pPr>
            <a:r>
              <a:rPr lang="en-US" sz="6000" b="1" dirty="0" smtClean="0">
                <a:solidFill>
                  <a:schemeClr val="tx1"/>
                </a:solidFill>
              </a:rPr>
              <a:t>Meaning of his name:</a:t>
            </a:r>
          </a:p>
          <a:p>
            <a:pPr lvl="1" algn="l">
              <a:spcBef>
                <a:spcPct val="0"/>
              </a:spcBef>
              <a:spcAft>
                <a:spcPts val="1200"/>
              </a:spcAft>
            </a:pPr>
            <a:r>
              <a:rPr lang="en-US" sz="5600" b="1" i="1" dirty="0" smtClean="0">
                <a:solidFill>
                  <a:schemeClr val="tx1"/>
                </a:solidFill>
                <a:ea typeface="Tahoma"/>
                <a:cs typeface="Tahoma"/>
              </a:rPr>
              <a:t>`î</a:t>
            </a:r>
            <a:r>
              <a:rPr lang="en-US" sz="5600" b="1" i="1" dirty="0" smtClean="0">
                <a:solidFill>
                  <a:schemeClr val="tx1"/>
                </a:solidFill>
              </a:rPr>
              <a:t>yy</a:t>
            </a:r>
            <a:r>
              <a:rPr lang="en-US" sz="5600" b="1" i="1" dirty="0" smtClean="0">
                <a:solidFill>
                  <a:schemeClr val="tx1"/>
                </a:solidFill>
                <a:ea typeface="Tahoma"/>
                <a:cs typeface="Tahoma"/>
              </a:rPr>
              <a:t>ô</a:t>
            </a:r>
            <a:r>
              <a:rPr lang="en-US" sz="5600" b="1" i="1" dirty="0" smtClean="0">
                <a:solidFill>
                  <a:schemeClr val="tx1"/>
                </a:solidFill>
              </a:rPr>
              <a:t>wb</a:t>
            </a:r>
            <a:r>
              <a:rPr lang="en-US" sz="5600" b="1" dirty="0" smtClean="0">
                <a:solidFill>
                  <a:schemeClr val="tx1"/>
                </a:solidFill>
              </a:rPr>
              <a:t>, rel. to </a:t>
            </a:r>
            <a:r>
              <a:rPr lang="en-US" sz="5600" b="1" i="1" dirty="0" smtClean="0">
                <a:solidFill>
                  <a:schemeClr val="tx1"/>
                </a:solidFill>
              </a:rPr>
              <a:t>`</a:t>
            </a:r>
            <a:r>
              <a:rPr lang="en-US" sz="5600" b="1" i="1" dirty="0" smtClean="0">
                <a:solidFill>
                  <a:schemeClr val="tx1"/>
                </a:solidFill>
                <a:latin typeface="Calibri"/>
                <a:cs typeface="Calibri"/>
              </a:rPr>
              <a:t>ê</a:t>
            </a:r>
            <a:r>
              <a:rPr lang="en-US" sz="5600" b="1" i="1" dirty="0" smtClean="0">
                <a:solidFill>
                  <a:schemeClr val="tx1"/>
                </a:solidFill>
              </a:rPr>
              <a:t>ybâh </a:t>
            </a:r>
            <a:r>
              <a:rPr lang="en-US" sz="5600" b="1" dirty="0" smtClean="0">
                <a:solidFill>
                  <a:schemeClr val="tx1"/>
                </a:solidFill>
              </a:rPr>
              <a:t>(enmity)</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395912229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228600" y="1066800"/>
            <a:ext cx="8915400" cy="5181600"/>
          </a:xfrm>
        </p:spPr>
        <p:txBody>
          <a:bodyPr/>
          <a:lstStyle/>
          <a:p>
            <a:pPr algn="l">
              <a:spcBef>
                <a:spcPct val="0"/>
              </a:spcBef>
              <a:spcAft>
                <a:spcPts val="0"/>
              </a:spcAft>
            </a:pPr>
            <a:r>
              <a:rPr lang="en-US" sz="4800" b="1" u="sng" dirty="0" smtClean="0">
                <a:solidFill>
                  <a:schemeClr val="tx1"/>
                </a:solidFill>
              </a:rPr>
              <a:t>Book of Job, as a long courtroom scene</a:t>
            </a:r>
            <a:r>
              <a:rPr lang="en-US" sz="4800" b="1" dirty="0" smtClean="0">
                <a:solidFill>
                  <a:schemeClr val="tx1"/>
                </a:solidFill>
              </a:rPr>
              <a:t>:</a:t>
            </a:r>
          </a:p>
          <a:p>
            <a:pPr marL="573088" indent="-573088" algn="l">
              <a:spcBef>
                <a:spcPct val="0"/>
              </a:spcBef>
              <a:spcAft>
                <a:spcPts val="0"/>
              </a:spcAft>
              <a:buFont typeface="+mj-lt"/>
              <a:buAutoNum type="alphaLcParenR" startAt="8"/>
            </a:pPr>
            <a:r>
              <a:rPr lang="en-US" sz="4800" b="1" dirty="0" smtClean="0">
                <a:solidFill>
                  <a:schemeClr val="tx1"/>
                </a:solidFill>
              </a:rPr>
              <a:t>Job – acquitted because he retracted his case vs. God – repented in humility</a:t>
            </a:r>
          </a:p>
          <a:p>
            <a:pPr marL="573088" indent="-573088" algn="l">
              <a:spcBef>
                <a:spcPct val="0"/>
              </a:spcBef>
              <a:spcAft>
                <a:spcPts val="0"/>
              </a:spcAft>
              <a:buFont typeface="+mj-lt"/>
              <a:buAutoNum type="alphaLcParenR" startAt="8"/>
            </a:pPr>
            <a:r>
              <a:rPr lang="en-US" sz="4800" b="1" dirty="0" smtClean="0">
                <a:solidFill>
                  <a:schemeClr val="tx1"/>
                </a:solidFill>
              </a:rPr>
              <a:t>E,B&amp;Z – convicted, because they unjustly condemned the innocent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60</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37812559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228600" y="1066800"/>
            <a:ext cx="8915400" cy="5181600"/>
          </a:xfrm>
        </p:spPr>
        <p:txBody>
          <a:bodyPr/>
          <a:lstStyle/>
          <a:p>
            <a:pPr algn="l">
              <a:spcBef>
                <a:spcPct val="0"/>
              </a:spcBef>
              <a:spcAft>
                <a:spcPts val="0"/>
              </a:spcAft>
            </a:pPr>
            <a:r>
              <a:rPr lang="en-US" sz="4800" b="1" u="sng" dirty="0" smtClean="0">
                <a:solidFill>
                  <a:schemeClr val="tx1"/>
                </a:solidFill>
              </a:rPr>
              <a:t>Book of Job, as a long courtroom scene</a:t>
            </a:r>
            <a:r>
              <a:rPr lang="en-US" sz="4800" b="1" dirty="0" smtClean="0">
                <a:solidFill>
                  <a:schemeClr val="tx1"/>
                </a:solidFill>
              </a:rPr>
              <a:t>:</a:t>
            </a:r>
          </a:p>
          <a:p>
            <a:pPr marL="573088" indent="-573088" algn="l">
              <a:spcBef>
                <a:spcPct val="0"/>
              </a:spcBef>
              <a:spcAft>
                <a:spcPts val="0"/>
              </a:spcAft>
              <a:buFont typeface="+mj-lt"/>
              <a:buAutoNum type="alphaLcParenR" startAt="10"/>
            </a:pPr>
            <a:r>
              <a:rPr lang="en-US" sz="4800" b="1" dirty="0" smtClean="0">
                <a:solidFill>
                  <a:schemeClr val="tx1"/>
                </a:solidFill>
              </a:rPr>
              <a:t>Elihu – was he passed over by Yahweh, because he was a member of the Plaintiff’s team?</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61</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17596100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6000" b="1" dirty="0" smtClean="0">
                <a:solidFill>
                  <a:schemeClr val="tx1"/>
                </a:solidFill>
              </a:rPr>
              <a:t>Summary of Yahweh’s complaint against Job:</a:t>
            </a:r>
          </a:p>
          <a:p>
            <a:pPr algn="l">
              <a:spcBef>
                <a:spcPct val="0"/>
              </a:spcBef>
              <a:spcAft>
                <a:spcPts val="0"/>
              </a:spcAft>
            </a:pPr>
            <a:r>
              <a:rPr lang="en-US" sz="6000" b="1" dirty="0" smtClean="0">
                <a:solidFill>
                  <a:schemeClr val="tx1"/>
                </a:solidFill>
              </a:rPr>
              <a:t>40:1-8</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62</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30078592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6000" b="1" u="sng" dirty="0" smtClean="0">
                <a:solidFill>
                  <a:schemeClr val="tx1"/>
                </a:solidFill>
              </a:rPr>
              <a:t>Why</a:t>
            </a:r>
            <a:r>
              <a:rPr lang="en-US" sz="6000" b="1" dirty="0" smtClean="0">
                <a:solidFill>
                  <a:schemeClr val="tx1"/>
                </a:solidFill>
              </a:rPr>
              <a:t>?</a:t>
            </a:r>
          </a:p>
          <a:p>
            <a:pPr algn="l">
              <a:spcBef>
                <a:spcPts val="1800"/>
              </a:spcBef>
              <a:spcAft>
                <a:spcPts val="0"/>
              </a:spcAft>
            </a:pPr>
            <a:r>
              <a:rPr lang="en-US" sz="6000" b="1" dirty="0" smtClean="0">
                <a:solidFill>
                  <a:schemeClr val="tx1"/>
                </a:solidFill>
              </a:rPr>
              <a:t>Was Job forgiven for speaking what was right, but not his 3 friends?</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63</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21262300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6000" b="1" u="sng" dirty="0" smtClean="0">
                <a:solidFill>
                  <a:schemeClr val="tx1"/>
                </a:solidFill>
              </a:rPr>
              <a:t>Why</a:t>
            </a:r>
            <a:r>
              <a:rPr lang="en-US" sz="6000" b="1" dirty="0" smtClean="0">
                <a:solidFill>
                  <a:schemeClr val="tx1"/>
                </a:solidFill>
              </a:rPr>
              <a:t>?</a:t>
            </a:r>
          </a:p>
          <a:p>
            <a:pPr algn="l">
              <a:spcBef>
                <a:spcPts val="1800"/>
              </a:spcBef>
              <a:spcAft>
                <a:spcPts val="0"/>
              </a:spcAft>
            </a:pPr>
            <a:r>
              <a:rPr lang="en-US" sz="6000" b="1" dirty="0" smtClean="0">
                <a:solidFill>
                  <a:schemeClr val="tx1"/>
                </a:solidFill>
              </a:rPr>
              <a:t>Did no one reply to Elihu, especially Job who was so vocal with his friends?</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64</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42376827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6000" b="1" u="sng" dirty="0" smtClean="0">
                <a:solidFill>
                  <a:schemeClr val="tx1"/>
                </a:solidFill>
              </a:rPr>
              <a:t>Why</a:t>
            </a:r>
            <a:r>
              <a:rPr lang="en-US" sz="6000" b="1" dirty="0" smtClean="0">
                <a:solidFill>
                  <a:schemeClr val="tx1"/>
                </a:solidFill>
              </a:rPr>
              <a:t>?</a:t>
            </a:r>
          </a:p>
          <a:p>
            <a:pPr algn="l">
              <a:spcBef>
                <a:spcPts val="1800"/>
              </a:spcBef>
              <a:spcAft>
                <a:spcPts val="0"/>
              </a:spcAft>
            </a:pPr>
            <a:r>
              <a:rPr lang="en-US" sz="6000" b="1" dirty="0" smtClean="0">
                <a:solidFill>
                  <a:schemeClr val="tx1"/>
                </a:solidFill>
              </a:rPr>
              <a:t>Did Yahweh omit mentioning Elihu at all.</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65</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8762320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6000" b="1" u="sng" dirty="0" smtClean="0">
                <a:solidFill>
                  <a:schemeClr val="tx1"/>
                </a:solidFill>
              </a:rPr>
              <a:t>Did</a:t>
            </a:r>
            <a:r>
              <a:rPr lang="en-US" sz="6000" b="1" dirty="0" smtClean="0">
                <a:solidFill>
                  <a:schemeClr val="tx1"/>
                </a:solidFill>
              </a:rPr>
              <a:t>?</a:t>
            </a:r>
          </a:p>
          <a:p>
            <a:pPr algn="l">
              <a:spcBef>
                <a:spcPts val="1800"/>
              </a:spcBef>
              <a:spcAft>
                <a:spcPts val="0"/>
              </a:spcAft>
            </a:pPr>
            <a:r>
              <a:rPr lang="en-US" sz="6000" b="1" dirty="0" smtClean="0">
                <a:solidFill>
                  <a:schemeClr val="tx1"/>
                </a:solidFill>
              </a:rPr>
              <a:t>Elihu speak correctly in all?</a:t>
            </a:r>
          </a:p>
          <a:p>
            <a:pPr algn="l">
              <a:spcBef>
                <a:spcPts val="1800"/>
              </a:spcBef>
              <a:spcAft>
                <a:spcPts val="0"/>
              </a:spcAft>
            </a:pPr>
            <a:r>
              <a:rPr lang="en-US" sz="6000" b="1" dirty="0">
                <a:solidFill>
                  <a:schemeClr val="tx1"/>
                </a:solidFill>
              </a:rPr>
              <a:t>Yes, in this matter: God is </a:t>
            </a:r>
            <a:r>
              <a:rPr lang="en-US" sz="6000" b="1">
                <a:solidFill>
                  <a:schemeClr val="tx1"/>
                </a:solidFill>
              </a:rPr>
              <a:t>sovereign </a:t>
            </a:r>
            <a:r>
              <a:rPr lang="en-US" sz="6000" b="1" smtClean="0">
                <a:solidFill>
                  <a:schemeClr val="tx1"/>
                </a:solidFill>
              </a:rPr>
              <a:t>&amp; </a:t>
            </a:r>
            <a:r>
              <a:rPr lang="en-US" sz="6000" b="1" dirty="0">
                <a:solidFill>
                  <a:schemeClr val="tx1"/>
                </a:solidFill>
              </a:rPr>
              <a:t>does not give account of Himself (33:13)</a:t>
            </a:r>
          </a:p>
          <a:p>
            <a:pPr algn="l">
              <a:spcBef>
                <a:spcPts val="1800"/>
              </a:spcBef>
              <a:spcAft>
                <a:spcPts val="0"/>
              </a:spcAft>
            </a:pPr>
            <a:endParaRPr lang="en-US" sz="6000" b="1"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66</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34096266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6000" b="1" u="sng" dirty="0" smtClean="0">
                <a:solidFill>
                  <a:schemeClr val="tx1"/>
                </a:solidFill>
              </a:rPr>
              <a:t>Why</a:t>
            </a:r>
            <a:r>
              <a:rPr lang="en-US" sz="6000" b="1" dirty="0" smtClean="0">
                <a:solidFill>
                  <a:schemeClr val="tx1"/>
                </a:solidFill>
              </a:rPr>
              <a:t>?</a:t>
            </a:r>
          </a:p>
          <a:p>
            <a:pPr algn="l">
              <a:spcBef>
                <a:spcPts val="1800"/>
              </a:spcBef>
              <a:spcAft>
                <a:spcPts val="0"/>
              </a:spcAft>
            </a:pPr>
            <a:r>
              <a:rPr lang="en-US" sz="6000" b="1" dirty="0" smtClean="0">
                <a:solidFill>
                  <a:schemeClr val="tx1"/>
                </a:solidFill>
              </a:rPr>
              <a:t>Did Yahweh not answer any of Job’s questions or complaints about his suffering?</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67</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143961756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152400" y="1371600"/>
            <a:ext cx="8915400" cy="5029200"/>
          </a:xfrm>
        </p:spPr>
        <p:txBody>
          <a:bodyPr/>
          <a:lstStyle/>
          <a:p>
            <a:pPr algn="l">
              <a:spcBef>
                <a:spcPct val="0"/>
              </a:spcBef>
              <a:spcAft>
                <a:spcPts val="0"/>
              </a:spcAft>
            </a:pPr>
            <a:r>
              <a:rPr lang="en-US" sz="6000" b="1" u="sng" dirty="0" smtClean="0">
                <a:solidFill>
                  <a:schemeClr val="tx1"/>
                </a:solidFill>
              </a:rPr>
              <a:t>Does</a:t>
            </a:r>
            <a:r>
              <a:rPr lang="en-US" sz="6000" b="1" dirty="0" smtClean="0">
                <a:solidFill>
                  <a:schemeClr val="tx1"/>
                </a:solidFill>
              </a:rPr>
              <a:t> …</a:t>
            </a:r>
          </a:p>
          <a:p>
            <a:pPr algn="l">
              <a:spcBef>
                <a:spcPts val="1800"/>
              </a:spcBef>
              <a:spcAft>
                <a:spcPts val="0"/>
              </a:spcAft>
            </a:pPr>
            <a:r>
              <a:rPr lang="en-US" sz="6000" b="1" dirty="0" smtClean="0">
                <a:solidFill>
                  <a:schemeClr val="tx1"/>
                </a:solidFill>
              </a:rPr>
              <a:t>the opening narrative depict a righteous man as a pawn between God and Satan?</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68</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459434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610600" cy="5029200"/>
          </a:xfrm>
        </p:spPr>
        <p:txBody>
          <a:bodyPr/>
          <a:lstStyle/>
          <a:p>
            <a:pPr algn="l">
              <a:spcBef>
                <a:spcPct val="0"/>
              </a:spcBef>
              <a:spcAft>
                <a:spcPts val="1200"/>
              </a:spcAft>
            </a:pPr>
            <a:r>
              <a:rPr lang="en-US" sz="6000" b="1" dirty="0" smtClean="0">
                <a:solidFill>
                  <a:schemeClr val="tx1"/>
                </a:solidFill>
              </a:rPr>
              <a:t>No genealogy.</a:t>
            </a:r>
          </a:p>
          <a:p>
            <a:pPr algn="l">
              <a:spcBef>
                <a:spcPct val="0"/>
              </a:spcBef>
              <a:spcAft>
                <a:spcPts val="1200"/>
              </a:spcAft>
            </a:pPr>
            <a:r>
              <a:rPr lang="en-US" sz="6000" b="1" dirty="0" smtClean="0">
                <a:solidFill>
                  <a:schemeClr val="tx1"/>
                </a:solidFill>
              </a:rPr>
              <a:t>But he lived in the land of Uz (1:1).</a:t>
            </a:r>
          </a:p>
          <a:p>
            <a:pPr algn="l">
              <a:spcBef>
                <a:spcPct val="0"/>
              </a:spcBef>
              <a:spcAft>
                <a:spcPts val="1200"/>
              </a:spcAft>
            </a:pPr>
            <a:r>
              <a:rPr lang="en-US" sz="6000" b="1" dirty="0" smtClean="0">
                <a:solidFill>
                  <a:schemeClr val="tx1"/>
                </a:solidFill>
              </a:rPr>
              <a:t>Greatest of all the “sons of the East”.</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1667431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447800"/>
            <a:ext cx="8610600" cy="4953000"/>
          </a:xfrm>
        </p:spPr>
        <p:txBody>
          <a:bodyPr/>
          <a:lstStyle/>
          <a:p>
            <a:pPr algn="l">
              <a:spcBef>
                <a:spcPct val="0"/>
              </a:spcBef>
              <a:spcAft>
                <a:spcPts val="1200"/>
              </a:spcAft>
            </a:pPr>
            <a:r>
              <a:rPr lang="en-US" sz="6000" b="1" dirty="0" smtClean="0">
                <a:solidFill>
                  <a:schemeClr val="tx1"/>
                </a:solidFill>
              </a:rPr>
              <a:t>He was attacked by Sabeans &amp; Chaldeans (1:19).</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extLst>
      <p:ext uri="{BB962C8B-B14F-4D97-AF65-F5344CB8AC3E}">
        <p14:creationId xmlns="" xmlns:p14="http://schemas.microsoft.com/office/powerpoint/2010/main" val="3959653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Job</a:t>
            </a:r>
          </a:p>
        </p:txBody>
      </p:sp>
      <p:sp>
        <p:nvSpPr>
          <p:cNvPr id="19459" name="Subtitle 2"/>
          <p:cNvSpPr>
            <a:spLocks noGrp="1"/>
          </p:cNvSpPr>
          <p:nvPr>
            <p:ph type="subTitle" idx="1"/>
          </p:nvPr>
        </p:nvSpPr>
        <p:spPr>
          <a:xfrm>
            <a:off x="304800" y="1371600"/>
            <a:ext cx="8610600" cy="5029200"/>
          </a:xfrm>
        </p:spPr>
        <p:txBody>
          <a:bodyPr/>
          <a:lstStyle/>
          <a:p>
            <a:pPr algn="l">
              <a:spcBef>
                <a:spcPct val="0"/>
              </a:spcBef>
              <a:spcAft>
                <a:spcPts val="1200"/>
              </a:spcAft>
            </a:pPr>
            <a:r>
              <a:rPr lang="en-US" sz="6000" b="1" dirty="0" smtClean="0">
                <a:solidFill>
                  <a:schemeClr val="tx1"/>
                </a:solidFill>
              </a:rPr>
              <a:t> </a:t>
            </a:r>
            <a:r>
              <a:rPr lang="en-US" sz="6000" b="1" u="sng" dirty="0" smtClean="0">
                <a:solidFill>
                  <a:schemeClr val="tx1"/>
                </a:solidFill>
              </a:rPr>
              <a:t>When did Job live</a:t>
            </a:r>
            <a:r>
              <a:rPr lang="en-US" sz="6000" b="1" dirty="0" smtClean="0">
                <a:solidFill>
                  <a:schemeClr val="tx1"/>
                </a:solidFill>
              </a:rPr>
              <a:t>?</a:t>
            </a:r>
          </a:p>
          <a:p>
            <a:pPr algn="l">
              <a:spcBef>
                <a:spcPct val="0"/>
              </a:spcBef>
              <a:spcAft>
                <a:spcPts val="1200"/>
              </a:spcAft>
            </a:pPr>
            <a:endParaRPr lang="en-US" sz="2000" b="1" dirty="0">
              <a:solidFill>
                <a:schemeClr val="tx1"/>
              </a:solidFill>
            </a:endParaRPr>
          </a:p>
          <a:p>
            <a:pPr algn="l">
              <a:spcBef>
                <a:spcPct val="0"/>
              </a:spcBef>
              <a:spcAft>
                <a:spcPts val="1200"/>
              </a:spcAft>
            </a:pPr>
            <a:r>
              <a:rPr lang="en-US" sz="6000" b="1" dirty="0" smtClean="0">
                <a:solidFill>
                  <a:schemeClr val="tx1"/>
                </a:solidFill>
              </a:rPr>
              <a:t>Possible clue in Eze.14:14, 20?</a:t>
            </a: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a:t>
            </a:fld>
            <a:endParaRPr lang="en-US" dirty="0"/>
          </a:p>
        </p:txBody>
      </p:sp>
      <p:sp>
        <p:nvSpPr>
          <p:cNvPr id="6" name="Footer Placeholder 5"/>
          <p:cNvSpPr>
            <a:spLocks noGrp="1"/>
          </p:cNvSpPr>
          <p:nvPr>
            <p:ph type="ftr" sz="quarter" idx="11"/>
          </p:nvPr>
        </p:nvSpPr>
        <p:spPr/>
        <p:txBody>
          <a:bodyPr/>
          <a:lstStyle/>
          <a:p>
            <a:pPr>
              <a:defRPr/>
            </a:pPr>
            <a:r>
              <a:rPr lang="en-US" smtClean="0"/>
              <a:t>Ver.18.8</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16257</TotalTime>
  <Words>5018</Words>
  <Application>Microsoft Office PowerPoint</Application>
  <PresentationFormat>On-screen Show (4:3)</PresentationFormat>
  <Paragraphs>641</Paragraphs>
  <Slides>68</Slides>
  <Notes>68</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lpstr>Job</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Kingdom</dc:title>
  <dc:creator>gburch</dc:creator>
  <cp:lastModifiedBy>gburch</cp:lastModifiedBy>
  <cp:revision>1648</cp:revision>
  <dcterms:created xsi:type="dcterms:W3CDTF">2010-09-16T16:01:57Z</dcterms:created>
  <dcterms:modified xsi:type="dcterms:W3CDTF">2017-06-25T10:25:03Z</dcterms:modified>
</cp:coreProperties>
</file>