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9" r:id="rId3"/>
    <p:sldId id="266" r:id="rId4"/>
    <p:sldId id="260" r:id="rId5"/>
    <p:sldId id="261" r:id="rId6"/>
    <p:sldId id="262" r:id="rId7"/>
    <p:sldId id="263" r:id="rId8"/>
    <p:sldId id="274" r:id="rId9"/>
    <p:sldId id="264" r:id="rId10"/>
    <p:sldId id="258" r:id="rId11"/>
    <p:sldId id="280" r:id="rId12"/>
    <p:sldId id="265" r:id="rId13"/>
    <p:sldId id="277" r:id="rId14"/>
    <p:sldId id="267" r:id="rId15"/>
    <p:sldId id="268" r:id="rId16"/>
    <p:sldId id="269" r:id="rId17"/>
    <p:sldId id="270" r:id="rId18"/>
    <p:sldId id="275" r:id="rId19"/>
    <p:sldId id="271" r:id="rId20"/>
    <p:sldId id="278" r:id="rId21"/>
    <p:sldId id="279" r:id="rId22"/>
    <p:sldId id="272" r:id="rId23"/>
    <p:sldId id="273" r:id="rId24"/>
    <p:sldId id="257" r:id="rId25"/>
    <p:sldId id="276" r:id="rId26"/>
  </p:sldIdLst>
  <p:sldSz cx="9144000" cy="6858000" type="screen4x3"/>
  <p:notesSz cx="6858000" cy="90773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77081" autoAdjust="0"/>
  </p:normalViewPr>
  <p:slideViewPr>
    <p:cSldViewPr>
      <p:cViewPr>
        <p:scale>
          <a:sx n="60" d="100"/>
          <a:sy n="60" d="100"/>
        </p:scale>
        <p:origin x="-78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08EA-D6D9-412A-A1AD-AA15B2040BDC}" type="datetimeFigureOut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0463" y="681038"/>
            <a:ext cx="4537075" cy="3403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1730"/>
            <a:ext cx="5486400" cy="4084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1883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1883"/>
            <a:ext cx="2971800" cy="4538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BC04B-C034-44E0-B0AB-1E82DE5687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57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b="1" dirty="0" smtClean="0"/>
              <a:t>. Ask </a:t>
            </a:r>
            <a:r>
              <a:rPr lang="en-US" dirty="0" smtClean="0"/>
              <a:t>for 1</a:t>
            </a:r>
            <a:r>
              <a:rPr lang="en-US" baseline="30000" dirty="0" smtClean="0"/>
              <a:t>st</a:t>
            </a:r>
            <a:r>
              <a:rPr lang="en-US" dirty="0" smtClean="0"/>
              <a:t> impressions.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b="1" dirty="0" smtClean="0"/>
              <a:t>. </a:t>
            </a:r>
            <a:r>
              <a:rPr lang="en-US" b="1" dirty="0" smtClean="0"/>
              <a:t>Firm – </a:t>
            </a:r>
            <a:r>
              <a:rPr lang="en-US" b="0" dirty="0" smtClean="0"/>
              <a:t>like a parent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b="1" dirty="0" smtClean="0"/>
              <a:t>. Jonah’s nature – </a:t>
            </a:r>
            <a:r>
              <a:rPr lang="en-US" b="0" dirty="0" smtClean="0"/>
              <a:t>spiteful, he would “cut off his nose to spite his face”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 Sailors – </a:t>
            </a:r>
            <a:r>
              <a:rPr lang="en-US" b="0" dirty="0" smtClean="0"/>
              <a:t>a) feared Yahweh; b) feared to kill Jonah; c) cried to Yahweh not to be held accountable for Jonah’s life; d) offered sacrifices and vows to Yahweh</a:t>
            </a:r>
          </a:p>
          <a:p>
            <a:r>
              <a:rPr lang="en-US" b="1" dirty="0" smtClean="0"/>
              <a:t>2. Ninevites –</a:t>
            </a:r>
            <a:r>
              <a:rPr lang="en-US" b="0" dirty="0" smtClean="0"/>
              <a:t> a) believed God!; b) God’s word “touched” the king; c) king decreed fasting &amp; sack-clothes for man </a:t>
            </a:r>
            <a:r>
              <a:rPr lang="en-US" b="1" i="1" u="sng" dirty="0" smtClean="0"/>
              <a:t>&amp; beast</a:t>
            </a:r>
            <a:r>
              <a:rPr lang="en-US" b="0" dirty="0" smtClean="0"/>
              <a:t> from the greatest to the least; d) cried</a:t>
            </a:r>
            <a:r>
              <a:rPr lang="en-US" b="0" baseline="0" dirty="0" smtClean="0"/>
              <a:t> out to God; e) turned from their evil &amp; violence; f) hoped that God would be merciful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1.  Lesson </a:t>
            </a:r>
            <a:r>
              <a:rPr lang="en-US" b="0" dirty="0" smtClean="0"/>
              <a:t>– Yahweh owns all, and has compassion on all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Shirking mission – </a:t>
            </a:r>
            <a:r>
              <a:rPr lang="en-US" b="0" dirty="0" smtClean="0"/>
              <a:t>cp. Paul’s necessity in 1 Cor.9:16-17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Substitution – </a:t>
            </a:r>
            <a:r>
              <a:rPr lang="en-US" b="0" dirty="0" smtClean="0"/>
              <a:t>e.g., Matthias for Judas – but substitution necessary, because Judas had hanged himself!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Storm – </a:t>
            </a:r>
            <a:r>
              <a:rPr lang="en-US" b="0" dirty="0" smtClean="0"/>
              <a:t>cp. Mat.8:23-27; Mar.4:35-39; Luk. 8:23-24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Offered life – </a:t>
            </a:r>
            <a:r>
              <a:rPr lang="en-US" b="0" dirty="0" smtClean="0"/>
              <a:t>cp. Joh.10:11; some would cp. with Joh.11:50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Lifting up – </a:t>
            </a:r>
            <a:r>
              <a:rPr lang="en-US" b="0" dirty="0" smtClean="0"/>
              <a:t>Joh.3:14; 8:28; 12:32-34</a:t>
            </a:r>
          </a:p>
          <a:p>
            <a:pPr marL="228600" indent="-228600">
              <a:buAutoNum type="arabicPeriod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Belly of Sheol – </a:t>
            </a:r>
            <a:r>
              <a:rPr lang="en-US" b="0" dirty="0" smtClean="0"/>
              <a:t>cp. Mat.12:40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“sign of Jonah” – </a:t>
            </a:r>
            <a:r>
              <a:rPr lang="en-US" b="0" dirty="0" smtClean="0"/>
              <a:t>Mat.12:38-41; Luk.11:29-32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Galilee was the birthplace of Jonah –</a:t>
            </a:r>
            <a:r>
              <a:rPr lang="en-US" b="0" dirty="0" smtClean="0"/>
              <a:t> hence the lie of Joh.7:52;</a:t>
            </a:r>
            <a:r>
              <a:rPr lang="en-US" b="0" baseline="0" dirty="0" smtClean="0"/>
              <a:t> they rejected both Jesus’ prophetic career and Jonah’s preaching to Gentiles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Keeping the law in the heart – </a:t>
            </a:r>
            <a:r>
              <a:rPr lang="en-US" b="0" dirty="0" smtClean="0"/>
              <a:t>Rom.2:14,</a:t>
            </a:r>
            <a:r>
              <a:rPr lang="en-US" b="0" baseline="0" dirty="0" smtClean="0"/>
              <a:t> 25-27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Law of the Watchman –</a:t>
            </a:r>
            <a:r>
              <a:rPr lang="en-US" b="0" baseline="0" dirty="0" smtClean="0"/>
              <a:t> Eze.3:17-18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 sign of Jonah – </a:t>
            </a:r>
            <a:r>
              <a:rPr lang="en-US" b="0" dirty="0" smtClean="0"/>
              <a:t>possibly he told some of his experience,</a:t>
            </a:r>
            <a:r>
              <a:rPr lang="en-US" b="0" baseline="0" dirty="0" smtClean="0"/>
              <a:t> in answer to the question how his skin became bleached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More parallels – </a:t>
            </a:r>
            <a:r>
              <a:rPr lang="en-US" b="0" baseline="0" dirty="0" smtClean="0"/>
              <a:t>if his skin were bleached white, it would foreshadow the linen that Jesus was wrapped in for 3 days and 3 nights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2 Kings 14 – </a:t>
            </a:r>
            <a:r>
              <a:rPr lang="en-US" b="0" dirty="0" smtClean="0"/>
              <a:t>Jonah was NOT a false prophet.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Israel’s great enemy</a:t>
            </a:r>
            <a:r>
              <a:rPr lang="en-US" b="1" baseline="0" dirty="0" smtClean="0"/>
              <a:t> then – </a:t>
            </a:r>
            <a:r>
              <a:rPr lang="en-US" b="0" baseline="0" dirty="0" smtClean="0"/>
              <a:t>Syria!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Assyria not mentioned – </a:t>
            </a:r>
            <a:r>
              <a:rPr lang="en-US" b="0" baseline="0" dirty="0" smtClean="0"/>
              <a:t>in 2 Kings until 15:19 in the reign of </a:t>
            </a:r>
            <a:r>
              <a:rPr lang="en-US" b="0" baseline="0" dirty="0" err="1" smtClean="0"/>
              <a:t>Menahem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Jonah’s 1</a:t>
            </a:r>
            <a:r>
              <a:rPr lang="en-US" b="1" baseline="30000" dirty="0" smtClean="0"/>
              <a:t>st</a:t>
            </a:r>
            <a:r>
              <a:rPr lang="en-US" b="1" dirty="0" smtClean="0"/>
              <a:t> prayer for death – </a:t>
            </a:r>
            <a:r>
              <a:rPr lang="en-US" b="0" dirty="0" smtClean="0"/>
              <a:t>out of anger &amp; spite, not with confession of guilt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Jonah’s 2</a:t>
            </a:r>
            <a:r>
              <a:rPr lang="en-US" sz="1200" b="1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nd</a:t>
            </a:r>
            <a:r>
              <a:rPr lang="en-US" b="1" dirty="0" smtClean="0"/>
              <a:t> prayer for death – </a:t>
            </a:r>
            <a:r>
              <a:rPr lang="en-US" b="0" dirty="0" smtClean="0"/>
              <a:t>out of a fainting (i.e., dying) spirit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Peter – </a:t>
            </a:r>
            <a:r>
              <a:rPr lang="en-US" b="0" dirty="0" smtClean="0"/>
              <a:t>1</a:t>
            </a:r>
            <a:r>
              <a:rPr lang="en-US" b="0" baseline="30000" dirty="0" smtClean="0"/>
              <a:t>st</a:t>
            </a:r>
            <a:r>
              <a:rPr lang="en-US" b="0" dirty="0" smtClean="0"/>
              <a:t> apostle commanded to minister to Gentiles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Simon son of </a:t>
            </a:r>
            <a:r>
              <a:rPr lang="en-US" b="1" dirty="0" err="1" smtClean="0"/>
              <a:t>Jona</a:t>
            </a:r>
            <a:r>
              <a:rPr lang="en-US" b="1" dirty="0" smtClean="0"/>
              <a:t> (</a:t>
            </a:r>
            <a:r>
              <a:rPr lang="en-US" b="1" dirty="0" err="1" smtClean="0"/>
              <a:t>Ionas</a:t>
            </a:r>
            <a:r>
              <a:rPr lang="en-US" b="1" dirty="0" smtClean="0"/>
              <a:t>) </a:t>
            </a:r>
            <a:r>
              <a:rPr lang="en-US" b="0" dirty="0" smtClean="0"/>
              <a:t>– Joh.1:42, but some </a:t>
            </a:r>
            <a:r>
              <a:rPr lang="en-US" b="0" dirty="0" err="1" smtClean="0"/>
              <a:t>mss.</a:t>
            </a:r>
            <a:r>
              <a:rPr lang="en-US" b="0" dirty="0" smtClean="0"/>
              <a:t> cite</a:t>
            </a:r>
            <a:r>
              <a:rPr lang="en-US" b="0" baseline="0" dirty="0" smtClean="0"/>
              <a:t> the similar </a:t>
            </a:r>
            <a:r>
              <a:rPr lang="en-US" b="0" baseline="0" dirty="0" err="1" smtClean="0"/>
              <a:t>Ioannes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Beasts – </a:t>
            </a:r>
            <a:r>
              <a:rPr lang="en-US" b="0" dirty="0" smtClean="0"/>
              <a:t>N.B. the king of Nineveh had them fast and put on sack-clothes too!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Quote – </a:t>
            </a:r>
            <a:r>
              <a:rPr lang="en-US" b="0" dirty="0" smtClean="0"/>
              <a:t>marveling at the Roman centurion’s faith, Mat.8:8-12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b="1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b="1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Noah sending a dove from the Ark over troubled waters –</a:t>
            </a:r>
            <a:r>
              <a:rPr lang="en-US" b="0" dirty="0" smtClean="0"/>
              <a:t> so the sailors heaved</a:t>
            </a:r>
            <a:r>
              <a:rPr lang="en-US" b="0" baseline="0" dirty="0" smtClean="0"/>
              <a:t> Jonah overboard over a stormy sea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Hos.7:11 –</a:t>
            </a:r>
            <a:r>
              <a:rPr lang="en-US" b="0" baseline="0" dirty="0" smtClean="0"/>
              <a:t> Ephraim a “silly dove” seeking help from Egypt and Assyria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Hos.11:10-11 –</a:t>
            </a:r>
            <a:r>
              <a:rPr lang="en-US" b="0" baseline="0" dirty="0" smtClean="0"/>
              <a:t> Ephraim returning as “a dove from the land of Assyria”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Jonah’s mourning – </a:t>
            </a:r>
            <a:r>
              <a:rPr lang="en-US" b="0" baseline="0" dirty="0" smtClean="0"/>
              <a:t>over the sparing of Nineveh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Isaiah –</a:t>
            </a:r>
            <a:r>
              <a:rPr lang="en-US" b="0" dirty="0" smtClean="0"/>
              <a:t> prophesied from reigns of </a:t>
            </a:r>
            <a:r>
              <a:rPr lang="en-US" b="0" dirty="0" err="1" smtClean="0"/>
              <a:t>Uzziah</a:t>
            </a:r>
            <a:r>
              <a:rPr lang="en-US" b="0" dirty="0" smtClean="0"/>
              <a:t> to Hezekiah – mostly </a:t>
            </a:r>
            <a:r>
              <a:rPr lang="en-US" b="0" i="1" dirty="0" smtClean="0"/>
              <a:t>AFTER</a:t>
            </a:r>
            <a:r>
              <a:rPr lang="en-US" b="0" dirty="0" smtClean="0"/>
              <a:t> Jeroboam II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Isa.19:23-25 – </a:t>
            </a:r>
            <a:r>
              <a:rPr lang="en-US" b="0" dirty="0" smtClean="0"/>
              <a:t>blessings promised to Assyria &amp; Egypt alongside Israel – probably unknown to Jonah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Assyria</a:t>
            </a:r>
            <a:r>
              <a:rPr lang="en-US" b="0" dirty="0" smtClean="0"/>
              <a:t> did not figure in prophecy till after Jonah’s day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One Sentence</a:t>
            </a:r>
            <a:r>
              <a:rPr lang="en-US" b="1" baseline="0" dirty="0" smtClean="0"/>
              <a:t> – </a:t>
            </a:r>
            <a:r>
              <a:rPr lang="en-US" b="0" baseline="0" dirty="0" smtClean="0"/>
              <a:t>“Yet 40 days and Nineveh will be overthrown”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E.G symbolic act</a:t>
            </a:r>
            <a:r>
              <a:rPr lang="en-US" b="1" baseline="0" dirty="0" smtClean="0"/>
              <a:t> – </a:t>
            </a:r>
            <a:r>
              <a:rPr lang="en-US" b="0" baseline="0" dirty="0" smtClean="0"/>
              <a:t>Isa.20 when Isaiah was told to walk barefoot and naked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Disobedient Israel</a:t>
            </a:r>
            <a:r>
              <a:rPr lang="en-US" b="1" baseline="0" dirty="0" smtClean="0"/>
              <a:t> – </a:t>
            </a:r>
            <a:r>
              <a:rPr lang="en-US" b="0" baseline="0" dirty="0" smtClean="0"/>
              <a:t>both in his own day and at the crisis of Yahweh’s visitation (Gospels &amp; Acts)</a:t>
            </a:r>
          </a:p>
          <a:p>
            <a:pPr marL="228600" indent="-228600">
              <a:buAutoNum type="arabicPeriod"/>
            </a:pPr>
            <a:r>
              <a:rPr lang="en-US" b="1" baseline="0" dirty="0" smtClean="0"/>
              <a:t>An obedient Israel – </a:t>
            </a:r>
            <a:r>
              <a:rPr lang="en-US" b="0" baseline="0" dirty="0" smtClean="0"/>
              <a:t>at Jesus’ 2</a:t>
            </a:r>
            <a:r>
              <a:rPr lang="en-US" b="0" baseline="30000" dirty="0" smtClean="0"/>
              <a:t>nd</a:t>
            </a:r>
            <a:r>
              <a:rPr lang="en-US" b="0" baseline="0" dirty="0" smtClean="0"/>
              <a:t> coming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en-US" b="1" dirty="0" smtClean="0"/>
              <a:t>Motive –</a:t>
            </a:r>
            <a:r>
              <a:rPr lang="en-US" b="0" dirty="0" smtClean="0"/>
              <a:t> some commentators say it’s because Jonah foresaw the devastation that Assyria would wreak on Israel</a:t>
            </a:r>
          </a:p>
          <a:p>
            <a:pPr marL="228600" indent="-228600">
              <a:buAutoNum type="arabicPeriod"/>
            </a:pPr>
            <a:r>
              <a:rPr lang="en-US" b="1" dirty="0" smtClean="0"/>
              <a:t>My thought – </a:t>
            </a:r>
            <a:r>
              <a:rPr lang="en-US" b="0" dirty="0" smtClean="0"/>
              <a:t>like disobedient Israel during Acts, God sent salvation to Nineveh to provoke Israel to jealousy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CBC04B-C034-44E0-B0AB-1E82DE56875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6050F-793C-497B-9CD6-F29812DA8D8D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4E83-0692-46B0-85E5-95278B18EE82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15AC3-0F88-4FEF-A02B-13887A2916A9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A257E-F165-4BFC-BB07-8BCB411DB44B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31D19-C777-4E3B-A938-9B5DFC14D4DF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5250F-6190-494F-8FD6-4967F41BAA82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198EE-3EB6-43F9-B106-8C603AAD67C0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344A0-909B-4F7D-AEE5-A7AD64475BE7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5BD41-E936-423C-AE9F-6D573F604F9C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07556-3D59-4CB7-AC1F-83EFAADD0D18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D60AA-C79F-4A51-91D3-14332FEFF585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0CF04-B3BD-4F12-B951-06A1AE541632}" type="datetime1">
              <a:rPr lang="en-US" smtClean="0"/>
              <a:pPr/>
              <a:t>11/24/2013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44C3D-A47F-4989-8872-72D0A957B9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590800"/>
            <a:ext cx="7696200" cy="36576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Let’s read it together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382000" cy="49530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Key features:</a:t>
            </a:r>
          </a:p>
          <a:p>
            <a:pPr algn="l">
              <a:buFont typeface="Arial" pitchFamily="34" charset="0"/>
              <a:buChar char="•"/>
            </a:pPr>
            <a:r>
              <a:rPr lang="en-US" sz="5400" b="1" dirty="0" smtClean="0">
                <a:solidFill>
                  <a:schemeClr val="tx1"/>
                </a:solidFill>
              </a:rPr>
              <a:t> Yahweh’s nature – compassionate, gracious, slow to </a:t>
            </a:r>
            <a:r>
              <a:rPr lang="en-US" sz="5400" b="1" dirty="0" smtClean="0">
                <a:solidFill>
                  <a:schemeClr val="tx1"/>
                </a:solidFill>
              </a:rPr>
              <a:t>anger, firm (fatherly)</a:t>
            </a:r>
            <a:endParaRPr lang="en-US" sz="5400" b="1" dirty="0" smtClean="0">
              <a:solidFill>
                <a:schemeClr val="tx1"/>
              </a:solidFill>
            </a:endParaRPr>
          </a:p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371600"/>
            <a:ext cx="8305800" cy="51054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Key features:</a:t>
            </a:r>
          </a:p>
          <a:p>
            <a:pPr algn="l">
              <a:buFont typeface="Arial" pitchFamily="34" charset="0"/>
              <a:buChar char="•"/>
            </a:pPr>
            <a:r>
              <a:rPr lang="en-US" sz="5400" b="1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Jonah’s nature – spiteful, rebellious, </a:t>
            </a:r>
            <a:r>
              <a:rPr lang="en-US" sz="5400" b="1" dirty="0" smtClean="0">
                <a:solidFill>
                  <a:schemeClr val="tx1"/>
                </a:solidFill>
              </a:rPr>
              <a:t>quick-tempered, jealous, flighty </a:t>
            </a:r>
            <a:endParaRPr lang="en-US" sz="5400" b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305800" cy="46482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Key features:</a:t>
            </a:r>
          </a:p>
          <a:p>
            <a:pPr algn="l"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 compare Jonah’s deeds with sailors/</a:t>
            </a:r>
            <a:r>
              <a:rPr lang="en-US" sz="6000" b="1" dirty="0" err="1" smtClean="0">
                <a:solidFill>
                  <a:schemeClr val="tx1"/>
                </a:solidFill>
              </a:rPr>
              <a:t>Ninevites</a:t>
            </a:r>
            <a:endParaRPr lang="en-US" sz="6000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 who were the righteous ones?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305800" cy="46482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Key features:</a:t>
            </a:r>
          </a:p>
          <a:p>
            <a:pPr algn="l"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 book ends abruptly with Yahweh speaking the final word – His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6388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What Yahweh didn’t do:</a:t>
            </a:r>
          </a:p>
          <a:p>
            <a:pPr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5000" b="1" dirty="0" smtClean="0">
                <a:solidFill>
                  <a:schemeClr val="tx1"/>
                </a:solidFill>
              </a:rPr>
              <a:t>let Jonah shirk his mission</a:t>
            </a:r>
          </a:p>
          <a:p>
            <a:pPr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5000" b="1" dirty="0" smtClean="0">
                <a:solidFill>
                  <a:schemeClr val="tx1"/>
                </a:solidFill>
              </a:rPr>
              <a:t> substitute a willing prophet</a:t>
            </a:r>
          </a:p>
          <a:p>
            <a:pPr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5000" b="1" dirty="0" smtClean="0">
                <a:solidFill>
                  <a:schemeClr val="tx1"/>
                </a:solidFill>
              </a:rPr>
              <a:t> allow sailors to row back to dry land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5000" b="1" dirty="0" smtClean="0">
                <a:solidFill>
                  <a:schemeClr val="tx1"/>
                </a:solidFill>
              </a:rPr>
              <a:t> punish Jonah’s rebellion or insolent anger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915400" cy="56388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Christ-like features:</a:t>
            </a:r>
          </a:p>
          <a:p>
            <a:pPr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5000" b="1" dirty="0" smtClean="0">
                <a:solidFill>
                  <a:schemeClr val="tx1"/>
                </a:solidFill>
              </a:rPr>
              <a:t>slept through &amp; calmed storm</a:t>
            </a:r>
          </a:p>
          <a:p>
            <a:pPr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5000" b="1" dirty="0" smtClean="0">
                <a:solidFill>
                  <a:schemeClr val="tx1"/>
                </a:solidFill>
              </a:rPr>
              <a:t> one offered his life to save many</a:t>
            </a:r>
          </a:p>
          <a:p>
            <a:pPr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5000" b="1" dirty="0" smtClean="0">
                <a:solidFill>
                  <a:schemeClr val="tx1"/>
                </a:solidFill>
              </a:rPr>
              <a:t> Jonah lifted 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915400" cy="56388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Christ-like features:</a:t>
            </a:r>
          </a:p>
          <a:p>
            <a:pPr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5000" b="1" dirty="0" smtClean="0">
                <a:solidFill>
                  <a:schemeClr val="tx1"/>
                </a:solidFill>
              </a:rPr>
              <a:t>in belly of Sheol 3 days and </a:t>
            </a: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en-US" sz="5000" b="1" dirty="0" smtClean="0">
                <a:solidFill>
                  <a:schemeClr val="tx1"/>
                </a:solidFill>
              </a:rPr>
              <a:t>	3 nights</a:t>
            </a:r>
          </a:p>
          <a:p>
            <a:pPr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5000" b="1" dirty="0" smtClean="0">
                <a:solidFill>
                  <a:schemeClr val="tx1"/>
                </a:solidFill>
              </a:rPr>
              <a:t> “sign of Jonah”</a:t>
            </a:r>
          </a:p>
          <a:p>
            <a:pPr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5000" b="1" dirty="0" smtClean="0">
                <a:solidFill>
                  <a:schemeClr val="tx1"/>
                </a:solidFill>
              </a:rPr>
              <a:t> prejudice against Galilee – no prophet allegedly arising there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915400" cy="56388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Other features:</a:t>
            </a:r>
          </a:p>
          <a:p>
            <a:pPr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5000" b="1" dirty="0" smtClean="0">
                <a:solidFill>
                  <a:schemeClr val="tx1"/>
                </a:solidFill>
              </a:rPr>
              <a:t>sailors &amp; Ninevites behaved as law-keepers</a:t>
            </a:r>
          </a:p>
          <a:p>
            <a:pPr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5000" b="1" dirty="0" smtClean="0">
                <a:solidFill>
                  <a:schemeClr val="tx1"/>
                </a:solidFill>
              </a:rPr>
              <a:t> Jonah as disobedient “watchman”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915400" cy="56388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Other features:</a:t>
            </a:r>
          </a:p>
          <a:p>
            <a:pPr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5000" b="1" dirty="0" smtClean="0">
                <a:solidFill>
                  <a:schemeClr val="tx1"/>
                </a:solidFill>
              </a:rPr>
              <a:t>in what way was Jonah a “sign to the Ninevites”? – Luk.11:30</a:t>
            </a:r>
          </a:p>
          <a:p>
            <a:pPr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5000" b="1" dirty="0" smtClean="0">
                <a:solidFill>
                  <a:schemeClr val="tx1"/>
                </a:solidFill>
              </a:rPr>
              <a:t> they must have known he was vomited out of the fish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19200"/>
            <a:ext cx="8915400" cy="53340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Other features:</a:t>
            </a:r>
          </a:p>
          <a:p>
            <a:pPr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5000" b="1" dirty="0" smtClean="0">
                <a:solidFill>
                  <a:schemeClr val="tx1"/>
                </a:solidFill>
              </a:rPr>
              <a:t>Jonah and Yahweh</a:t>
            </a:r>
          </a:p>
          <a:p>
            <a:pPr lvl="1" algn="l">
              <a:spcBef>
                <a:spcPts val="0"/>
              </a:spcBef>
              <a:spcAft>
                <a:spcPts val="1200"/>
              </a:spcAft>
              <a:buFont typeface="Calibri" pitchFamily="34" charset="0"/>
              <a:buChar char="–"/>
            </a:pPr>
            <a:r>
              <a:rPr lang="en-US" sz="4600" b="1" dirty="0" smtClean="0">
                <a:solidFill>
                  <a:schemeClr val="tx1"/>
                </a:solidFill>
              </a:rPr>
              <a:t> his anger with God presumed upon God’s </a:t>
            </a:r>
            <a:r>
              <a:rPr lang="en-US" sz="4600" b="1" dirty="0" smtClean="0">
                <a:solidFill>
                  <a:schemeClr val="tx1"/>
                </a:solidFill>
              </a:rPr>
              <a:t>long-suffering</a:t>
            </a:r>
            <a:endParaRPr lang="en-US" sz="4600" b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305800" cy="47244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Some background in </a:t>
            </a:r>
          </a:p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         2 Ki.14:23-25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915400" cy="56388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Other features:</a:t>
            </a:r>
          </a:p>
          <a:p>
            <a:pPr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5000" b="1" dirty="0" smtClean="0">
                <a:solidFill>
                  <a:schemeClr val="tx1"/>
                </a:solidFill>
              </a:rPr>
              <a:t>Jonah and death</a:t>
            </a:r>
          </a:p>
          <a:p>
            <a:pPr lvl="1" algn="l">
              <a:spcBef>
                <a:spcPts val="0"/>
              </a:spcBef>
              <a:spcAft>
                <a:spcPts val="1200"/>
              </a:spcAft>
              <a:buFont typeface="Calibri" pitchFamily="34" charset="0"/>
              <a:buChar char="–"/>
            </a:pPr>
            <a:r>
              <a:rPr lang="en-US" sz="4600" b="1" dirty="0" smtClean="0">
                <a:solidFill>
                  <a:schemeClr val="tx1"/>
                </a:solidFill>
              </a:rPr>
              <a:t> must have expected it</a:t>
            </a:r>
          </a:p>
          <a:p>
            <a:pPr lvl="1" algn="l">
              <a:spcBef>
                <a:spcPts val="0"/>
              </a:spcBef>
              <a:spcAft>
                <a:spcPts val="1200"/>
              </a:spcAft>
              <a:buFont typeface="Calibri" pitchFamily="34" charset="0"/>
              <a:buChar char="–"/>
            </a:pPr>
            <a:r>
              <a:rPr lang="en-US" sz="4600" b="1" dirty="0" smtClean="0">
                <a:solidFill>
                  <a:schemeClr val="tx1"/>
                </a:solidFill>
              </a:rPr>
              <a:t> deserved it, but was raised</a:t>
            </a:r>
          </a:p>
          <a:p>
            <a:pPr lvl="1" algn="l">
              <a:spcBef>
                <a:spcPts val="0"/>
              </a:spcBef>
              <a:spcAft>
                <a:spcPts val="1200"/>
              </a:spcAft>
              <a:buFont typeface="Calibri" pitchFamily="34" charset="0"/>
              <a:buChar char="–"/>
            </a:pPr>
            <a:r>
              <a:rPr lang="en-US" sz="4600" b="1" dirty="0" smtClean="0">
                <a:solidFill>
                  <a:schemeClr val="tx1"/>
                </a:solidFill>
              </a:rPr>
              <a:t> prayed out for life from the fish</a:t>
            </a:r>
          </a:p>
          <a:p>
            <a:pPr lvl="1" algn="l">
              <a:spcBef>
                <a:spcPts val="0"/>
              </a:spcBef>
              <a:spcAft>
                <a:spcPts val="1200"/>
              </a:spcAft>
              <a:buFont typeface="Calibri" pitchFamily="34" charset="0"/>
              <a:buChar char="–"/>
            </a:pPr>
            <a:r>
              <a:rPr lang="en-US" sz="4600" b="1" dirty="0" smtClean="0">
                <a:solidFill>
                  <a:schemeClr val="tx1"/>
                </a:solidFill>
              </a:rPr>
              <a:t> prayed for death - twice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33865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915400" cy="54864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Other features:</a:t>
            </a:r>
          </a:p>
          <a:p>
            <a:pPr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5000" b="1" dirty="0" smtClean="0">
                <a:solidFill>
                  <a:schemeClr val="tx1"/>
                </a:solidFill>
              </a:rPr>
              <a:t>Jonah and Joppa</a:t>
            </a:r>
          </a:p>
          <a:p>
            <a:pPr lvl="1" algn="l">
              <a:spcBef>
                <a:spcPts val="0"/>
              </a:spcBef>
              <a:spcAft>
                <a:spcPts val="1200"/>
              </a:spcAft>
              <a:buFont typeface="Calibri" pitchFamily="34" charset="0"/>
              <a:buChar char="–"/>
            </a:pPr>
            <a:r>
              <a:rPr lang="en-US" sz="4600" b="1" dirty="0" smtClean="0">
                <a:solidFill>
                  <a:schemeClr val="tx1"/>
                </a:solidFill>
              </a:rPr>
              <a:t> same location where Peter </a:t>
            </a:r>
            <a:r>
              <a:rPr lang="en-US" sz="4600" b="1" dirty="0">
                <a:solidFill>
                  <a:schemeClr val="tx1"/>
                </a:solidFill>
              </a:rPr>
              <a:t>later </a:t>
            </a:r>
            <a:r>
              <a:rPr lang="en-US" sz="4600" b="1" dirty="0" smtClean="0">
                <a:solidFill>
                  <a:schemeClr val="tx1"/>
                </a:solidFill>
              </a:rPr>
              <a:t>refused God’s command to “kill and eat” the unclean animals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39976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915400" cy="56388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Other features:</a:t>
            </a:r>
          </a:p>
          <a:p>
            <a:pPr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5000" b="1" dirty="0" smtClean="0">
                <a:solidFill>
                  <a:schemeClr val="tx1"/>
                </a:solidFill>
              </a:rPr>
              <a:t>The summation – Yahweh’s lesson</a:t>
            </a:r>
          </a:p>
          <a:p>
            <a:pPr lvl="1" algn="l">
              <a:spcBef>
                <a:spcPts val="0"/>
              </a:spcBef>
              <a:spcAft>
                <a:spcPts val="1200"/>
              </a:spcAft>
              <a:buFont typeface="Calibri" pitchFamily="34" charset="0"/>
              <a:buChar char="–"/>
            </a:pPr>
            <a:r>
              <a:rPr lang="en-US" sz="4600" b="1" dirty="0" smtClean="0">
                <a:solidFill>
                  <a:schemeClr val="tx1"/>
                </a:solidFill>
              </a:rPr>
              <a:t> you had compassion for one plant not yours</a:t>
            </a:r>
          </a:p>
          <a:p>
            <a:pPr lvl="1" algn="l">
              <a:spcBef>
                <a:spcPts val="0"/>
              </a:spcBef>
              <a:spcAft>
                <a:spcPts val="1200"/>
              </a:spcAft>
              <a:buFont typeface="Calibri" pitchFamily="34" charset="0"/>
              <a:buChar char="–"/>
            </a:pPr>
            <a:r>
              <a:rPr lang="en-US" sz="4600" b="1" dirty="0" smtClean="0">
                <a:solidFill>
                  <a:schemeClr val="tx1"/>
                </a:solidFill>
              </a:rPr>
              <a:t> shouldn’t I have compassion for myriads of people/beasts?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915400" cy="46482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Other lessons:</a:t>
            </a:r>
          </a:p>
          <a:p>
            <a:pPr algn="l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</a:rPr>
              <a:t>spoken by Jesus – “many will come from east and west … but the sons of the kingdom will be cast out”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305800" cy="54864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Key Words – </a:t>
            </a:r>
          </a:p>
          <a:p>
            <a:pPr algn="l"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 go to “Timeline”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305800" cy="44958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Structure of the book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524000"/>
            <a:ext cx="8305800" cy="4724400"/>
          </a:xfrm>
        </p:spPr>
        <p:txBody>
          <a:bodyPr>
            <a:normAutofit/>
          </a:bodyPr>
          <a:lstStyle/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What’s in a name?</a:t>
            </a:r>
          </a:p>
          <a:p>
            <a:pPr algn="l"/>
            <a:endParaRPr lang="en-US" sz="3600" b="1" dirty="0" smtClean="0">
              <a:solidFill>
                <a:schemeClr val="tx1"/>
              </a:solidFill>
            </a:endParaRPr>
          </a:p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“Jonah” = dove</a:t>
            </a:r>
          </a:p>
          <a:p>
            <a:pPr algn="l"/>
            <a:r>
              <a:rPr lang="en-US" sz="6000" b="1" dirty="0" smtClean="0">
                <a:solidFill>
                  <a:schemeClr val="tx1"/>
                </a:solidFill>
              </a:rPr>
              <a:t>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7772400" cy="4724400"/>
          </a:xfrm>
        </p:spPr>
        <p:txBody>
          <a:bodyPr>
            <a:normAutofit/>
          </a:bodyPr>
          <a:lstStyle/>
          <a:p>
            <a:pPr algn="l"/>
            <a:endParaRPr lang="en-US" sz="6000" b="1" dirty="0" smtClean="0">
              <a:solidFill>
                <a:schemeClr val="tx1"/>
              </a:solidFill>
            </a:endParaRPr>
          </a:p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go to Timeline for Hosea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7772400" cy="4724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Key features:</a:t>
            </a:r>
          </a:p>
          <a:p>
            <a:pPr algn="l"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 his prophetic word amounts to one sentence</a:t>
            </a:r>
          </a:p>
          <a:p>
            <a:pPr algn="l"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 there is more prophecy in his actions and those he interacted with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7772400" cy="4724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Key features:</a:t>
            </a:r>
          </a:p>
          <a:p>
            <a:pPr algn="l"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 other prophets were commanded to perform symbolic acts</a:t>
            </a:r>
          </a:p>
          <a:p>
            <a:pPr algn="l"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 Jonah’s episode was full of inadvertent symbolism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7772400" cy="47244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Key features:</a:t>
            </a:r>
          </a:p>
          <a:p>
            <a:pPr algn="l"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 Jonah typified disobedient Israel</a:t>
            </a:r>
          </a:p>
          <a:p>
            <a:pPr algn="l"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 obeyed “the second time” the word of Yahweh came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524000"/>
            <a:ext cx="7772400" cy="47244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Key features:</a:t>
            </a:r>
          </a:p>
          <a:p>
            <a:pPr algn="l"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5400" b="1" dirty="0" smtClean="0">
                <a:solidFill>
                  <a:schemeClr val="tx1"/>
                </a:solidFill>
              </a:rPr>
              <a:t>Jonah foreshadowed the resurrection of Christ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1"/>
            <a:ext cx="7772400" cy="9906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Jonah as Prophecy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7772400" cy="45720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solidFill>
                  <a:schemeClr val="tx1"/>
                </a:solidFill>
              </a:rPr>
              <a:t>Key features:</a:t>
            </a:r>
          </a:p>
          <a:p>
            <a:pPr algn="l"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 doom was on Nineveh, not the whole of Assyria</a:t>
            </a:r>
          </a:p>
          <a:p>
            <a:pPr algn="l">
              <a:buFont typeface="Arial" pitchFamily="34" charset="0"/>
              <a:buChar char="•"/>
            </a:pPr>
            <a:r>
              <a:rPr lang="en-US" sz="4800" b="1" dirty="0" smtClean="0">
                <a:solidFill>
                  <a:schemeClr val="tx1"/>
                </a:solidFill>
              </a:rPr>
              <a:t> motive behind Jonah’s anger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44C3D-A47F-4989-8872-72D0A957B9A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2089</TotalTime>
  <Words>1189</Words>
  <Application>Microsoft Office PowerPoint</Application>
  <PresentationFormat>On-screen Show (4:3)</PresentationFormat>
  <Paragraphs>191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  <vt:lpstr>Jonah as Prophecy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Baptism</dc:title>
  <dc:creator>gburch</dc:creator>
  <cp:lastModifiedBy>gburch</cp:lastModifiedBy>
  <cp:revision>207</cp:revision>
  <dcterms:created xsi:type="dcterms:W3CDTF">2012-08-23T12:54:22Z</dcterms:created>
  <dcterms:modified xsi:type="dcterms:W3CDTF">2013-11-24T10:57:30Z</dcterms:modified>
</cp:coreProperties>
</file>