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7" r:id="rId2"/>
    <p:sldId id="258" r:id="rId3"/>
    <p:sldId id="259" r:id="rId4"/>
    <p:sldId id="260" r:id="rId5"/>
    <p:sldId id="265" r:id="rId6"/>
    <p:sldId id="262" r:id="rId7"/>
    <p:sldId id="263" r:id="rId8"/>
    <p:sldId id="261" r:id="rId9"/>
    <p:sldId id="266" r:id="rId10"/>
    <p:sldId id="264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8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0773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0282" autoAdjust="0"/>
  </p:normalViewPr>
  <p:slideViewPr>
    <p:cSldViewPr>
      <p:cViewPr>
        <p:scale>
          <a:sx n="70" d="100"/>
          <a:sy n="70" d="100"/>
        </p:scale>
        <p:origin x="-432" y="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38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38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B7275E-2C53-46AE-B493-2B01FBF27AA2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0463" y="681038"/>
            <a:ext cx="4537075" cy="3403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11730"/>
            <a:ext cx="5486400" cy="408479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1883"/>
            <a:ext cx="2971800" cy="4538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21883"/>
            <a:ext cx="2971800" cy="4538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3F593-BA05-45E4-9B09-1F4D5BF9F0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6157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Rom.9:22 – </a:t>
            </a:r>
            <a:r>
              <a:rPr lang="en-US" b="0" i="0" dirty="0" smtClean="0"/>
              <a:t>unbelieving Israel: “vessels of wrath prepared for destruction”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2 Pet.2:1-3 – </a:t>
            </a:r>
            <a:r>
              <a:rPr lang="en-US" b="0" i="0" dirty="0" smtClean="0"/>
              <a:t>“damnable” is “of destruction”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Joh.10:27-28</a:t>
            </a:r>
            <a:r>
              <a:rPr lang="en-US" b="1" i="0" baseline="0" dirty="0" smtClean="0"/>
              <a:t> – </a:t>
            </a:r>
            <a:r>
              <a:rPr lang="en-US" b="0" i="0" baseline="0" dirty="0" smtClean="0"/>
              <a:t>“My sheep”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baseline="0" dirty="0" smtClean="0"/>
              <a:t>1 Tim.6:9 – </a:t>
            </a:r>
            <a:r>
              <a:rPr lang="en-US" b="0" i="0" baseline="0" dirty="0" smtClean="0"/>
              <a:t>snares lead to loss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baseline="0" dirty="0" smtClean="0"/>
              <a:t>2 Pet.3:16-18 –</a:t>
            </a:r>
            <a:r>
              <a:rPr lang="en-US" b="0" i="0" baseline="0" dirty="0" smtClean="0"/>
              <a:t> wresting the Scriptures to loss vs. growth in the knowledge of the Saviour</a:t>
            </a:r>
            <a:endParaRPr lang="en-US" b="0" i="0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Mat.7:13 – </a:t>
            </a:r>
            <a:r>
              <a:rPr lang="en-US" b="0" i="0" dirty="0" smtClean="0"/>
              <a:t>“broad is the way…to destruction”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Mat.10:39-42 – </a:t>
            </a:r>
            <a:r>
              <a:rPr lang="en-US" b="0" i="0" dirty="0" smtClean="0"/>
              <a:t>“he who finds his life will lose it” – Mat.16:24-25 fills out, esp. </a:t>
            </a:r>
            <a:r>
              <a:rPr lang="en-US" b="1" i="0" dirty="0" smtClean="0"/>
              <a:t>Mk.8:35, Jn.12:25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Joh.17:12</a:t>
            </a:r>
            <a:r>
              <a:rPr lang="en-US" b="1" i="0" baseline="0" dirty="0" smtClean="0"/>
              <a:t> – </a:t>
            </a:r>
            <a:r>
              <a:rPr lang="en-US" b="0" i="0" baseline="0" dirty="0" smtClean="0"/>
              <a:t>“none is lost except the son of loss” – Judas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Heb.10:9 – </a:t>
            </a:r>
            <a:r>
              <a:rPr lang="en-US" b="0" i="0" baseline="0" dirty="0" smtClean="0"/>
              <a:t>“loss” or “saving of soul (life)” = </a:t>
            </a:r>
            <a:r>
              <a:rPr lang="en-US" b="0" i="1" baseline="0" dirty="0" smtClean="0"/>
              <a:t>peripoiēsis</a:t>
            </a:r>
            <a:r>
              <a:rPr lang="en-US" b="0" i="0" baseline="0" dirty="0" smtClean="0"/>
              <a:t>, i.e. “possession”, like in 1 Pet.2:9 “a people for a possession”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2 Joh.1:8-9 – </a:t>
            </a:r>
            <a:r>
              <a:rPr lang="en-US" b="0" i="0" baseline="0" dirty="0" smtClean="0"/>
              <a:t>“loss” and “reward” connected with labor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Jude 5 – </a:t>
            </a:r>
            <a:r>
              <a:rPr lang="en-US" b="0" i="0" baseline="0" dirty="0" smtClean="0"/>
              <a:t>although saved out of Egypt, most failed to enter Canaan – lost their kingdom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Eph.5:5-6 – </a:t>
            </a:r>
            <a:r>
              <a:rPr lang="en-US" b="0" i="0" baseline="0" dirty="0" smtClean="0"/>
              <a:t>points out a walk that does not merit a kingdom inheritance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Col.2:18 – </a:t>
            </a:r>
            <a:r>
              <a:rPr lang="en-US" b="0" i="0" baseline="0" dirty="0" smtClean="0"/>
              <a:t>defrauded of the prize because of improper worship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2 Tim.2:12 – </a:t>
            </a:r>
            <a:r>
              <a:rPr lang="en-US" b="0" i="0" baseline="0" dirty="0" smtClean="0"/>
              <a:t>denied a reigning position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Salvation in its general fulness – </a:t>
            </a:r>
            <a:r>
              <a:rPr lang="en-US" b="0" i="0" dirty="0" smtClean="0"/>
              <a:t>saved from spiritual evil, saved for a spiritual kingdom in the heavenlies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cp. Col.2:13 – </a:t>
            </a:r>
            <a:r>
              <a:rPr lang="en-US" b="0" i="0" dirty="0" smtClean="0"/>
              <a:t>“you being dead </a:t>
            </a:r>
            <a:r>
              <a:rPr lang="en-US" b="1" i="0" u="sng" dirty="0" smtClean="0"/>
              <a:t>in</a:t>
            </a:r>
            <a:r>
              <a:rPr lang="en-US" b="0" i="0" dirty="0" smtClean="0"/>
              <a:t> the transgressions and the uncircumcision</a:t>
            </a:r>
            <a:r>
              <a:rPr lang="en-US" b="0" i="0" baseline="0" dirty="0" smtClean="0"/>
              <a:t> of your flesh, He livened together with Him”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Saved –</a:t>
            </a:r>
            <a:r>
              <a:rPr lang="en-US" b="0" i="0" baseline="0" dirty="0" smtClean="0"/>
              <a:t> from a life of sin, by </a:t>
            </a:r>
            <a:r>
              <a:rPr lang="en-US" b="1" i="0" u="sng" baseline="0" dirty="0" smtClean="0"/>
              <a:t>death</a:t>
            </a:r>
            <a:r>
              <a:rPr lang="en-US" b="0" i="0" u="none" baseline="0" dirty="0" smtClean="0"/>
              <a:t> ironically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dirty="0" smtClean="0"/>
              <a:t>Amplifies</a:t>
            </a:r>
            <a:r>
              <a:rPr lang="en-US" b="1" i="0" baseline="0" dirty="0" smtClean="0"/>
              <a:t> v.5</a:t>
            </a:r>
            <a:r>
              <a:rPr lang="en-US" b="1" i="0" dirty="0" smtClean="0"/>
              <a:t> – </a:t>
            </a:r>
            <a:r>
              <a:rPr lang="en-US" b="0" i="0" dirty="0" smtClean="0"/>
              <a:t>saved for a spiritual life of good works, where before there were transgressions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dirty="0" smtClean="0"/>
              <a:t>These good works – </a:t>
            </a:r>
            <a:r>
              <a:rPr lang="en-US" b="0" i="0" dirty="0" smtClean="0"/>
              <a:t>“prepared before”, </a:t>
            </a:r>
            <a:r>
              <a:rPr lang="en-US" b="0" i="1" dirty="0" smtClean="0"/>
              <a:t>proetoimazō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dirty="0" smtClean="0"/>
              <a:t>If – </a:t>
            </a:r>
            <a:r>
              <a:rPr lang="en-US" b="0" i="0" dirty="0" smtClean="0"/>
              <a:t>“Saviour of the body” parallels Col.1:18 “Firstborn out from the dead”, then this salvation appears to be </a:t>
            </a:r>
            <a:r>
              <a:rPr lang="en-US" b="1" i="0" dirty="0" smtClean="0">
                <a:solidFill>
                  <a:srgbClr val="FF0000"/>
                </a:solidFill>
              </a:rPr>
              <a:t>resurrection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dirty="0" smtClean="0"/>
              <a:t>Or – </a:t>
            </a:r>
            <a:r>
              <a:rPr lang="en-US" b="0" i="0" dirty="0" smtClean="0"/>
              <a:t>“the body” being saved here is the church, in</a:t>
            </a:r>
            <a:r>
              <a:rPr lang="en-US" b="0" i="0" baseline="0" dirty="0" smtClean="0"/>
              <a:t> which case </a:t>
            </a:r>
            <a:r>
              <a:rPr lang="en-US" b="1" i="0" baseline="0" dirty="0" smtClean="0"/>
              <a:t>all His saving purposes</a:t>
            </a:r>
            <a:r>
              <a:rPr lang="en-US" b="0" i="0" baseline="0" dirty="0" smtClean="0"/>
              <a:t> toward the body of Christ are indicated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dirty="0" smtClean="0"/>
              <a:t>Part of the Panoply of God – </a:t>
            </a:r>
            <a:r>
              <a:rPr lang="en-US" b="0" i="0" dirty="0" smtClean="0"/>
              <a:t>we are </a:t>
            </a:r>
            <a:r>
              <a:rPr lang="en-US" b="1" i="0" dirty="0" smtClean="0"/>
              <a:t>saved for</a:t>
            </a:r>
            <a:r>
              <a:rPr lang="en-US" b="0" i="0" dirty="0" smtClean="0"/>
              <a:t> a spiritual warfare for the present (part of “the good works”)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dirty="0" smtClean="0"/>
              <a:t>v.20 – </a:t>
            </a:r>
            <a:r>
              <a:rPr lang="en-US" b="0" i="0" dirty="0" smtClean="0"/>
              <a:t>amplifies “that in nothing I shall be ashamed” – this </a:t>
            </a:r>
            <a:r>
              <a:rPr lang="en-US" b="1" i="0" dirty="0" smtClean="0"/>
              <a:t>salvation</a:t>
            </a:r>
            <a:r>
              <a:rPr lang="en-US" b="0" i="0" dirty="0" smtClean="0"/>
              <a:t> is the supply of spiritual strength against the dark forces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Includes: </a:t>
            </a:r>
            <a:r>
              <a:rPr lang="en-US" b="0" i="0" dirty="0" smtClean="0"/>
              <a:t>prosperity, prominence, life &amp; property for most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dirty="0" smtClean="0"/>
              <a:t>v.27 context – </a:t>
            </a:r>
            <a:r>
              <a:rPr lang="en-US" b="0" i="0" dirty="0" smtClean="0"/>
              <a:t>Philippians might “stand firm”, and “contest together” – this </a:t>
            </a:r>
            <a:r>
              <a:rPr lang="en-US" b="1" i="0" dirty="0" smtClean="0"/>
              <a:t>salvation</a:t>
            </a:r>
            <a:r>
              <a:rPr lang="en-US" b="0" i="0" dirty="0" smtClean="0"/>
              <a:t> is again the supply of spiritual strength against the dark forces – 1</a:t>
            </a:r>
            <a:r>
              <a:rPr lang="en-US" b="0" i="0" baseline="30000" dirty="0" smtClean="0"/>
              <a:t>st</a:t>
            </a:r>
            <a:r>
              <a:rPr lang="en-US" b="0" i="0" dirty="0" smtClean="0"/>
              <a:t> Paul, now the Philippians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dirty="0" smtClean="0"/>
              <a:t>Not – </a:t>
            </a:r>
            <a:r>
              <a:rPr lang="en-US" b="0" i="0" dirty="0" smtClean="0"/>
              <a:t>with bravado – this is what we are saved FOR – the good works of Eph.2:10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dirty="0" smtClean="0"/>
              <a:t>Saved – </a:t>
            </a:r>
            <a:r>
              <a:rPr lang="en-US" b="0" i="0" dirty="0" smtClean="0"/>
              <a:t>for citizenship in the heavenly kingdom – </a:t>
            </a:r>
            <a:r>
              <a:rPr lang="en-US" b="1" i="0" dirty="0" smtClean="0"/>
              <a:t>NB</a:t>
            </a:r>
            <a:r>
              <a:rPr lang="en-US" b="0" i="0" dirty="0" smtClean="0"/>
              <a:t> “which” is sing. agreeing with “citizenship” – “on the basis of which, we…”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dirty="0" smtClean="0"/>
              <a:t>Saved from – </a:t>
            </a:r>
            <a:r>
              <a:rPr lang="en-US" b="0" i="0" dirty="0" smtClean="0"/>
              <a:t>old life of sinning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dirty="0" smtClean="0"/>
              <a:t>This – </a:t>
            </a:r>
            <a:r>
              <a:rPr lang="en-US" b="0" i="0" dirty="0" smtClean="0"/>
              <a:t>refers back to v.2 “all piety and solemnity”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dirty="0" smtClean="0"/>
              <a:t>Salvation</a:t>
            </a:r>
            <a:r>
              <a:rPr lang="en-US" b="0" i="0" dirty="0" smtClean="0"/>
              <a:t> – spiritual enlightenment, truth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dirty="0" smtClean="0"/>
              <a:t>Saved</a:t>
            </a:r>
            <a:r>
              <a:rPr lang="en-US" b="0" i="0" dirty="0" smtClean="0"/>
              <a:t> – the out-worked salvation mentioned in Phi.2:12 – spiritual strengthening in the present life and reward in the kingdom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dirty="0" smtClean="0"/>
              <a:t>“through” </a:t>
            </a:r>
            <a:r>
              <a:rPr lang="en-US" b="0" i="0" dirty="0" smtClean="0"/>
              <a:t>–</a:t>
            </a:r>
            <a:r>
              <a:rPr lang="en-US" b="0" i="0" baseline="0" dirty="0" smtClean="0"/>
              <a:t> </a:t>
            </a:r>
            <a:r>
              <a:rPr lang="en-US" b="0" i="1" baseline="0" dirty="0" smtClean="0"/>
              <a:t>dia</a:t>
            </a:r>
            <a:r>
              <a:rPr lang="en-US" b="0" i="0" baseline="0" dirty="0" smtClean="0"/>
              <a:t> with gen. – “by means of”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dirty="0" smtClean="0"/>
              <a:t>Saviour</a:t>
            </a:r>
            <a:r>
              <a:rPr lang="en-US" b="0" i="0" dirty="0" smtClean="0"/>
              <a:t> </a:t>
            </a:r>
            <a:r>
              <a:rPr lang="en-US" b="0" i="0" dirty="0" smtClean="0"/>
              <a:t>– </a:t>
            </a:r>
            <a:r>
              <a:rPr lang="en-US" b="0" i="0" dirty="0" smtClean="0"/>
              <a:t>salvation as recovery from the curse of death for mankind</a:t>
            </a:r>
            <a:r>
              <a:rPr lang="en-US" b="0" i="0" baseline="0" dirty="0" smtClean="0"/>
              <a:t> </a:t>
            </a:r>
            <a:r>
              <a:rPr lang="en-US" b="0" i="0" baseline="0" smtClean="0"/>
              <a:t>generallly</a:t>
            </a:r>
            <a:r>
              <a:rPr lang="en-US" b="0" i="0" smtClean="0"/>
              <a:t>, </a:t>
            </a:r>
            <a:r>
              <a:rPr lang="en-US" b="0" i="0" dirty="0" smtClean="0"/>
              <a:t>and as reward in the kingdom for believers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dirty="0" smtClean="0"/>
              <a:t>Saved</a:t>
            </a:r>
            <a:r>
              <a:rPr lang="en-US" b="0" i="0" dirty="0" smtClean="0"/>
              <a:t> – the out-worked salvation mentioned in Phi.2:12 – spiritual strengthening in the present life and reward in the kingdom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dirty="0" smtClean="0"/>
              <a:t>Saving</a:t>
            </a:r>
            <a:r>
              <a:rPr lang="en-US" b="0" i="0" dirty="0" smtClean="0"/>
              <a:t> – note the present tense! This working out salvation by the indwelling spirit of Christ is the mode of salvation in this life.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dirty="0" smtClean="0"/>
              <a:t>“not according to our works” – </a:t>
            </a:r>
            <a:r>
              <a:rPr lang="en-US" b="0" i="0" dirty="0" smtClean="0"/>
              <a:t>very like Eph.2:8-9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dirty="0" smtClean="0"/>
              <a:t>God’s own purpose &amp; grace “before</a:t>
            </a:r>
            <a:r>
              <a:rPr lang="en-US" b="1" i="0" baseline="0" dirty="0" smtClean="0"/>
              <a:t> age-times” – </a:t>
            </a:r>
            <a:r>
              <a:rPr lang="en-US" b="0" i="0" baseline="0" dirty="0" smtClean="0"/>
              <a:t>He chose us in Christ “before the overthrow of the world” (Eph.1:3)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Job 5:15 – </a:t>
            </a:r>
            <a:r>
              <a:rPr lang="en-US" b="0" i="0" dirty="0" smtClean="0"/>
              <a:t>Eliphaz expressing his belief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dirty="0" smtClean="0"/>
              <a:t>“not from works we did in righteousness” – </a:t>
            </a:r>
            <a:r>
              <a:rPr lang="en-US" b="0" i="0" dirty="0" smtClean="0"/>
              <a:t>again like Eph.2:8-9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dirty="0" smtClean="0"/>
              <a:t>Washing and Renewal</a:t>
            </a:r>
            <a:r>
              <a:rPr lang="en-US" b="1" i="0" baseline="0" dirty="0" smtClean="0"/>
              <a:t> – </a:t>
            </a:r>
            <a:r>
              <a:rPr lang="en-US" b="0" i="0" baseline="0" dirty="0" smtClean="0"/>
              <a:t>speak to our present condition of being saved for the good works that we should walk in – like Eph.2:10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baseline="0" dirty="0" smtClean="0"/>
              <a:t>His mercy – </a:t>
            </a:r>
            <a:r>
              <a:rPr lang="en-US" b="0" i="0" baseline="0" dirty="0" smtClean="0"/>
              <a:t>Eph.2:4 describes Him as “God Who is rich in mercy”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dirty="0" smtClean="0"/>
              <a:t>Eph.2:4 – </a:t>
            </a:r>
            <a:r>
              <a:rPr lang="en-US" b="0" i="0" dirty="0" smtClean="0"/>
              <a:t>“God Who is rich in mercy”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dirty="0" smtClean="0"/>
              <a:t>Life of the “Aiōn” – </a:t>
            </a:r>
            <a:r>
              <a:rPr lang="en-US" b="0" i="0" dirty="0" smtClean="0"/>
              <a:t>1 Tim.4:8,</a:t>
            </a:r>
            <a:r>
              <a:rPr lang="en-US" b="0" i="0" baseline="0" dirty="0" smtClean="0"/>
              <a:t> “piety is profitable for all things, having a promise of </a:t>
            </a:r>
            <a:r>
              <a:rPr lang="en-US" b="0" i="1" baseline="0" dirty="0" smtClean="0"/>
              <a:t>the</a:t>
            </a:r>
            <a:r>
              <a:rPr lang="en-US" b="0" i="0" baseline="0" dirty="0" smtClean="0"/>
              <a:t> life which is present, and the one which is about to be.”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baseline="0" dirty="0" smtClean="0"/>
              <a:t>So aionian life – </a:t>
            </a:r>
            <a:r>
              <a:rPr lang="en-US" b="0" i="0" baseline="0" dirty="0" smtClean="0"/>
              <a:t>if both for now and for future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Exo.15:26 – </a:t>
            </a:r>
            <a:r>
              <a:rPr lang="en-US" b="0" i="0" dirty="0" smtClean="0"/>
              <a:t>Israel’s covenant excluded</a:t>
            </a:r>
            <a:r>
              <a:rPr lang="en-US" b="0" i="0" baseline="0" dirty="0" smtClean="0"/>
              <a:t> the diseases that were among the 10 plagues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Psa.103:3</a:t>
            </a:r>
            <a:r>
              <a:rPr lang="en-US" b="0" i="0" baseline="0" dirty="0" smtClean="0"/>
              <a:t> – note also forgiveness of sins</a:t>
            </a:r>
            <a:endParaRPr lang="en-US" b="0" i="0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Ac.10:38 – </a:t>
            </a:r>
            <a:r>
              <a:rPr lang="en-US" b="0" i="0" dirty="0" smtClean="0"/>
              <a:t>note that sickness in Israel was due to the oppression of the devil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Jam.5 – </a:t>
            </a:r>
            <a:r>
              <a:rPr lang="en-US" b="0" i="0" dirty="0" smtClean="0"/>
              <a:t>can we say these things today? (in truth, </a:t>
            </a:r>
            <a:r>
              <a:rPr lang="en-US" b="0" i="0" dirty="0" err="1" smtClean="0"/>
              <a:t>i.e</a:t>
            </a:r>
            <a:r>
              <a:rPr lang="en-US" b="0" i="0" dirty="0" smtClean="0"/>
              <a:t>)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Isa.25 – </a:t>
            </a:r>
            <a:r>
              <a:rPr lang="en-US" b="0" i="0" dirty="0" smtClean="0"/>
              <a:t>this may refer</a:t>
            </a:r>
            <a:r>
              <a:rPr lang="en-US" b="0" i="0" baseline="0" dirty="0" smtClean="0"/>
              <a:t> only to the Millennial restoration of long life to the flesh (Isa.65:20)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2 Tim – </a:t>
            </a:r>
            <a:r>
              <a:rPr lang="en-US" b="0" i="0" baseline="0" dirty="0" smtClean="0"/>
              <a:t>this is resurrection immortality!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Psa.32 – </a:t>
            </a:r>
            <a:r>
              <a:rPr lang="en-US" b="0" i="0" dirty="0" smtClean="0"/>
              <a:t>speaks of His watchfulness and deliverance – does not use </a:t>
            </a:r>
            <a:r>
              <a:rPr lang="en-US" b="0" i="1" dirty="0" smtClean="0"/>
              <a:t>yâsha’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Eze.37:23 – </a:t>
            </a:r>
            <a:r>
              <a:rPr lang="en-US" b="0" i="0" dirty="0" smtClean="0"/>
              <a:t>like Pro.20:9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i.e. , the day of the Lord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Isa.4:1-4 – </a:t>
            </a:r>
            <a:r>
              <a:rPr lang="en-US" b="0" i="0" dirty="0" smtClean="0"/>
              <a:t>escape from wrath is not a common theme in the OT, where the whole Nation was warned of wrath to come 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Psa.132 – </a:t>
            </a:r>
            <a:r>
              <a:rPr lang="en-US" b="0" i="0" dirty="0" smtClean="0"/>
              <a:t>“clothe her priests with salvation” – but isn’t this the fulfillment of the “kingdom of priests” promise in Exo.19:6?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Isa.49 – </a:t>
            </a:r>
            <a:r>
              <a:rPr lang="en-US" b="0" i="0" dirty="0" smtClean="0"/>
              <a:t>although the text is Messianic, it speaks of the restoration of Israel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Isa 51. et al – </a:t>
            </a:r>
            <a:r>
              <a:rPr lang="en-US" b="0" i="0" dirty="0" smtClean="0"/>
              <a:t>a kingdom filled with God’s righteousness, justice (salvation)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Isa.</a:t>
            </a:r>
            <a:r>
              <a:rPr lang="en-US" b="1" i="0" baseline="0" dirty="0" smtClean="0"/>
              <a:t> 62:2 – </a:t>
            </a:r>
            <a:r>
              <a:rPr lang="en-US" b="0" i="0" baseline="0" dirty="0" smtClean="0"/>
              <a:t>salvation again paired with righteousness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Note “helmet of salvation” </a:t>
            </a:r>
            <a:r>
              <a:rPr lang="en-US" b="0" i="0" dirty="0" smtClean="0"/>
              <a:t>– Isa.59:12-18 (v.17) – also “breastplate of righteousness” in both texts,</a:t>
            </a:r>
            <a:r>
              <a:rPr lang="en-US" b="0" i="0" baseline="0" dirty="0" smtClean="0"/>
              <a:t> but note “garments of vengeance” and a cloak of zeal not found in Eph.6</a:t>
            </a:r>
            <a:endParaRPr lang="en-US" b="0" i="0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1 Pet. </a:t>
            </a:r>
            <a:r>
              <a:rPr lang="en-US" b="0" i="0" dirty="0" smtClean="0"/>
              <a:t>– no dispensational separation – the Serpent has been the enemy of mankind since man’s beginning </a:t>
            </a:r>
            <a:r>
              <a:rPr lang="en-US" b="1" i="0" dirty="0" smtClean="0"/>
              <a:t>Gen.3:15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ADE1B-A077-4FB9-BC5E-E02B3604B51B}" type="datetime1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Salvation, ver.2.3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5C6-0BFB-4862-8C31-724501E452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527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A727E-F6FA-4054-A9DC-CE3F32BD9E51}" type="datetime1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Salvation, ver.2.3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5C6-0BFB-4862-8C31-724501E452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7847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A3BD1-CBCA-42EE-A616-A1EF20C02521}" type="datetime1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Salvation, ver.2.3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5C6-0BFB-4862-8C31-724501E452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02600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16A63-65A7-406C-8172-DA9BA670DAE9}" type="datetime1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Salvation, ver.2.3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5C6-0BFB-4862-8C31-724501E452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0497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919A-821B-4F0F-9067-DD7DE12B4B47}" type="datetime1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Salvation, ver.2.3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5C6-0BFB-4862-8C31-724501E452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0670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34240-7A89-41CD-BD26-5BBC83F4B049}" type="datetime1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Salvation, ver.2.3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5C6-0BFB-4862-8C31-724501E452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845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989A6-569B-4054-ADE1-66712225CB85}" type="datetime1">
              <a:rPr lang="en-US" smtClean="0"/>
              <a:pPr/>
              <a:t>9/25/2016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Salvation, ver.2.3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5C6-0BFB-4862-8C31-724501E452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4902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54380-8C1B-4715-962E-62E1150DB4E7}" type="datetime1">
              <a:rPr lang="en-US" smtClean="0"/>
              <a:pPr/>
              <a:t>9/25/2016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Salvation, ver.2.3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5C6-0BFB-4862-8C31-724501E452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1733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3830-F72D-4180-B0E9-B3DCF38D28C9}" type="datetime1">
              <a:rPr lang="en-US" smtClean="0"/>
              <a:pPr/>
              <a:t>9/25/2016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Salvation, ver.2.3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5C6-0BFB-4862-8C31-724501E452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0947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85DB1-21FC-4506-9BB4-CE0D8D0F3C87}" type="datetime1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Salvation, ver.2.3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5C6-0BFB-4862-8C31-724501E452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6997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7531-43F5-43D2-9ED6-97BFB1DEC65F}" type="datetime1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Salvation, ver.2.3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5C6-0BFB-4862-8C31-724501E452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3771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60247-B01E-4E27-9C58-ABEB95108DB9}" type="datetime1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Salvation, ver.2.3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5C6-0BFB-4862-8C31-724501E452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4562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Salvation – Old and New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1219200"/>
            <a:ext cx="8610600" cy="5257800"/>
          </a:xfrm>
        </p:spPr>
        <p:txBody>
          <a:bodyPr>
            <a:normAutofit fontScale="92500"/>
          </a:bodyPr>
          <a:lstStyle/>
          <a:p>
            <a:pPr algn="l">
              <a:spcBef>
                <a:spcPct val="0"/>
              </a:spcBef>
              <a:spcAft>
                <a:spcPts val="2400"/>
              </a:spcAft>
            </a:pPr>
            <a:r>
              <a:rPr lang="en-US" sz="6600" b="1" dirty="0" smtClean="0">
                <a:solidFill>
                  <a:schemeClr val="tx1"/>
                </a:solidFill>
              </a:rPr>
              <a:t>“Save” in OT- </a:t>
            </a:r>
            <a:r>
              <a:rPr lang="en-US" sz="6600" b="1" i="1" dirty="0" smtClean="0">
                <a:solidFill>
                  <a:schemeClr val="tx1"/>
                </a:solidFill>
              </a:rPr>
              <a:t>yâsha`</a:t>
            </a:r>
            <a:endParaRPr lang="en-US" sz="6600" b="1" dirty="0" smtClean="0">
              <a:solidFill>
                <a:schemeClr val="tx1"/>
              </a:solidFill>
            </a:endParaRPr>
          </a:p>
          <a:p>
            <a:pPr marL="396875" indent="-396875" algn="l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6600" b="1" dirty="0" smtClean="0">
                <a:solidFill>
                  <a:schemeClr val="tx1"/>
                </a:solidFill>
              </a:rPr>
              <a:t>“Joshua” derived from it</a:t>
            </a:r>
          </a:p>
          <a:p>
            <a:pPr marL="396875" indent="-396875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600" b="1" dirty="0" smtClean="0">
                <a:solidFill>
                  <a:schemeClr val="tx1"/>
                </a:solidFill>
              </a:rPr>
              <a:t>“Jesus” is Latinized form</a:t>
            </a:r>
            <a:endParaRPr lang="en-US" sz="4800" b="1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>
                <a:solidFill>
                  <a:schemeClr val="tx1"/>
                </a:solidFill>
              </a:rPr>
              <a:t> </a:t>
            </a:r>
            <a:endParaRPr lang="en-US" sz="6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Salvation, ver.2.3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93987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Salvation – Old and New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228600" y="1219200"/>
            <a:ext cx="8686800" cy="472440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What else?</a:t>
            </a:r>
          </a:p>
          <a:p>
            <a:pPr marL="396875" indent="-396875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Being saved contrasted with being lost – but what can be lost?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Salvation, ver.2.3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868387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Salvation – Old and New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228600" y="1219200"/>
            <a:ext cx="8686800" cy="472440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Loss:</a:t>
            </a:r>
          </a:p>
          <a:p>
            <a:pPr marL="396875" indent="-396875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peace with enemies, prosperity, safety, health, life</a:t>
            </a:r>
          </a:p>
          <a:p>
            <a:pPr marL="396875" indent="-396875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6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Salvation, ver.2.3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464689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Salvation – Old and New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228600" y="914400"/>
            <a:ext cx="8686800" cy="472440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Loss:</a:t>
            </a:r>
          </a:p>
          <a:p>
            <a:pPr marL="396875" indent="-396875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spiritual strength to resist “the wiles of the devil”, “against the world-rulers of the darkness of this age”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Salvation, ver.2.3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10952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Salvation – Old and New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0" y="1219200"/>
            <a:ext cx="9144000" cy="472440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Loss of reward:</a:t>
            </a:r>
          </a:p>
          <a:p>
            <a:pPr marL="396875" indent="-396875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place and position in the earthly kingdom </a:t>
            </a:r>
            <a:r>
              <a:rPr lang="en-US" sz="5400" b="1" dirty="0" smtClean="0">
                <a:solidFill>
                  <a:schemeClr val="tx1"/>
                </a:solidFill>
              </a:rPr>
              <a:t>- His “rest”</a:t>
            </a:r>
          </a:p>
          <a:p>
            <a:pPr marL="396875" indent="-396875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position in heavenly kingdom (reign w/ Christ)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Salvation, ver.2.3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21182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Salvation – Old and New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19200"/>
            <a:ext cx="8763000" cy="472440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>
                <a:solidFill>
                  <a:schemeClr val="tx1"/>
                </a:solidFill>
              </a:rPr>
              <a:t>The post Acts </a:t>
            </a:r>
            <a:r>
              <a:rPr lang="en-US" sz="6000" b="1" dirty="0" smtClean="0">
                <a:solidFill>
                  <a:schemeClr val="tx1"/>
                </a:solidFill>
              </a:rPr>
              <a:t>texts: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600" b="1" u="sng" dirty="0">
                <a:solidFill>
                  <a:schemeClr val="tx1"/>
                </a:solidFill>
              </a:rPr>
              <a:t>Eph. 1:12-14</a:t>
            </a:r>
            <a:r>
              <a:rPr lang="en-US" sz="6600" b="1" dirty="0">
                <a:solidFill>
                  <a:schemeClr val="tx1"/>
                </a:solidFill>
              </a:rPr>
              <a:t> </a:t>
            </a:r>
            <a:r>
              <a:rPr lang="en-US" sz="6600" b="1" dirty="0" smtClean="0">
                <a:solidFill>
                  <a:schemeClr val="tx1"/>
                </a:solidFill>
              </a:rPr>
              <a:t> </a:t>
            </a:r>
            <a:r>
              <a:rPr lang="en-US" sz="6000" b="1" dirty="0" smtClean="0">
                <a:solidFill>
                  <a:schemeClr val="tx1"/>
                </a:solidFill>
              </a:rPr>
              <a:t>– </a:t>
            </a:r>
            <a:r>
              <a:rPr lang="en-US" sz="6000" b="1" dirty="0">
                <a:solidFill>
                  <a:schemeClr val="tx1"/>
                </a:solidFill>
              </a:rPr>
              <a:t>in Whom also you having heard the word of the truth of the gospel of your </a:t>
            </a:r>
            <a:r>
              <a:rPr lang="en-US" sz="6000" b="1" dirty="0">
                <a:solidFill>
                  <a:srgbClr val="C00000"/>
                </a:solidFill>
              </a:rPr>
              <a:t>salvation</a:t>
            </a:r>
            <a:endParaRPr lang="en-US" sz="6000" b="1" dirty="0" smtClean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Salvation, ver.2.3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677338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Salvation – Old and New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19200"/>
            <a:ext cx="8763000" cy="472440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600" b="1" u="sng" dirty="0" smtClean="0">
                <a:solidFill>
                  <a:schemeClr val="tx1"/>
                </a:solidFill>
              </a:rPr>
              <a:t>Eph</a:t>
            </a:r>
            <a:r>
              <a:rPr lang="en-US" sz="6600" b="1" u="sng" dirty="0">
                <a:solidFill>
                  <a:schemeClr val="tx1"/>
                </a:solidFill>
              </a:rPr>
              <a:t>. </a:t>
            </a:r>
            <a:r>
              <a:rPr lang="en-US" sz="6600" b="1" u="sng" dirty="0" smtClean="0">
                <a:solidFill>
                  <a:schemeClr val="tx1"/>
                </a:solidFill>
              </a:rPr>
              <a:t>2:5</a:t>
            </a:r>
            <a:r>
              <a:rPr lang="en-US" sz="6600" b="1" dirty="0" smtClean="0">
                <a:solidFill>
                  <a:schemeClr val="tx1"/>
                </a:solidFill>
              </a:rPr>
              <a:t>  </a:t>
            </a:r>
            <a:r>
              <a:rPr lang="en-US" sz="6000" b="1" dirty="0" smtClean="0">
                <a:solidFill>
                  <a:schemeClr val="tx1"/>
                </a:solidFill>
              </a:rPr>
              <a:t>– we being dead to the transgressions, were livened together in Christ – by grace you are </a:t>
            </a:r>
            <a:r>
              <a:rPr lang="en-US" sz="6000" b="1" dirty="0" smtClean="0">
                <a:solidFill>
                  <a:srgbClr val="C00000"/>
                </a:solidFill>
              </a:rPr>
              <a:t>saved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Salvation, ver.2.3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104613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Salvation – Old and New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487680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600" b="1" u="sng" dirty="0" smtClean="0">
                <a:solidFill>
                  <a:schemeClr val="tx1"/>
                </a:solidFill>
              </a:rPr>
              <a:t>Eph</a:t>
            </a:r>
            <a:r>
              <a:rPr lang="en-US" sz="6600" b="1" u="sng" dirty="0">
                <a:solidFill>
                  <a:schemeClr val="tx1"/>
                </a:solidFill>
              </a:rPr>
              <a:t>. </a:t>
            </a:r>
            <a:r>
              <a:rPr lang="en-US" sz="6600" b="1" u="sng" dirty="0" smtClean="0">
                <a:solidFill>
                  <a:schemeClr val="tx1"/>
                </a:solidFill>
              </a:rPr>
              <a:t>2:8, 10</a:t>
            </a:r>
            <a:r>
              <a:rPr lang="en-US" sz="6600" b="1" dirty="0" smtClean="0">
                <a:solidFill>
                  <a:schemeClr val="tx1"/>
                </a:solidFill>
              </a:rPr>
              <a:t>  </a:t>
            </a:r>
            <a:r>
              <a:rPr lang="en-US" sz="6000" b="1" dirty="0" smtClean="0">
                <a:solidFill>
                  <a:schemeClr val="tx1"/>
                </a:solidFill>
              </a:rPr>
              <a:t>– by the grace you are </a:t>
            </a:r>
            <a:r>
              <a:rPr lang="en-US" sz="6000" b="1" dirty="0" smtClean="0">
                <a:solidFill>
                  <a:srgbClr val="C00000"/>
                </a:solidFill>
              </a:rPr>
              <a:t>saved</a:t>
            </a:r>
            <a:r>
              <a:rPr lang="en-US" sz="6000" b="1" dirty="0" smtClean="0">
                <a:solidFill>
                  <a:schemeClr val="tx1"/>
                </a:solidFill>
              </a:rPr>
              <a:t> </a:t>
            </a:r>
            <a:r>
              <a:rPr lang="en-US" sz="6000" b="1" smtClean="0">
                <a:solidFill>
                  <a:schemeClr val="tx1"/>
                </a:solidFill>
              </a:rPr>
              <a:t>through faith</a:t>
            </a:r>
            <a:r>
              <a:rPr lang="en-US" sz="6000" b="1" dirty="0" smtClean="0">
                <a:solidFill>
                  <a:schemeClr val="tx1"/>
                </a:solidFill>
              </a:rPr>
              <a:t>, and this not from you – the gift of God … created in Christ Jesus for good works</a:t>
            </a:r>
            <a:endParaRPr lang="en-US" sz="6000" b="1" dirty="0" smtClean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Salvation, ver.2.3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680445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Salvation – Old and New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228600" y="1066800"/>
            <a:ext cx="8610600" cy="487680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600" b="1" u="sng" dirty="0" smtClean="0">
                <a:solidFill>
                  <a:schemeClr val="tx1"/>
                </a:solidFill>
              </a:rPr>
              <a:t>Eph</a:t>
            </a:r>
            <a:r>
              <a:rPr lang="en-US" sz="6600" b="1" u="sng" dirty="0">
                <a:solidFill>
                  <a:schemeClr val="tx1"/>
                </a:solidFill>
              </a:rPr>
              <a:t>. </a:t>
            </a:r>
            <a:r>
              <a:rPr lang="en-US" sz="6600" b="1" u="sng" dirty="0" smtClean="0">
                <a:solidFill>
                  <a:schemeClr val="tx1"/>
                </a:solidFill>
              </a:rPr>
              <a:t>5:23</a:t>
            </a:r>
            <a:r>
              <a:rPr lang="en-US" sz="6600" b="1" dirty="0" smtClean="0">
                <a:solidFill>
                  <a:schemeClr val="tx1"/>
                </a:solidFill>
              </a:rPr>
              <a:t>  </a:t>
            </a:r>
            <a:r>
              <a:rPr lang="en-US" sz="6000" b="1" dirty="0" smtClean="0">
                <a:solidFill>
                  <a:schemeClr val="tx1"/>
                </a:solidFill>
              </a:rPr>
              <a:t>– Christ is Head of the church, and He is </a:t>
            </a:r>
            <a:r>
              <a:rPr lang="en-US" sz="6000" b="1" dirty="0" smtClean="0">
                <a:solidFill>
                  <a:srgbClr val="C00000"/>
                </a:solidFill>
              </a:rPr>
              <a:t>Saviour</a:t>
            </a:r>
            <a:r>
              <a:rPr lang="en-US" sz="6000" b="1" dirty="0" smtClean="0">
                <a:solidFill>
                  <a:schemeClr val="tx1"/>
                </a:solidFill>
              </a:rPr>
              <a:t> of the body</a:t>
            </a:r>
            <a:endParaRPr lang="en-US" sz="6000" b="1" dirty="0" smtClean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Salvation, ver.2.3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451387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Salvation – Old and New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457200" y="1066800"/>
            <a:ext cx="8229600" cy="487680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600" b="1" u="sng" dirty="0" smtClean="0">
                <a:solidFill>
                  <a:schemeClr val="tx1"/>
                </a:solidFill>
              </a:rPr>
              <a:t>Eph</a:t>
            </a:r>
            <a:r>
              <a:rPr lang="en-US" sz="6600" b="1" u="sng" dirty="0">
                <a:solidFill>
                  <a:schemeClr val="tx1"/>
                </a:solidFill>
              </a:rPr>
              <a:t>. </a:t>
            </a:r>
            <a:r>
              <a:rPr lang="en-US" sz="6600" b="1" u="sng" dirty="0" smtClean="0">
                <a:solidFill>
                  <a:schemeClr val="tx1"/>
                </a:solidFill>
              </a:rPr>
              <a:t>6:17</a:t>
            </a:r>
            <a:r>
              <a:rPr lang="en-US" sz="6600" b="1" dirty="0" smtClean="0">
                <a:solidFill>
                  <a:schemeClr val="tx1"/>
                </a:solidFill>
              </a:rPr>
              <a:t>  </a:t>
            </a:r>
            <a:r>
              <a:rPr lang="en-US" sz="6000" b="1" dirty="0" smtClean="0">
                <a:solidFill>
                  <a:schemeClr val="tx1"/>
                </a:solidFill>
              </a:rPr>
              <a:t>– take the helmet of </a:t>
            </a:r>
            <a:r>
              <a:rPr lang="en-US" sz="6000" b="1" dirty="0" smtClean="0">
                <a:solidFill>
                  <a:srgbClr val="C00000"/>
                </a:solidFill>
              </a:rPr>
              <a:t>the salvation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Salvation, ver.2.3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311798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Salvation – Old and New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81000" y="1066800"/>
            <a:ext cx="8534400" cy="487680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600" b="1" u="sng" dirty="0" smtClean="0">
                <a:solidFill>
                  <a:schemeClr val="tx1"/>
                </a:solidFill>
              </a:rPr>
              <a:t>Phi.1:19</a:t>
            </a:r>
            <a:r>
              <a:rPr lang="en-US" sz="6600" b="1" dirty="0" smtClean="0">
                <a:solidFill>
                  <a:schemeClr val="tx1"/>
                </a:solidFill>
              </a:rPr>
              <a:t>  </a:t>
            </a:r>
            <a:r>
              <a:rPr lang="en-US" sz="6000" b="1" dirty="0" smtClean="0">
                <a:solidFill>
                  <a:schemeClr val="tx1"/>
                </a:solidFill>
              </a:rPr>
              <a:t>– I know that this will result to me for </a:t>
            </a:r>
            <a:r>
              <a:rPr lang="en-US" sz="6000" b="1" dirty="0" smtClean="0">
                <a:solidFill>
                  <a:srgbClr val="C00000"/>
                </a:solidFill>
              </a:rPr>
              <a:t>salvation</a:t>
            </a:r>
            <a:r>
              <a:rPr lang="en-US" sz="6000" b="1" dirty="0" smtClean="0">
                <a:solidFill>
                  <a:schemeClr val="tx1"/>
                </a:solidFill>
              </a:rPr>
              <a:t> through your supplication and supply of the spirit of Jesus Christ</a:t>
            </a:r>
            <a:endParaRPr lang="en-US" sz="6000" b="1" dirty="0" smtClean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Salvation, ver.2.3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35118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Salvation – Old and New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228600" y="1219200"/>
            <a:ext cx="8686800" cy="472440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Saved in what sense?</a:t>
            </a:r>
          </a:p>
          <a:p>
            <a:pPr marL="396875" indent="-396875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national salvation of Israel from enemies – Exo.14:30; Num.10:9; also Luk.1:69-71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Salvation, ver.2.3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42262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Salvation – Old and New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81000" y="1066800"/>
            <a:ext cx="8534400" cy="487680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600" b="1" u="sng" dirty="0">
                <a:solidFill>
                  <a:schemeClr val="tx1"/>
                </a:solidFill>
              </a:rPr>
              <a:t>Phi.1:28</a:t>
            </a:r>
            <a:r>
              <a:rPr lang="en-US" sz="6600" b="1" dirty="0">
                <a:solidFill>
                  <a:schemeClr val="tx1"/>
                </a:solidFill>
              </a:rPr>
              <a:t>  </a:t>
            </a:r>
            <a:r>
              <a:rPr lang="en-US" sz="6000" b="1" dirty="0">
                <a:solidFill>
                  <a:schemeClr val="tx1"/>
                </a:solidFill>
              </a:rPr>
              <a:t>– not being terrified by anything from those opposing…to them a display of loss, but to you of </a:t>
            </a:r>
            <a:r>
              <a:rPr lang="en-US" sz="6000" b="1" dirty="0">
                <a:solidFill>
                  <a:srgbClr val="C00000"/>
                </a:solidFill>
              </a:rPr>
              <a:t>salvation</a:t>
            </a:r>
            <a:r>
              <a:rPr lang="en-US" sz="6000" b="1" dirty="0">
                <a:solidFill>
                  <a:schemeClr val="tx1"/>
                </a:solidFill>
              </a:rPr>
              <a:t> – and this from God</a:t>
            </a:r>
            <a:endParaRPr lang="en-US" sz="6000" b="1" dirty="0" smtClean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Salvation, ver.2.3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048974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Salvation – Old and New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81000" y="1066800"/>
            <a:ext cx="8534400" cy="487680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600" b="1" u="sng" dirty="0" smtClean="0">
                <a:solidFill>
                  <a:schemeClr val="tx1"/>
                </a:solidFill>
              </a:rPr>
              <a:t>Phi.2:12</a:t>
            </a:r>
            <a:r>
              <a:rPr lang="en-US" sz="6600" b="1" dirty="0" smtClean="0">
                <a:solidFill>
                  <a:schemeClr val="tx1"/>
                </a:solidFill>
              </a:rPr>
              <a:t>  </a:t>
            </a:r>
            <a:r>
              <a:rPr lang="en-US" sz="6000" b="1" dirty="0">
                <a:solidFill>
                  <a:schemeClr val="tx1"/>
                </a:solidFill>
              </a:rPr>
              <a:t>– </a:t>
            </a:r>
            <a:r>
              <a:rPr lang="en-US" sz="6000" b="1" dirty="0" smtClean="0">
                <a:solidFill>
                  <a:schemeClr val="tx1"/>
                </a:solidFill>
              </a:rPr>
              <a:t>work out your own </a:t>
            </a:r>
            <a:r>
              <a:rPr lang="en-US" sz="6000" b="1" dirty="0" smtClean="0">
                <a:solidFill>
                  <a:srgbClr val="C00000"/>
                </a:solidFill>
              </a:rPr>
              <a:t>salvation</a:t>
            </a:r>
            <a:r>
              <a:rPr lang="en-US" sz="6000" b="1" dirty="0" smtClean="0">
                <a:solidFill>
                  <a:schemeClr val="tx1"/>
                </a:solidFill>
              </a:rPr>
              <a:t> with fear and trembling</a:t>
            </a:r>
            <a:endParaRPr lang="en-US" sz="6000" b="1" dirty="0" smtClean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Salvation, ver.2.3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680404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Salvation – Old and New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81000" y="1066800"/>
            <a:ext cx="8534400" cy="487680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600" b="1" u="sng" dirty="0" smtClean="0">
                <a:solidFill>
                  <a:schemeClr val="tx1"/>
                </a:solidFill>
              </a:rPr>
              <a:t>Phi.3:20</a:t>
            </a:r>
            <a:r>
              <a:rPr lang="en-US" sz="6600" b="1" dirty="0" smtClean="0">
                <a:solidFill>
                  <a:schemeClr val="tx1"/>
                </a:solidFill>
              </a:rPr>
              <a:t>  </a:t>
            </a:r>
            <a:r>
              <a:rPr lang="en-US" sz="6000" b="1" dirty="0">
                <a:solidFill>
                  <a:schemeClr val="tx1"/>
                </a:solidFill>
              </a:rPr>
              <a:t>– </a:t>
            </a:r>
            <a:r>
              <a:rPr lang="en-US" sz="6000" b="1" dirty="0" smtClean="0">
                <a:solidFill>
                  <a:schemeClr val="tx1"/>
                </a:solidFill>
              </a:rPr>
              <a:t>our citizenship exists in the heavens, from which we expectantly await </a:t>
            </a:r>
            <a:r>
              <a:rPr lang="en-US" sz="6000" b="1" i="1" dirty="0" smtClean="0">
                <a:solidFill>
                  <a:schemeClr val="tx1"/>
                </a:solidFill>
              </a:rPr>
              <a:t>as</a:t>
            </a:r>
            <a:r>
              <a:rPr lang="en-US" sz="6000" b="1" dirty="0" smtClean="0">
                <a:solidFill>
                  <a:schemeClr val="tx1"/>
                </a:solidFill>
              </a:rPr>
              <a:t> </a:t>
            </a:r>
            <a:r>
              <a:rPr lang="en-US" sz="6000" b="1" dirty="0" smtClean="0">
                <a:solidFill>
                  <a:srgbClr val="C00000"/>
                </a:solidFill>
              </a:rPr>
              <a:t>Saviour</a:t>
            </a:r>
            <a:r>
              <a:rPr lang="en-US" sz="6000" b="1" dirty="0" smtClean="0">
                <a:solidFill>
                  <a:schemeClr val="tx1"/>
                </a:solidFill>
              </a:rPr>
              <a:t> </a:t>
            </a:r>
            <a:r>
              <a:rPr lang="en-US" sz="6000" b="1" i="1" dirty="0" smtClean="0">
                <a:solidFill>
                  <a:schemeClr val="tx1"/>
                </a:solidFill>
              </a:rPr>
              <a:t>the</a:t>
            </a:r>
            <a:r>
              <a:rPr lang="en-US" sz="6000" b="1" dirty="0" smtClean="0">
                <a:solidFill>
                  <a:schemeClr val="tx1"/>
                </a:solidFill>
              </a:rPr>
              <a:t> Lord Jesus Christ</a:t>
            </a:r>
            <a:endParaRPr lang="en-US" sz="6000" b="1" dirty="0" smtClean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Salvation, ver.2.3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48830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Salvation – Old and New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81000" y="1066800"/>
            <a:ext cx="8534400" cy="487680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600" b="1" u="sng" dirty="0" smtClean="0">
                <a:solidFill>
                  <a:schemeClr val="tx1"/>
                </a:solidFill>
              </a:rPr>
              <a:t>1 Tim.1:15</a:t>
            </a:r>
            <a:r>
              <a:rPr lang="en-US" sz="6600" b="1" dirty="0" smtClean="0">
                <a:solidFill>
                  <a:schemeClr val="tx1"/>
                </a:solidFill>
              </a:rPr>
              <a:t>  </a:t>
            </a:r>
            <a:r>
              <a:rPr lang="en-US" sz="6000" b="1" dirty="0">
                <a:solidFill>
                  <a:schemeClr val="tx1"/>
                </a:solidFill>
              </a:rPr>
              <a:t>– </a:t>
            </a:r>
            <a:r>
              <a:rPr lang="en-US" sz="6000" b="1" dirty="0" smtClean="0">
                <a:solidFill>
                  <a:schemeClr val="tx1"/>
                </a:solidFill>
              </a:rPr>
              <a:t>faithful the word…Christ Jesus came into the world to </a:t>
            </a:r>
            <a:r>
              <a:rPr lang="en-US" sz="6000" b="1" dirty="0" smtClean="0">
                <a:solidFill>
                  <a:srgbClr val="C00000"/>
                </a:solidFill>
              </a:rPr>
              <a:t>save</a:t>
            </a:r>
            <a:r>
              <a:rPr lang="en-US" sz="6000" b="1" dirty="0" smtClean="0">
                <a:solidFill>
                  <a:schemeClr val="tx1"/>
                </a:solidFill>
              </a:rPr>
              <a:t> sinners, of whom I am first</a:t>
            </a:r>
            <a:endParaRPr lang="en-US" sz="6000" b="1" dirty="0" smtClean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Salvation, ver.2.3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817816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Salvation – Old and New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81000" y="1066800"/>
            <a:ext cx="8534400" cy="487680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600" b="1" u="sng" dirty="0" smtClean="0">
                <a:solidFill>
                  <a:schemeClr val="tx1"/>
                </a:solidFill>
              </a:rPr>
              <a:t>1 Tim.2:3-4</a:t>
            </a:r>
            <a:r>
              <a:rPr lang="en-US" sz="6600" b="1" dirty="0" smtClean="0">
                <a:solidFill>
                  <a:schemeClr val="tx1"/>
                </a:solidFill>
              </a:rPr>
              <a:t>  </a:t>
            </a:r>
            <a:r>
              <a:rPr lang="en-US" sz="6000" b="1" dirty="0">
                <a:solidFill>
                  <a:schemeClr val="tx1"/>
                </a:solidFill>
              </a:rPr>
              <a:t>– </a:t>
            </a:r>
            <a:r>
              <a:rPr lang="en-US" sz="6000" b="1" u="sng" dirty="0" smtClean="0">
                <a:solidFill>
                  <a:schemeClr val="tx1"/>
                </a:solidFill>
              </a:rPr>
              <a:t>this</a:t>
            </a:r>
            <a:r>
              <a:rPr lang="en-US" sz="6000" b="1" dirty="0" smtClean="0">
                <a:solidFill>
                  <a:schemeClr val="tx1"/>
                </a:solidFill>
              </a:rPr>
              <a:t> is good and acceptable before our </a:t>
            </a:r>
            <a:r>
              <a:rPr lang="en-US" sz="6000" b="1" dirty="0" smtClean="0">
                <a:solidFill>
                  <a:srgbClr val="C00000"/>
                </a:solidFill>
              </a:rPr>
              <a:t>Saviour</a:t>
            </a:r>
            <a:r>
              <a:rPr lang="en-US" sz="6000" b="1" dirty="0" smtClean="0">
                <a:solidFill>
                  <a:schemeClr val="tx1"/>
                </a:solidFill>
              </a:rPr>
              <a:t> God, Who wishes all men to be </a:t>
            </a:r>
            <a:r>
              <a:rPr lang="en-US" sz="6000" b="1" dirty="0" smtClean="0">
                <a:solidFill>
                  <a:srgbClr val="C00000"/>
                </a:solidFill>
              </a:rPr>
              <a:t>saved</a:t>
            </a:r>
            <a:r>
              <a:rPr lang="en-US" sz="6000" b="1" dirty="0" smtClean="0">
                <a:solidFill>
                  <a:schemeClr val="tx1"/>
                </a:solidFill>
              </a:rPr>
              <a:t> and to come to recognition of truth</a:t>
            </a:r>
            <a:endParaRPr lang="en-US" sz="6000" b="1" dirty="0" smtClean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Salvation, ver.2.3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485400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Salvation – Old and New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81000" y="1066800"/>
            <a:ext cx="8534400" cy="487680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600" b="1" u="sng" dirty="0" smtClean="0">
                <a:solidFill>
                  <a:schemeClr val="tx1"/>
                </a:solidFill>
              </a:rPr>
              <a:t>1 Tim.2:15</a:t>
            </a:r>
            <a:r>
              <a:rPr lang="en-US" sz="6600" b="1" dirty="0" smtClean="0">
                <a:solidFill>
                  <a:schemeClr val="tx1"/>
                </a:solidFill>
              </a:rPr>
              <a:t>  </a:t>
            </a:r>
            <a:r>
              <a:rPr lang="en-US" sz="6000" b="1" dirty="0">
                <a:solidFill>
                  <a:schemeClr val="tx1"/>
                </a:solidFill>
              </a:rPr>
              <a:t>– </a:t>
            </a:r>
            <a:r>
              <a:rPr lang="en-US" sz="6000" b="1" dirty="0" smtClean="0">
                <a:solidFill>
                  <a:schemeClr val="tx1"/>
                </a:solidFill>
              </a:rPr>
              <a:t>she will be </a:t>
            </a:r>
            <a:r>
              <a:rPr lang="en-US" sz="6000" b="1" dirty="0" smtClean="0">
                <a:solidFill>
                  <a:srgbClr val="C00000"/>
                </a:solidFill>
              </a:rPr>
              <a:t>saved</a:t>
            </a:r>
            <a:r>
              <a:rPr lang="en-US" sz="6000" b="1" dirty="0" smtClean="0">
                <a:solidFill>
                  <a:schemeClr val="tx1"/>
                </a:solidFill>
              </a:rPr>
              <a:t> through the childbearing, if they remain in faith and love and holiness w/discretion</a:t>
            </a:r>
            <a:endParaRPr lang="en-US" sz="6000" b="1" dirty="0" smtClean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Salvation, ver.2.3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530026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Salvation – Old and New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81000" y="1066800"/>
            <a:ext cx="8534400" cy="487680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600" b="1" u="sng" dirty="0" smtClean="0">
                <a:solidFill>
                  <a:schemeClr val="tx1"/>
                </a:solidFill>
              </a:rPr>
              <a:t>1 </a:t>
            </a:r>
            <a:r>
              <a:rPr lang="en-US" sz="6600" b="1" u="sng" dirty="0" smtClean="0">
                <a:solidFill>
                  <a:schemeClr val="tx1"/>
                </a:solidFill>
              </a:rPr>
              <a:t>Tim.4:10</a:t>
            </a:r>
            <a:r>
              <a:rPr lang="en-US" sz="6600" b="1" dirty="0" smtClean="0">
                <a:solidFill>
                  <a:schemeClr val="tx1"/>
                </a:solidFill>
              </a:rPr>
              <a:t>  </a:t>
            </a:r>
            <a:r>
              <a:rPr lang="en-US" sz="6000" b="1" dirty="0">
                <a:solidFill>
                  <a:schemeClr val="tx1"/>
                </a:solidFill>
              </a:rPr>
              <a:t>– </a:t>
            </a:r>
            <a:r>
              <a:rPr lang="en-US" sz="6000" b="1" dirty="0" smtClean="0">
                <a:solidFill>
                  <a:schemeClr val="tx1"/>
                </a:solidFill>
              </a:rPr>
              <a:t>for this we labor and struggle, because we trust in a living God Who is </a:t>
            </a:r>
            <a:r>
              <a:rPr lang="en-US" sz="6000" b="1" dirty="0" smtClean="0">
                <a:solidFill>
                  <a:srgbClr val="C00000"/>
                </a:solidFill>
              </a:rPr>
              <a:t>Saviour</a:t>
            </a:r>
            <a:r>
              <a:rPr lang="en-US" sz="6000" b="1" dirty="0" smtClean="0">
                <a:solidFill>
                  <a:schemeClr val="tx1"/>
                </a:solidFill>
              </a:rPr>
              <a:t> of all men, esp. believers</a:t>
            </a:r>
            <a:endParaRPr lang="en-US" sz="6000" b="1" dirty="0" smtClean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Salvation, ver.2.3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76689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Salvation – Old and New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81000" y="1066800"/>
            <a:ext cx="8534400" cy="487680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600" b="1" u="sng" dirty="0" smtClean="0">
                <a:solidFill>
                  <a:schemeClr val="tx1"/>
                </a:solidFill>
              </a:rPr>
              <a:t>1 Tim.4:16</a:t>
            </a:r>
            <a:r>
              <a:rPr lang="en-US" sz="6600" b="1" dirty="0" smtClean="0">
                <a:solidFill>
                  <a:schemeClr val="tx1"/>
                </a:solidFill>
              </a:rPr>
              <a:t>  </a:t>
            </a:r>
            <a:r>
              <a:rPr lang="en-US" sz="6000" b="1" dirty="0">
                <a:solidFill>
                  <a:schemeClr val="tx1"/>
                </a:solidFill>
              </a:rPr>
              <a:t>– </a:t>
            </a:r>
            <a:r>
              <a:rPr lang="en-US" sz="6000" b="1" dirty="0" smtClean="0">
                <a:solidFill>
                  <a:schemeClr val="tx1"/>
                </a:solidFill>
              </a:rPr>
              <a:t>Take heed to yourself and the teaching - remain in them. For doing this you will </a:t>
            </a:r>
            <a:r>
              <a:rPr lang="en-US" sz="6000" b="1" dirty="0" smtClean="0">
                <a:solidFill>
                  <a:srgbClr val="C00000"/>
                </a:solidFill>
              </a:rPr>
              <a:t>save</a:t>
            </a:r>
            <a:r>
              <a:rPr lang="en-US" sz="6000" b="1" dirty="0" smtClean="0">
                <a:solidFill>
                  <a:schemeClr val="tx1"/>
                </a:solidFill>
              </a:rPr>
              <a:t> both yourself and those hearing you.</a:t>
            </a:r>
            <a:endParaRPr lang="en-US" sz="6000" b="1" dirty="0" smtClean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Salvation, ver.2.3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76689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Salvation – Old and New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228600" y="1066800"/>
            <a:ext cx="8686800" cy="487680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600" b="1" u="sng" dirty="0" smtClean="0">
                <a:solidFill>
                  <a:schemeClr val="tx1"/>
                </a:solidFill>
              </a:rPr>
              <a:t>2 Tim.1:8-9</a:t>
            </a:r>
            <a:r>
              <a:rPr lang="en-US" sz="6600" b="1" dirty="0" smtClean="0">
                <a:solidFill>
                  <a:schemeClr val="tx1"/>
                </a:solidFill>
              </a:rPr>
              <a:t>  </a:t>
            </a:r>
            <a:r>
              <a:rPr lang="en-US" sz="6000" b="1" dirty="0">
                <a:solidFill>
                  <a:schemeClr val="tx1"/>
                </a:solidFill>
              </a:rPr>
              <a:t>– </a:t>
            </a:r>
            <a:r>
              <a:rPr lang="en-US" sz="6000" b="1" dirty="0" smtClean="0">
                <a:solidFill>
                  <a:schemeClr val="tx1"/>
                </a:solidFill>
              </a:rPr>
              <a:t>suffer evil together in the gospel according to God’s power, Who </a:t>
            </a:r>
            <a:r>
              <a:rPr lang="en-US" sz="6000" b="1" i="1" dirty="0" smtClean="0">
                <a:solidFill>
                  <a:schemeClr val="tx1"/>
                </a:solidFill>
              </a:rPr>
              <a:t>is</a:t>
            </a:r>
            <a:r>
              <a:rPr lang="en-US" sz="6000" b="1" dirty="0" smtClean="0">
                <a:solidFill>
                  <a:schemeClr val="tx1"/>
                </a:solidFill>
              </a:rPr>
              <a:t> </a:t>
            </a:r>
            <a:r>
              <a:rPr lang="en-US" sz="6000" b="1" dirty="0" smtClean="0">
                <a:solidFill>
                  <a:srgbClr val="C00000"/>
                </a:solidFill>
              </a:rPr>
              <a:t>saving</a:t>
            </a:r>
            <a:r>
              <a:rPr lang="en-US" sz="6000" b="1" dirty="0" smtClean="0">
                <a:solidFill>
                  <a:schemeClr val="tx1"/>
                </a:solidFill>
              </a:rPr>
              <a:t> us and calling with a holy calling…</a:t>
            </a:r>
            <a:endParaRPr lang="en-US" sz="6000" b="1" dirty="0" smtClean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Salvation, ver.2.3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424858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Salvation – Old and New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487680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600" b="1" u="sng" dirty="0" smtClean="0">
                <a:solidFill>
                  <a:schemeClr val="tx1"/>
                </a:solidFill>
              </a:rPr>
              <a:t>2 Tim.1:8-9</a:t>
            </a:r>
            <a:r>
              <a:rPr lang="en-US" sz="6600" b="1" dirty="0" smtClean="0">
                <a:solidFill>
                  <a:schemeClr val="tx1"/>
                </a:solidFill>
              </a:rPr>
              <a:t>  </a:t>
            </a:r>
            <a:r>
              <a:rPr lang="en-US" sz="6000" b="1" dirty="0" smtClean="0">
                <a:solidFill>
                  <a:schemeClr val="tx1"/>
                </a:solidFill>
              </a:rPr>
              <a:t>– …</a:t>
            </a:r>
            <a:r>
              <a:rPr lang="en-US" sz="6000" b="1" u="sng" dirty="0" smtClean="0">
                <a:solidFill>
                  <a:schemeClr val="tx1"/>
                </a:solidFill>
              </a:rPr>
              <a:t>not according to our works</a:t>
            </a:r>
            <a:r>
              <a:rPr lang="en-US" sz="6000" b="1" dirty="0" smtClean="0">
                <a:solidFill>
                  <a:schemeClr val="tx1"/>
                </a:solidFill>
              </a:rPr>
              <a:t>, but according to His own purpose and grace, which was given us in Christ Jesus </a:t>
            </a:r>
            <a:r>
              <a:rPr lang="en-US" sz="6000" b="1" u="sng" dirty="0" smtClean="0">
                <a:solidFill>
                  <a:schemeClr val="tx1"/>
                </a:solidFill>
              </a:rPr>
              <a:t>before age-times</a:t>
            </a:r>
            <a:endParaRPr lang="en-US" sz="6000" b="1" u="sng" dirty="0" smtClean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Salvation, ver.2.3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42485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Salvation – Old and New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495300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Saved in what sense?</a:t>
            </a:r>
          </a:p>
          <a:p>
            <a:pPr marL="396875" indent="-396875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individual deliverance from trouble, oppression, murder – Job 5:15; Psa. 72:12-14; also Joh.12:27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Salvation, ver.2.3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520004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Salvation – Old and New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487680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600" b="1" u="sng" dirty="0" smtClean="0">
                <a:solidFill>
                  <a:schemeClr val="tx1"/>
                </a:solidFill>
              </a:rPr>
              <a:t>Ti.3:5-7</a:t>
            </a:r>
            <a:r>
              <a:rPr lang="en-US" sz="6600" b="1" dirty="0" smtClean="0">
                <a:solidFill>
                  <a:schemeClr val="tx1"/>
                </a:solidFill>
              </a:rPr>
              <a:t>  </a:t>
            </a:r>
            <a:r>
              <a:rPr lang="en-US" sz="6000" b="1" dirty="0" smtClean="0">
                <a:solidFill>
                  <a:schemeClr val="tx1"/>
                </a:solidFill>
              </a:rPr>
              <a:t>– </a:t>
            </a:r>
            <a:r>
              <a:rPr lang="en-US" sz="6000" b="1" u="sng" dirty="0" smtClean="0">
                <a:solidFill>
                  <a:schemeClr val="tx1"/>
                </a:solidFill>
              </a:rPr>
              <a:t>not from works which we did </a:t>
            </a:r>
            <a:r>
              <a:rPr lang="en-US" sz="6000" b="1" dirty="0" smtClean="0">
                <a:solidFill>
                  <a:schemeClr val="tx1"/>
                </a:solidFill>
              </a:rPr>
              <a:t>in </a:t>
            </a:r>
            <a:r>
              <a:rPr lang="en-US" sz="4800" b="1" dirty="0" smtClean="0">
                <a:solidFill>
                  <a:schemeClr val="tx1"/>
                </a:solidFill>
              </a:rPr>
              <a:t>righteousness</a:t>
            </a:r>
            <a:r>
              <a:rPr lang="en-US" sz="6000" b="1" dirty="0" smtClean="0">
                <a:solidFill>
                  <a:schemeClr val="tx1"/>
                </a:solidFill>
              </a:rPr>
              <a:t>, but according to His mercy He </a:t>
            </a:r>
            <a:r>
              <a:rPr lang="en-US" sz="6000" b="1" dirty="0" smtClean="0">
                <a:solidFill>
                  <a:srgbClr val="C00000"/>
                </a:solidFill>
              </a:rPr>
              <a:t>saved</a:t>
            </a:r>
            <a:r>
              <a:rPr lang="en-US" sz="6000" b="1" dirty="0" smtClean="0">
                <a:solidFill>
                  <a:schemeClr val="tx1"/>
                </a:solidFill>
              </a:rPr>
              <a:t> us, through washing of rebirth and renewal of holy spirit,</a:t>
            </a:r>
            <a:endParaRPr lang="en-US" sz="6000" b="1" dirty="0" smtClean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Salvation, ver.2.3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424858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Salvation – Old and New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487680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600" b="1" u="sng" dirty="0" smtClean="0">
                <a:solidFill>
                  <a:schemeClr val="tx1"/>
                </a:solidFill>
              </a:rPr>
              <a:t>Ti.3:5-7</a:t>
            </a:r>
            <a:r>
              <a:rPr lang="en-US" sz="6600" b="1" dirty="0" smtClean="0">
                <a:solidFill>
                  <a:schemeClr val="tx1"/>
                </a:solidFill>
              </a:rPr>
              <a:t>  </a:t>
            </a:r>
            <a:r>
              <a:rPr lang="en-US" sz="6000" b="1" dirty="0" smtClean="0">
                <a:solidFill>
                  <a:schemeClr val="tx1"/>
                </a:solidFill>
              </a:rPr>
              <a:t>– which He poured out upon us </a:t>
            </a:r>
            <a:r>
              <a:rPr lang="en-US" sz="6000" b="1" u="sng" dirty="0" smtClean="0">
                <a:solidFill>
                  <a:schemeClr val="tx1"/>
                </a:solidFill>
              </a:rPr>
              <a:t>richly</a:t>
            </a:r>
            <a:r>
              <a:rPr lang="en-US" sz="6000" b="1" dirty="0" smtClean="0">
                <a:solidFill>
                  <a:schemeClr val="tx1"/>
                </a:solidFill>
              </a:rPr>
              <a:t> through Jesus Christ our </a:t>
            </a:r>
            <a:r>
              <a:rPr lang="en-US" sz="6000" b="1" dirty="0" smtClean="0">
                <a:solidFill>
                  <a:srgbClr val="C00000"/>
                </a:solidFill>
              </a:rPr>
              <a:t>Saviour</a:t>
            </a:r>
            <a:r>
              <a:rPr lang="en-US" sz="6000" b="1" dirty="0" smtClean="0">
                <a:solidFill>
                  <a:schemeClr val="tx1"/>
                </a:solidFill>
              </a:rPr>
              <a:t>, that justified by His grace we might becomes heirs</a:t>
            </a:r>
            <a:endParaRPr lang="en-US" sz="6000" b="1" dirty="0" smtClean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Salvation, ver.2.3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424858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Salvation – Old and New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609600" y="1066800"/>
            <a:ext cx="8153400" cy="487680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600" b="1" u="sng" dirty="0" smtClean="0">
                <a:solidFill>
                  <a:schemeClr val="tx1"/>
                </a:solidFill>
              </a:rPr>
              <a:t>Ti.3:5-7</a:t>
            </a:r>
            <a:r>
              <a:rPr lang="en-US" sz="6600" b="1" dirty="0" smtClean="0">
                <a:solidFill>
                  <a:schemeClr val="tx1"/>
                </a:solidFill>
              </a:rPr>
              <a:t>  </a:t>
            </a:r>
            <a:r>
              <a:rPr lang="en-US" sz="6000" b="1" dirty="0" smtClean="0">
                <a:solidFill>
                  <a:schemeClr val="tx1"/>
                </a:solidFill>
              </a:rPr>
              <a:t>– according to hope of aionian life.</a:t>
            </a:r>
            <a:endParaRPr lang="en-US" sz="6000" b="1" dirty="0" smtClean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Salvation, ver.2.3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42485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Salvation – Old and New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0" y="990600"/>
            <a:ext cx="9144000" cy="472440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Saved in what sense?</a:t>
            </a:r>
          </a:p>
          <a:p>
            <a:pPr marL="396875" indent="-396875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individual preservation from sickness, death – Psa. 36:6; 103:2-3; Jer.17:14; Zep.3:17-19; </a:t>
            </a:r>
            <a:r>
              <a:rPr lang="en-US" sz="4800" b="1" dirty="0" smtClean="0">
                <a:solidFill>
                  <a:schemeClr val="tx1"/>
                </a:solidFill>
              </a:rPr>
              <a:t>also</a:t>
            </a:r>
            <a:r>
              <a:rPr lang="en-US" sz="6000" b="1" dirty="0" smtClean="0">
                <a:solidFill>
                  <a:schemeClr val="tx1"/>
                </a:solidFill>
              </a:rPr>
              <a:t> Mat.9:21; Ac.10:38; Jam.5:14-15, 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Salvation, ver.2.3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44028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Salvation – Old and New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228600" y="1219200"/>
            <a:ext cx="8686800" cy="472440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Saved in what sense?</a:t>
            </a:r>
          </a:p>
          <a:p>
            <a:pPr marL="396875" indent="-396875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corporate death overcome – Isa.25:7-9;    2 Tim.1:10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Salvation, ver.2.3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1760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Salvation – Old and New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228600" y="1219200"/>
            <a:ext cx="8686800" cy="472440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Saved in what sense?</a:t>
            </a:r>
          </a:p>
          <a:p>
            <a:pPr marL="396875" indent="-396875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individual deliverance from the judgment of sins – Psa.25:4-8; 32:1-7; Eze.37:23; also Mat.1:21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Salvation, ver.2.3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12678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Salvation – Old and New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228600" y="1219200"/>
            <a:ext cx="8686800" cy="472440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What did the NT add?</a:t>
            </a:r>
          </a:p>
          <a:p>
            <a:pPr marL="396875" indent="-396875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salvation as deliverance from wrath to come – Rom.5:9; 1 Th.5:9; Heb.9:27-28; Isa.4:1-4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Salvation, ver.2.3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11394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Salvation – Old and New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228600" y="1066800"/>
            <a:ext cx="8915400" cy="5181600"/>
          </a:xfrm>
        </p:spPr>
        <p:txBody>
          <a:bodyPr>
            <a:noAutofit/>
          </a:bodyPr>
          <a:lstStyle/>
          <a:p>
            <a:pPr marL="396875" indent="-396875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salvation as life in the kingdom of God – Luk.13:23-25; but see also Psa.132:13-18; Isa.49:5-13; 51:4-6; 62:1-4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Salvation, ver.2.3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58489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Salvation – Old and New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228600" y="1219200"/>
            <a:ext cx="8686800" cy="502920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What did the NT add?</a:t>
            </a:r>
          </a:p>
          <a:p>
            <a:pPr marL="396875" indent="-396875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salvation from spiritual enemies – Eph.6:10-17;   1 Pet.5:8-9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Salvation, ver.2.3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96800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911</TotalTime>
  <Words>2011</Words>
  <Application>Microsoft Office PowerPoint</Application>
  <PresentationFormat>On-screen Show (4:3)</PresentationFormat>
  <Paragraphs>236</Paragraphs>
  <Slides>32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Salvation – Old and New</vt:lpstr>
      <vt:lpstr>Salvation – Old and New</vt:lpstr>
      <vt:lpstr>Salvation – Old and New</vt:lpstr>
      <vt:lpstr>Salvation – Old and New</vt:lpstr>
      <vt:lpstr>Salvation – Old and New</vt:lpstr>
      <vt:lpstr>Salvation – Old and New</vt:lpstr>
      <vt:lpstr>Salvation – Old and New</vt:lpstr>
      <vt:lpstr>Salvation – Old and New</vt:lpstr>
      <vt:lpstr>Salvation – Old and New</vt:lpstr>
      <vt:lpstr>Salvation – Old and New</vt:lpstr>
      <vt:lpstr>Salvation – Old and New</vt:lpstr>
      <vt:lpstr>Salvation – Old and New</vt:lpstr>
      <vt:lpstr>Salvation – Old and New</vt:lpstr>
      <vt:lpstr>Salvation – Old and New</vt:lpstr>
      <vt:lpstr>Salvation – Old and New</vt:lpstr>
      <vt:lpstr>Salvation – Old and New</vt:lpstr>
      <vt:lpstr>Salvation – Old and New</vt:lpstr>
      <vt:lpstr>Salvation – Old and New</vt:lpstr>
      <vt:lpstr>Salvation – Old and New</vt:lpstr>
      <vt:lpstr>Salvation – Old and New</vt:lpstr>
      <vt:lpstr>Salvation – Old and New</vt:lpstr>
      <vt:lpstr>Salvation – Old and New</vt:lpstr>
      <vt:lpstr>Salvation – Old and New</vt:lpstr>
      <vt:lpstr>Salvation – Old and New</vt:lpstr>
      <vt:lpstr>Salvation – Old and New</vt:lpstr>
      <vt:lpstr>Salvation – Old and New</vt:lpstr>
      <vt:lpstr>Salvation – Old and New</vt:lpstr>
      <vt:lpstr>Salvation – Old and New</vt:lpstr>
      <vt:lpstr>Salvation – Old and New</vt:lpstr>
      <vt:lpstr>Salvation – Old and New</vt:lpstr>
      <vt:lpstr>Salvation – Old and New</vt:lpstr>
      <vt:lpstr>Salvation – Old and New</vt:lpstr>
    </vt:vector>
  </TitlesOfParts>
  <Company>NMCI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Salvation – Old and New</dc:title>
  <dc:creator>Burch, Glen T CTR NSWCDD, Z22</dc:creator>
  <cp:lastModifiedBy>gburch</cp:lastModifiedBy>
  <cp:revision>109</cp:revision>
  <dcterms:created xsi:type="dcterms:W3CDTF">2016-06-23T15:09:09Z</dcterms:created>
  <dcterms:modified xsi:type="dcterms:W3CDTF">2016-09-25T12:21:49Z</dcterms:modified>
</cp:coreProperties>
</file>