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4" r:id="rId3"/>
    <p:sldId id="273" r:id="rId4"/>
    <p:sldId id="261" r:id="rId5"/>
    <p:sldId id="282" r:id="rId6"/>
    <p:sldId id="259" r:id="rId7"/>
    <p:sldId id="270" r:id="rId8"/>
    <p:sldId id="260" r:id="rId9"/>
    <p:sldId id="278" r:id="rId10"/>
    <p:sldId id="279" r:id="rId11"/>
    <p:sldId id="280" r:id="rId12"/>
    <p:sldId id="281" r:id="rId13"/>
    <p:sldId id="284" r:id="rId14"/>
    <p:sldId id="262" r:id="rId15"/>
    <p:sldId id="285" r:id="rId16"/>
    <p:sldId id="263" r:id="rId17"/>
    <p:sldId id="264" r:id="rId18"/>
    <p:sldId id="286" r:id="rId19"/>
    <p:sldId id="265" r:id="rId20"/>
    <p:sldId id="266" r:id="rId21"/>
    <p:sldId id="267" r:id="rId22"/>
    <p:sldId id="268" r:id="rId23"/>
    <p:sldId id="271" r:id="rId24"/>
    <p:sldId id="277" r:id="rId25"/>
    <p:sldId id="269" r:id="rId26"/>
    <p:sldId id="283" r:id="rId27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02" autoAdjust="0"/>
  </p:normalViewPr>
  <p:slideViewPr>
    <p:cSldViewPr>
      <p:cViewPr varScale="1">
        <p:scale>
          <a:sx n="65" d="100"/>
          <a:sy n="65" d="100"/>
        </p:scale>
        <p:origin x="-9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0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Givens</a:t>
            </a:r>
            <a:r>
              <a:rPr lang="en-US" dirty="0" smtClean="0"/>
              <a:t> – I offer without proof.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D142B-9805-42BB-92EB-22C01837B8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God Blessing Man via Man</a:t>
            </a:r>
            <a:r>
              <a:rPr lang="en-US" i="1" dirty="0" smtClean="0"/>
              <a:t> </a:t>
            </a:r>
            <a:r>
              <a:rPr lang="en-US" i="0" dirty="0" smtClean="0"/>
              <a:t>– all instances of Abrahamic</a:t>
            </a:r>
            <a:r>
              <a:rPr lang="en-US" i="0" baseline="0" dirty="0" smtClean="0"/>
              <a:t> Covenant (also spoken to Isaac and Jacob)</a:t>
            </a:r>
            <a:endParaRPr lang="en-US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245A6-3A39-40EF-8867-AA9281703DD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Jesus blessing food – </a:t>
            </a:r>
            <a:r>
              <a:rPr lang="en-US" dirty="0" smtClean="0"/>
              <a:t>equivalent to giving thanks for the abundance of God’s blessing.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DF2E7A-73F3-4B87-A925-617AE7165D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Included – </a:t>
            </a:r>
            <a:r>
              <a:rPr lang="en-US" dirty="0" smtClean="0"/>
              <a:t>only those instances where  Gk. </a:t>
            </a:r>
            <a:r>
              <a:rPr lang="en-US" i="1" dirty="0" smtClean="0"/>
              <a:t>eulog</a:t>
            </a:r>
            <a:r>
              <a:rPr lang="en-US" dirty="0" smtClean="0"/>
              <a:t> root is translated by Heb. </a:t>
            </a:r>
            <a:r>
              <a:rPr lang="en-US" i="1" dirty="0" smtClean="0"/>
              <a:t>BRK</a:t>
            </a:r>
            <a:r>
              <a:rPr lang="en-US" dirty="0" smtClean="0"/>
              <a:t> root.  Apocrypha omitted.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Four Most Frequent </a:t>
            </a:r>
            <a:r>
              <a:rPr lang="en-US" dirty="0" smtClean="0"/>
              <a:t>– a) Gob blessing man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                                        b) man asking God to bless man (6 of these w/ Christ as object – so also counted as c))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					          (2 of these w/ Christ as subject – so also counted as a))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                                        c) man blessing God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                                        d) man blessing man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b="1" dirty="0" smtClean="0"/>
              <a:t>3. Also double counted – </a:t>
            </a:r>
            <a:r>
              <a:rPr lang="en-US" dirty="0" smtClean="0"/>
              <a:t>7 in OT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b="1" dirty="0" smtClean="0"/>
              <a:t>4. Other Heb. verbs translating </a:t>
            </a:r>
            <a:r>
              <a:rPr lang="en-US" b="1" i="1" dirty="0" smtClean="0"/>
              <a:t>*eulog* </a:t>
            </a:r>
            <a:r>
              <a:rPr lang="en-US" b="1" dirty="0" smtClean="0"/>
              <a:t>root</a:t>
            </a:r>
            <a:r>
              <a:rPr lang="en-US" dirty="0" smtClean="0"/>
              <a:t> – 15 instances (praise, thank, worship, fear, sing, etc.)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b="1" dirty="0" smtClean="0"/>
              <a:t>5.</a:t>
            </a:r>
            <a:r>
              <a:rPr lang="en-US" dirty="0" smtClean="0"/>
              <a:t> </a:t>
            </a:r>
            <a:r>
              <a:rPr lang="en-US" b="1" dirty="0" smtClean="0"/>
              <a:t>Note How Few in Myst. Column </a:t>
            </a:r>
            <a:r>
              <a:rPr lang="en-US" dirty="0" smtClean="0"/>
              <a:t>– 4% of occs. in 11% of the NT – NOT that our blessings are </a:t>
            </a:r>
            <a:r>
              <a:rPr lang="en-US" b="1" dirty="0" smtClean="0"/>
              <a:t>few</a:t>
            </a:r>
            <a:r>
              <a:rPr lang="en-US" dirty="0" smtClean="0"/>
              <a:t>; just not as </a:t>
            </a:r>
            <a:r>
              <a:rPr lang="en-US" b="1" dirty="0" smtClean="0"/>
              <a:t>visible</a:t>
            </a:r>
            <a:r>
              <a:rPr lang="en-US" dirty="0" smtClean="0"/>
              <a:t>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D98AFD-EAA8-48FE-A0DD-E2F9BF902C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Cornucopia shown empty </a:t>
            </a:r>
            <a:r>
              <a:rPr lang="en-US" dirty="0" smtClean="0"/>
              <a:t>– NOT </a:t>
            </a:r>
            <a:r>
              <a:rPr lang="en-US" b="1" dirty="0" smtClean="0"/>
              <a:t>empty</a:t>
            </a:r>
            <a:r>
              <a:rPr lang="en-US" dirty="0" smtClean="0"/>
              <a:t>, but its contents are just not </a:t>
            </a:r>
            <a:r>
              <a:rPr lang="en-US" b="1" dirty="0" smtClean="0"/>
              <a:t>visible</a:t>
            </a:r>
            <a:r>
              <a:rPr lang="en-US" dirty="0" smtClean="0"/>
              <a:t> like the many evidential blessings of OT, Gospels and Acts.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52B2FA-6369-4014-8A70-55C031AE3F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Things that are the Same + Things that differ = </a:t>
            </a:r>
            <a:r>
              <a:rPr lang="en-US" b="0" dirty="0" smtClean="0"/>
              <a:t>a</a:t>
            </a:r>
            <a:r>
              <a:rPr lang="en-US" b="0" baseline="0" dirty="0" smtClean="0"/>
              <a:t> balanced view of Scripture</a:t>
            </a: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14F41-F81D-40A7-9C1C-30AC0D6C1E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Neh.9:5 </a:t>
            </a:r>
            <a:r>
              <a:rPr lang="en-US" dirty="0" smtClean="0"/>
              <a:t>– the gist seems to be that no matter how high a pedestal man may put God on, He is even higher than that!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OT Spiritual Blessing – </a:t>
            </a:r>
            <a:r>
              <a:rPr lang="en-US" dirty="0" smtClean="0"/>
              <a:t>Rom.7:14 “…for we have known that the Law is spiritual…” – possibly the most conspicuous example. Psa.119:12 pronounces blessing upon God for His giving the Law – all 176 vv. expand</a:t>
            </a:r>
            <a:r>
              <a:rPr lang="en-US" baseline="0" dirty="0" smtClean="0"/>
              <a:t> that praise!</a:t>
            </a:r>
            <a:r>
              <a:rPr lang="en-US" dirty="0" smtClean="0"/>
              <a:t>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6021D5-19EE-4ABF-9E70-66740958EE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This spiritual blessing </a:t>
            </a:r>
            <a:r>
              <a:rPr lang="en-US" dirty="0" smtClean="0"/>
              <a:t>concerns Jeshurun, My chosen (</a:t>
            </a:r>
            <a:r>
              <a:rPr lang="en-US" i="1" dirty="0" smtClean="0"/>
              <a:t>eklegō</a:t>
            </a:r>
            <a:r>
              <a:rPr lang="en-US" dirty="0" smtClean="0"/>
              <a:t>) – v.2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Cp. Joh.7:37-39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Israel has their spiritual blessings too! – </a:t>
            </a:r>
            <a:r>
              <a:rPr lang="en-US" u="sng" dirty="0" smtClean="0"/>
              <a:t>holy spirit</a:t>
            </a:r>
            <a:r>
              <a:rPr lang="en-US" dirty="0" smtClean="0"/>
              <a:t>  (esp. </a:t>
            </a:r>
            <a:r>
              <a:rPr lang="en-US" b="1" dirty="0" smtClean="0"/>
              <a:t>filled of</a:t>
            </a:r>
            <a:r>
              <a:rPr lang="en-US" dirty="0" smtClean="0"/>
              <a:t>…, </a:t>
            </a:r>
            <a:r>
              <a:rPr lang="en-US" b="1" dirty="0" smtClean="0"/>
              <a:t>baptized by</a:t>
            </a:r>
            <a:r>
              <a:rPr lang="en-US" dirty="0" smtClean="0"/>
              <a:t>…) ~46 occs.; </a:t>
            </a:r>
            <a:r>
              <a:rPr lang="en-US" u="sng" dirty="0" smtClean="0"/>
              <a:t>spiritual</a:t>
            </a:r>
            <a:r>
              <a:rPr lang="en-US" dirty="0" smtClean="0"/>
              <a:t> ~21 occs. {in covenant books of NT}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Rom.14:17</a:t>
            </a:r>
            <a:r>
              <a:rPr lang="en-US" dirty="0" smtClean="0"/>
              <a:t> – note Paul’s emphasis here, despite Jesus’ words in Mat.8:11 (Abraham’s table in the kingdom)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D84E67-7267-4658-846C-165007AB54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Epouranios</a:t>
            </a:r>
            <a:r>
              <a:rPr lang="en-US" dirty="0" smtClean="0"/>
              <a:t> – lit.  </a:t>
            </a:r>
            <a:r>
              <a:rPr lang="en-US" b="1" dirty="0" smtClean="0"/>
              <a:t>“upon-heavenly”</a:t>
            </a:r>
            <a:r>
              <a:rPr lang="en-US" dirty="0" smtClean="0"/>
              <a:t>, or possibly in the metaphorical sense of </a:t>
            </a:r>
            <a:r>
              <a:rPr lang="en-US" i="1" dirty="0" smtClean="0"/>
              <a:t>epi</a:t>
            </a:r>
            <a:r>
              <a:rPr lang="en-US" dirty="0" smtClean="0"/>
              <a:t> – </a:t>
            </a:r>
            <a:r>
              <a:rPr lang="en-US" b="1" dirty="0" smtClean="0"/>
              <a:t>“upon the basis of-heavenly”</a:t>
            </a:r>
            <a:r>
              <a:rPr lang="en-US" b="0" dirty="0" smtClean="0"/>
              <a:t>.</a:t>
            </a:r>
            <a:r>
              <a:rPr lang="en-US" b="1" dirty="0" smtClean="0"/>
              <a:t> </a:t>
            </a:r>
            <a:r>
              <a:rPr lang="en-US" dirty="0" smtClean="0"/>
              <a:t>Thayer equates </a:t>
            </a:r>
            <a:r>
              <a:rPr lang="en-US" i="1" dirty="0" smtClean="0"/>
              <a:t>epi </a:t>
            </a:r>
            <a:r>
              <a:rPr lang="en-US" dirty="0" smtClean="0"/>
              <a:t>with the Latin </a:t>
            </a:r>
            <a:r>
              <a:rPr lang="en-US" i="1" dirty="0" smtClean="0"/>
              <a:t>super</a:t>
            </a:r>
            <a:r>
              <a:rPr lang="en-US" dirty="0" smtClean="0"/>
              <a:t>, so </a:t>
            </a:r>
            <a:r>
              <a:rPr lang="en-US" b="1" dirty="0" smtClean="0"/>
              <a:t>“super-heavenlies” </a:t>
            </a:r>
            <a:r>
              <a:rPr lang="en-US" dirty="0" smtClean="0"/>
              <a:t>is also possible.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1B23D7-8051-4BCC-9E94-D988C5E9CA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In the above-heavenlies </a:t>
            </a:r>
            <a:r>
              <a:rPr lang="en-US" dirty="0" smtClean="0"/>
              <a:t>– Do we try to put streams, mountains, forests, grass, flocks, fields, olive- and wine-presses, silver and gold in the heavenlies?  On what basis?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How about Earthly Blessings?– </a:t>
            </a:r>
            <a:r>
              <a:rPr lang="en-US" dirty="0" smtClean="0"/>
              <a:t>Although our charter specifies “every spiritual blessing”, that does not exclude some earthly blessings!  Part of Paul’s command to </a:t>
            </a:r>
            <a:r>
              <a:rPr lang="en-US" b="1" dirty="0" smtClean="0"/>
              <a:t>“be filled by the Spirit” </a:t>
            </a:r>
            <a:r>
              <a:rPr lang="en-US" dirty="0" smtClean="0"/>
              <a:t>(Eph.5:18) includes </a:t>
            </a:r>
            <a:r>
              <a:rPr lang="en-US" b="1" dirty="0" smtClean="0"/>
              <a:t>“giving thanks always for all things” </a:t>
            </a:r>
            <a:r>
              <a:rPr lang="en-US" dirty="0" smtClean="0"/>
              <a:t>(v.20).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Earthly subjection </a:t>
            </a:r>
            <a:r>
              <a:rPr lang="en-US" dirty="0" smtClean="0"/>
              <a:t>– the Curse of the Adamic covenant still abides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Earthly blessing </a:t>
            </a:r>
            <a:r>
              <a:rPr lang="en-US" dirty="0" smtClean="0"/>
              <a:t>– Noahic covenant of the agricultural cycle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Earthly constancy </a:t>
            </a:r>
            <a:r>
              <a:rPr lang="en-US" dirty="0" smtClean="0"/>
              <a:t>– covenant of day and night as unbreakable as Davidic and Levitical Covenants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Break in here for other data on “Blessing” in Scripture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– 1</a:t>
            </a:r>
            <a:r>
              <a:rPr lang="en-US" b="0" baseline="30000" dirty="0" smtClean="0"/>
              <a:t>st</a:t>
            </a:r>
            <a:r>
              <a:rPr lang="en-US" b="0" baseline="0" dirty="0" smtClean="0"/>
              <a:t> </a:t>
            </a:r>
            <a:r>
              <a:rPr lang="en-US" b="1" baseline="0" dirty="0" smtClean="0"/>
              <a:t>Blessings Associations</a:t>
            </a:r>
            <a:r>
              <a:rPr lang="en-US" b="0" baseline="0" dirty="0" smtClean="0"/>
              <a:t>; 2</a:t>
            </a:r>
            <a:r>
              <a:rPr lang="en-US" b="0" baseline="30000" dirty="0" smtClean="0"/>
              <a:t>nd</a:t>
            </a:r>
            <a:r>
              <a:rPr lang="en-US" b="0" baseline="0" dirty="0" smtClean="0"/>
              <a:t> </a:t>
            </a:r>
            <a:r>
              <a:rPr lang="en-US" b="1" baseline="0" dirty="0" smtClean="0"/>
              <a:t>Catalog of Blessings in Eph.-Col. – synopsis 2.0 – NB: </a:t>
            </a:r>
            <a:r>
              <a:rPr lang="en-US" b="0" i="0" baseline="0" dirty="0" smtClean="0"/>
              <a:t>both books in toto taken for context.  Backup file – </a:t>
            </a:r>
            <a:r>
              <a:rPr lang="en-US" b="0" i="1" baseline="0" dirty="0" smtClean="0"/>
              <a:t>Bless Words in OT &amp; NT.docx</a:t>
            </a: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1B23D7-8051-4BCC-9E94-D988C5E9CA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NB: </a:t>
            </a:r>
            <a:r>
              <a:rPr lang="en-US" i="1" smtClean="0"/>
              <a:t>en tois epouraniois  </a:t>
            </a:r>
            <a:r>
              <a:rPr lang="en-US" smtClean="0"/>
              <a:t>(“in the above-heavenlies”) is ONLY in Ephesians – 5 occs.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BF02CA-884A-4229-A0E7-97F805AD3D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400" b="1" i="1" dirty="0" smtClean="0"/>
              <a:t>Epouranios</a:t>
            </a:r>
            <a:r>
              <a:rPr lang="en-US" sz="1400" dirty="0" smtClean="0"/>
              <a:t> – properly an adj. used as a noun.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400" b="1" dirty="0" smtClean="0"/>
              <a:t>Prefix</a:t>
            </a:r>
            <a:r>
              <a:rPr lang="en-US" sz="1400" dirty="0" smtClean="0"/>
              <a:t> </a:t>
            </a:r>
            <a:r>
              <a:rPr lang="en-US" sz="1400" b="1" i="1" dirty="0" smtClean="0"/>
              <a:t>epi</a:t>
            </a:r>
            <a:r>
              <a:rPr lang="en-US" sz="1400" dirty="0" smtClean="0"/>
              <a:t>- can mean </a:t>
            </a:r>
            <a:r>
              <a:rPr lang="en-US" sz="1400" u="sng" dirty="0" smtClean="0"/>
              <a:t>above</a:t>
            </a:r>
            <a:r>
              <a:rPr lang="en-US" sz="1400" dirty="0" smtClean="0"/>
              <a:t>, </a:t>
            </a:r>
            <a:r>
              <a:rPr lang="en-US" sz="1400" u="sng" dirty="0" smtClean="0"/>
              <a:t>upon</a:t>
            </a:r>
            <a:r>
              <a:rPr lang="en-US" sz="1400" dirty="0" smtClean="0"/>
              <a:t>, or even </a:t>
            </a:r>
            <a:r>
              <a:rPr lang="en-US" sz="1400" u="sng" dirty="0" smtClean="0"/>
              <a:t>regarding</a:t>
            </a:r>
            <a:r>
              <a:rPr lang="en-US" sz="1400" dirty="0" smtClean="0"/>
              <a:t>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80ED20-3958-42BC-B8D5-38A13634B1C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Heavenly-Earthly contrast –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occ. Joh.3:12 (q.v.). </a:t>
            </a:r>
            <a:r>
              <a:rPr lang="en-US" i="1" dirty="0" smtClean="0"/>
              <a:t>Ta epigeia </a:t>
            </a:r>
            <a:r>
              <a:rPr lang="en-US" dirty="0" smtClean="0"/>
              <a:t>refers back to Jesus’ teaching on being born from above.</a:t>
            </a:r>
            <a:r>
              <a:rPr lang="en-US" b="1" dirty="0" smtClean="0"/>
              <a:t> </a:t>
            </a:r>
            <a:r>
              <a:rPr lang="en-US" dirty="0" smtClean="0"/>
              <a:t>Then what were </a:t>
            </a:r>
            <a:r>
              <a:rPr lang="en-US" i="1" dirty="0" smtClean="0"/>
              <a:t>ta epourania </a:t>
            </a:r>
            <a:r>
              <a:rPr lang="en-US" dirty="0" smtClean="0"/>
              <a:t>which He had yet to teach?  See Hebrews texts in #3. below.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Heavenly-Earthly contrast –</a:t>
            </a:r>
            <a:r>
              <a:rPr lang="en-US" dirty="0" smtClean="0"/>
              <a:t> 1 Co.15:40, 48-49.  Earthly and heavenly (resurrection) bodies.  “The image of the heavenly”.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Testimony of Hebrews </a:t>
            </a:r>
            <a:r>
              <a:rPr lang="en-US" dirty="0" smtClean="0"/>
              <a:t>– 3:1 – “regarding-heavenly calling”; 6:4 – “the regarding-heavenly gift”; 8:5 – earthly priests serve as “a copy and shadow of the regarding-heavenlies”; 9:23 – the copy of the things in the heavens purified with blood, but “the regarding-heavenlies” themselves with better sacrifices than these; 11:16 – a better…”regarding-heavenly…city”; 12:22 – “regarding-heavenly Jerusalem”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Regarding-heavenly Jerusalem – </a:t>
            </a:r>
            <a:r>
              <a:rPr lang="en-US" dirty="0" smtClean="0"/>
              <a:t>Rev. describes it thus: 12 foundations, and in them the 12 names of the 12 apostles; 12 gates as 12 pearls overwritten with the 12 tribes, with 12 angels at the gates; 12 x 12 thousand overcomers; 12 stars in crown of the woman; the length, breadth and height of the city - 12 thousand furlongs on each side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Break Here </a:t>
            </a:r>
            <a:r>
              <a:rPr lang="en-US" dirty="0" smtClean="0"/>
              <a:t>– separate files: </a:t>
            </a:r>
            <a:r>
              <a:rPr lang="en-US" b="1" dirty="0" smtClean="0"/>
              <a:t>‘Heaven’ distribution.xlsx</a:t>
            </a:r>
            <a:r>
              <a:rPr lang="en-US" b="0" dirty="0" smtClean="0"/>
              <a:t>,</a:t>
            </a:r>
            <a:r>
              <a:rPr lang="en-US" dirty="0" smtClean="0"/>
              <a:t>  </a:t>
            </a:r>
            <a:r>
              <a:rPr lang="en-US" b="1" dirty="0" smtClean="0"/>
              <a:t>Concerning Heavens, Heavenlies – summary.docx</a:t>
            </a:r>
            <a:r>
              <a:rPr lang="en-US" b="0" dirty="0" smtClean="0"/>
              <a:t>,</a:t>
            </a:r>
            <a:r>
              <a:rPr lang="en-US" b="1" dirty="0" smtClean="0"/>
              <a:t> Concerning Heavens, Heavenlies – detail.docx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things regarding the earth </a:t>
            </a:r>
            <a:r>
              <a:rPr lang="en-US" dirty="0" smtClean="0"/>
              <a:t>- </a:t>
            </a:r>
            <a:r>
              <a:rPr lang="en-US" i="1" dirty="0" smtClean="0"/>
              <a:t>ta epi tes ges </a:t>
            </a:r>
            <a:r>
              <a:rPr lang="en-US" dirty="0" smtClean="0"/>
              <a:t>– 4 occs. Eph.-Col. – only these 4 in this syntax (nom. or acc., neut. pl. - </a:t>
            </a:r>
            <a:r>
              <a:rPr lang="en-US" i="1" dirty="0" smtClean="0"/>
              <a:t>ta</a:t>
            </a:r>
            <a:r>
              <a:rPr lang="en-US" dirty="0" smtClean="0"/>
              <a:t>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things regarding the heavens</a:t>
            </a:r>
            <a:r>
              <a:rPr lang="en-US" dirty="0" smtClean="0"/>
              <a:t> – </a:t>
            </a:r>
            <a:r>
              <a:rPr lang="en-US" i="1" dirty="0" smtClean="0"/>
              <a:t>ta epi tois ouranois </a:t>
            </a:r>
            <a:r>
              <a:rPr lang="en-US" dirty="0" smtClean="0"/>
              <a:t>– Eph.1:10 (hapax)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things in the heavens </a:t>
            </a:r>
            <a:r>
              <a:rPr lang="en-US" dirty="0" smtClean="0"/>
              <a:t>– </a:t>
            </a:r>
            <a:r>
              <a:rPr lang="en-US" i="1" dirty="0" smtClean="0"/>
              <a:t>ta en tois ouranois </a:t>
            </a:r>
            <a:r>
              <a:rPr lang="en-US" dirty="0" smtClean="0"/>
              <a:t>–only here, but cp. Mar.13:25 “the powers which </a:t>
            </a:r>
            <a:r>
              <a:rPr lang="en-US" i="1" dirty="0" smtClean="0"/>
              <a:t>are</a:t>
            </a:r>
            <a:r>
              <a:rPr lang="en-US" dirty="0" smtClean="0"/>
              <a:t> in the heavens” (</a:t>
            </a:r>
            <a:r>
              <a:rPr lang="en-US" i="1" dirty="0" smtClean="0"/>
              <a:t>hai</a:t>
            </a:r>
            <a:r>
              <a:rPr lang="en-US" dirty="0" smtClean="0"/>
              <a:t>…), and Heb.9:23 “the copies of </a:t>
            </a:r>
            <a:r>
              <a:rPr lang="en-US" u="sng" dirty="0" smtClean="0"/>
              <a:t>the things in the heavens</a:t>
            </a:r>
            <a:r>
              <a:rPr lang="en-US" dirty="0" smtClean="0"/>
              <a:t>” (</a:t>
            </a:r>
            <a:r>
              <a:rPr lang="en-US" i="1" dirty="0" smtClean="0"/>
              <a:t>tōn</a:t>
            </a:r>
            <a:r>
              <a:rPr lang="en-US" dirty="0" smtClean="0"/>
              <a:t>…)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Heaven</a:t>
            </a:r>
            <a:r>
              <a:rPr lang="en-US" b="1" baseline="0" dirty="0" smtClean="0"/>
              <a:t> vs. Earth </a:t>
            </a:r>
            <a:r>
              <a:rPr lang="en-US" baseline="0" dirty="0" smtClean="0"/>
              <a:t>– usual contrast is </a:t>
            </a:r>
            <a:r>
              <a:rPr lang="en-US" b="1" i="1" baseline="0" dirty="0" smtClean="0"/>
              <a:t>en</a:t>
            </a:r>
            <a:r>
              <a:rPr lang="en-US" baseline="0" dirty="0" smtClean="0"/>
              <a:t> vs. </a:t>
            </a:r>
            <a:r>
              <a:rPr lang="en-US" b="1" i="1" baseline="0" dirty="0" smtClean="0"/>
              <a:t>epi</a:t>
            </a:r>
            <a:r>
              <a:rPr lang="en-US" baseline="0" dirty="0" smtClean="0"/>
              <a:t>.  Ex. In Col.1:16.</a:t>
            </a: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Similar</a:t>
            </a:r>
            <a:r>
              <a:rPr lang="en-US" dirty="0" smtClean="0"/>
              <a:t> – My (or your) Father “Who is in the heavens” – 9 occs. in Mat.-Mar.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Why this difference? </a:t>
            </a:r>
            <a:r>
              <a:rPr lang="en-US" dirty="0" smtClean="0"/>
              <a:t>– </a:t>
            </a:r>
            <a:r>
              <a:rPr lang="en-US" i="1" dirty="0" smtClean="0"/>
              <a:t>en</a:t>
            </a:r>
            <a:r>
              <a:rPr lang="en-US" dirty="0" smtClean="0"/>
              <a:t> vs. </a:t>
            </a:r>
            <a:r>
              <a:rPr lang="en-US" i="1" dirty="0" smtClean="0"/>
              <a:t>epi</a:t>
            </a:r>
            <a:r>
              <a:rPr lang="en-US" dirty="0" smtClean="0"/>
              <a:t> with </a:t>
            </a:r>
            <a:r>
              <a:rPr lang="en-US" i="1" dirty="0" smtClean="0"/>
              <a:t>ouranoi</a:t>
            </a:r>
            <a:r>
              <a:rPr lang="en-US" dirty="0" smtClean="0"/>
              <a:t>?  Perhaps a difference of perspective, but not of substance.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54C06B-1152-4770-A53D-4AA46D3484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things upon the earth – </a:t>
            </a:r>
            <a:r>
              <a:rPr lang="en-US" b="0" i="0" dirty="0" smtClean="0"/>
              <a:t>in these 2 occs. </a:t>
            </a:r>
            <a:r>
              <a:rPr lang="en-US" b="1" i="0" dirty="0" smtClean="0"/>
              <a:t>NEGATIVE things</a:t>
            </a:r>
            <a:r>
              <a:rPr lang="en-US" b="0" i="0" dirty="0" smtClean="0"/>
              <a:t>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16EF7-B5D6-4DC7-8C45-497C7E1407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things in the heavens - Mar.13:25 </a:t>
            </a:r>
            <a:r>
              <a:rPr lang="en-US" dirty="0" smtClean="0"/>
              <a:t>- “the powers which </a:t>
            </a:r>
            <a:r>
              <a:rPr lang="en-US" i="1" dirty="0" smtClean="0"/>
              <a:t>are</a:t>
            </a:r>
            <a:r>
              <a:rPr lang="en-US" dirty="0" smtClean="0"/>
              <a:t> in the heavens (</a:t>
            </a:r>
            <a:r>
              <a:rPr lang="en-US" i="1" dirty="0" smtClean="0"/>
              <a:t>hai en tois ouranois – </a:t>
            </a:r>
            <a:r>
              <a:rPr lang="en-US" dirty="0" smtClean="0"/>
              <a:t>here, fem. pl.) will be shaken” – principalities and powers! Stars in OT and Revelation are often figures of angels.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F23F71-606E-4BF2-A8EB-F0F21AD55C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Epouranian Jerusalem:  </a:t>
            </a:r>
            <a:r>
              <a:rPr lang="en-US" smtClean="0"/>
              <a:t>suggests the place where New Jerusalem is being kept until it descends to earth.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Who occupies for now?</a:t>
            </a:r>
            <a:r>
              <a:rPr lang="en-US" smtClean="0"/>
              <a:t> – Living God and angels!!!  {note correspondence}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What things Differ? </a:t>
            </a:r>
            <a:r>
              <a:rPr lang="en-US" smtClean="0"/>
              <a:t>– </a:t>
            </a:r>
            <a:r>
              <a:rPr lang="en-US" b="1" i="1" smtClean="0"/>
              <a:t>Epouranian</a:t>
            </a:r>
            <a:r>
              <a:rPr lang="en-US" smtClean="0"/>
              <a:t> (adj.) describes the character of things associated in the sphere of heaven. The earthly and heavenly spheres have been super-reconciled (rare word – Pauline coinage in Eph.-Col.), although their respective hopes differ. But what exactly will be the connection in future? We must hold that thought in faith, until its fullness is revealed to us “in glory”.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5F8588-32FA-4ED1-BA08-DFB3911298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0E679D-A381-4059-B4E5-949EDDD415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What we do know – </a:t>
            </a:r>
            <a:r>
              <a:rPr lang="en-US" dirty="0" smtClean="0"/>
              <a:t>The heavenlies were created with a government of principalities, authorities, powers, and lordships.  In some way we have been super-reconciled to that governance structure.  We will have to wait to find out what our specific appointments are – not likely a mere repeat of the old governance structure.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6060C7-08E0-4BA0-86FC-7D9037BA26C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mtClean="0"/>
              <a:t>Thelema –</a:t>
            </a:r>
            <a:r>
              <a:rPr lang="en-US" smtClean="0"/>
              <a:t> the will that proceeds from one’s natural impulse – not from deliberation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52EB8-2FF1-4105-8994-6074E7DAAD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Triple Crown - </a:t>
            </a:r>
            <a:r>
              <a:rPr lang="en-US" dirty="0" smtClean="0"/>
              <a:t>This single sentence contains the word in adj., v. and n. forms – unique in the Greek Bible – except the apocryphal book of Tobit. This book may have been known to Paul, although it was never part of the Jewish canon.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But the </a:t>
            </a:r>
            <a:r>
              <a:rPr lang="en-US" b="1" i="1" dirty="0" smtClean="0"/>
              <a:t>Polyptoton</a:t>
            </a:r>
            <a:r>
              <a:rPr lang="en-US" b="1" dirty="0" smtClean="0"/>
              <a:t>  – </a:t>
            </a:r>
            <a:r>
              <a:rPr lang="en-US" dirty="0" smtClean="0"/>
              <a:t>to bless with blessings is found 14 times in OT, notably Gen.22:7 and the blessing of Abraham! NB a triple </a:t>
            </a:r>
            <a:r>
              <a:rPr lang="en-US" i="1" dirty="0" smtClean="0"/>
              <a:t>polyptoton</a:t>
            </a:r>
            <a:r>
              <a:rPr lang="en-US" dirty="0" smtClean="0"/>
              <a:t>  in Gen.49:25 – the lavish blessing of Jacob upon Joseph.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</a:t>
            </a:r>
            <a:r>
              <a:rPr lang="en-US" b="1" u="sng" dirty="0" smtClean="0"/>
              <a:t>Blessed be the God and Father of our Lord Jesus Christ</a:t>
            </a:r>
            <a:r>
              <a:rPr lang="en-US" b="1" dirty="0" smtClean="0"/>
              <a:t>”</a:t>
            </a:r>
            <a:r>
              <a:rPr lang="en-US" dirty="0" smtClean="0"/>
              <a:t> – 1 Pet.1:3 opens with the same praise of God. But compare Eph.1:3-6 with 1 Pet.1:3-5!  Same doxology in 2 Cor.1:3.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Things that differ:</a:t>
            </a:r>
            <a:r>
              <a:rPr lang="en-US" dirty="0" smtClean="0"/>
              <a:t> 1 Pet.1:3 “Who did beget us again”; 1:4 “unto an inheritance…in heavens” (</a:t>
            </a:r>
            <a:r>
              <a:rPr lang="en-US" i="1" dirty="0" smtClean="0"/>
              <a:t>en ouranois</a:t>
            </a:r>
            <a:r>
              <a:rPr lang="en-US" dirty="0" smtClean="0"/>
              <a:t>); 1:5 “unto salvation prepared to be revealed in the last season” – so Peter’s salvation is still future!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3 Occurrences: </a:t>
            </a:r>
            <a:r>
              <a:rPr lang="en-US" dirty="0" smtClean="0"/>
              <a:t>1) by Peter the apostle of the circumcision; 2) by Paul the apostle of the uncircumcision (Jew first, then Greek); and finally 3) by Paul the apostle of the Mystery – one new man made of Jew and Greek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ABB3D2-6AC1-4481-BFF0-8CF89A3BC59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Parallel Text </a:t>
            </a:r>
            <a:r>
              <a:rPr lang="en-US" dirty="0" smtClean="0"/>
              <a:t>– only 2 places in Greek Bible where “every” and “spiritual” modify the same noun – i.e., “every spiritual something” (any word order).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Col.1:9 Fuller Text - </a:t>
            </a:r>
            <a:r>
              <a:rPr lang="en-US" dirty="0" smtClean="0"/>
              <a:t>“we do not cease praying for you, and asking that </a:t>
            </a:r>
            <a:r>
              <a:rPr lang="en-US" u="none" dirty="0" smtClean="0"/>
              <a:t>you may be filled </a:t>
            </a:r>
            <a:r>
              <a:rPr lang="en-US" i="1" u="none" dirty="0" smtClean="0"/>
              <a:t>with</a:t>
            </a:r>
            <a:r>
              <a:rPr lang="en-US" u="none" dirty="0" smtClean="0"/>
              <a:t> the recognition of His will with every wisdom and insight spiritual</a:t>
            </a:r>
            <a:r>
              <a:rPr lang="en-US" dirty="0" smtClean="0"/>
              <a:t>.”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Difference</a:t>
            </a:r>
            <a:r>
              <a:rPr lang="en-US" baseline="0" dirty="0" smtClean="0"/>
              <a:t> – Eph. states the </a:t>
            </a:r>
            <a:r>
              <a:rPr lang="en-US" u="sng" baseline="0" dirty="0" smtClean="0"/>
              <a:t>potentiality</a:t>
            </a:r>
            <a:r>
              <a:rPr lang="en-US" baseline="0" dirty="0" smtClean="0"/>
              <a:t> – </a:t>
            </a:r>
            <a:r>
              <a:rPr lang="en-US" b="1" u="none" baseline="0" dirty="0" smtClean="0"/>
              <a:t>worked in</a:t>
            </a:r>
            <a:r>
              <a:rPr lang="en-US" baseline="0" dirty="0" smtClean="0"/>
              <a:t>; Col. the </a:t>
            </a:r>
            <a:r>
              <a:rPr lang="en-US" u="sng" baseline="0" dirty="0" smtClean="0"/>
              <a:t>actuality</a:t>
            </a:r>
            <a:r>
              <a:rPr lang="en-US" baseline="0" dirty="0" smtClean="0"/>
              <a:t> – </a:t>
            </a:r>
            <a:r>
              <a:rPr lang="en-US" b="1" u="none" baseline="0" dirty="0" smtClean="0"/>
              <a:t>worked out</a:t>
            </a:r>
            <a:r>
              <a:rPr lang="en-US" baseline="0" dirty="0" smtClean="0"/>
              <a:t>.</a:t>
            </a: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Eph.1:3 –</a:t>
            </a:r>
            <a:r>
              <a:rPr lang="en-US" dirty="0" smtClean="0"/>
              <a:t> </a:t>
            </a:r>
            <a:r>
              <a:rPr lang="en-US" i="1" dirty="0" smtClean="0"/>
              <a:t>en pase eulogia pneumatike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Col.1:9 –</a:t>
            </a:r>
            <a:r>
              <a:rPr lang="en-US" dirty="0" smtClean="0"/>
              <a:t> </a:t>
            </a:r>
            <a:r>
              <a:rPr lang="en-US" i="1" dirty="0" smtClean="0"/>
              <a:t>en pase sophia kai sunesei pneumatike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143CE1-830E-4E2C-BCD8-55A76544783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An English def. - </a:t>
            </a:r>
            <a:r>
              <a:rPr lang="en-US" dirty="0" smtClean="0"/>
              <a:t>to confer </a:t>
            </a:r>
            <a:r>
              <a:rPr lang="en-US" u="sng" dirty="0" smtClean="0"/>
              <a:t>prosperity</a:t>
            </a:r>
            <a:r>
              <a:rPr lang="en-US" dirty="0" smtClean="0"/>
              <a:t> or </a:t>
            </a:r>
            <a:r>
              <a:rPr lang="en-US" u="sng" dirty="0" smtClean="0"/>
              <a:t>happiness</a:t>
            </a:r>
            <a:r>
              <a:rPr lang="en-US" dirty="0" smtClean="0"/>
              <a:t> upon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5003F-7AD1-49B3-8F52-AE408C78C9D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How some believers approach the Bible!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God does give gifts </a:t>
            </a:r>
            <a:r>
              <a:rPr lang="en-US" smtClean="0"/>
              <a:t>– some freely; some as rewards – and He does want to motivate us with these.  But what do we give Him in return?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564685-D85A-43BB-B2DB-6F78C1D7C2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Moulton and Milligan </a:t>
            </a:r>
            <a:r>
              <a:rPr lang="en-US" dirty="0" smtClean="0"/>
              <a:t>cite an example of </a:t>
            </a:r>
            <a:r>
              <a:rPr lang="en-US" i="1" dirty="0" smtClean="0"/>
              <a:t>eulogia</a:t>
            </a:r>
            <a:r>
              <a:rPr lang="en-US" dirty="0" smtClean="0"/>
              <a:t> = “good report”. NB: synonyms </a:t>
            </a:r>
            <a:r>
              <a:rPr lang="en-US" i="1" dirty="0" smtClean="0"/>
              <a:t>euphemia,-os</a:t>
            </a:r>
            <a:r>
              <a:rPr lang="en-US" dirty="0" smtClean="0"/>
              <a:t> have exactly this meaning in 2 Cor.6:8; Phi.4:8.  M&amp;M further state that </a:t>
            </a:r>
            <a:r>
              <a:rPr lang="en-US" i="1" dirty="0" smtClean="0"/>
              <a:t>eulogētos</a:t>
            </a:r>
            <a:r>
              <a:rPr lang="en-US" dirty="0" smtClean="0"/>
              <a:t> can mean “reasonable”, “probable”.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Thayer </a:t>
            </a:r>
            <a:r>
              <a:rPr lang="en-US" dirty="0" smtClean="0"/>
              <a:t>– etymological definitions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Knee</a:t>
            </a:r>
            <a:r>
              <a:rPr lang="en-US" dirty="0" smtClean="0"/>
              <a:t> = </a:t>
            </a:r>
            <a:r>
              <a:rPr lang="en-US" i="1" dirty="0" smtClean="0"/>
              <a:t>berek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Bent Knee Blessing God </a:t>
            </a:r>
            <a:r>
              <a:rPr lang="en-US" dirty="0" smtClean="0"/>
              <a:t>– although this seems to be the Heb. derivation of the word “to Bless”, the first 6 instances of blessing in the Bible have God as the agent – certainly He did not bend the knee to bless creation and mankind!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325A9F-4CC3-49FF-A2F4-71098A7CC2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Man Blessing God – </a:t>
            </a:r>
            <a:r>
              <a:rPr lang="en-US" dirty="0" smtClean="0"/>
              <a:t>“praising”, “thanking” and “rejoicing in” God are components of this human activity.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“Bless” = Curse </a:t>
            </a:r>
            <a:r>
              <a:rPr lang="en-US" dirty="0" smtClean="0"/>
              <a:t>– 4 occs. in Job, out of  Satan’s mouth, and both Job and his wife – emendations of Sopherim – none translated as </a:t>
            </a:r>
            <a:r>
              <a:rPr lang="en-US" i="1" dirty="0" smtClean="0"/>
              <a:t>eulogeo</a:t>
            </a:r>
            <a:r>
              <a:rPr lang="en-US" dirty="0" smtClean="0"/>
              <a:t> in LXX.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B690DF-523D-4A56-9AB3-A14E006BE9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C5546-8E53-4C96-A64A-D08B65A5F48E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058D1-578B-4221-997F-3FA5DAB61F37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3A487-8CE2-4A9D-BB3A-5F095D422246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5F1CA-0BE4-46BE-BCD5-237233CA458F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9ECAD-A44C-48E6-8A95-B67D6467E6F6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DA58-7A95-4826-A938-DFE4C67F957E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C05E4-16B8-4A74-90FF-CD1845D3A824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B728-0A51-489A-A637-147786C8070F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7F50-A8AE-40E0-B46A-6171EA649D88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B38FB-037E-4868-B768-110C44934538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76D7D-426A-4837-A6C3-1983734B9625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25AEFA-0EAE-4772-8FF3-152C74ED4171}" type="datetime1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ver.2.3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81534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Eph.1:3-6</a:t>
            </a:r>
          </a:p>
          <a:p>
            <a:pPr lvl="1" algn="l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Givens:</a:t>
            </a:r>
          </a:p>
          <a:p>
            <a:pPr marL="1371600" lvl="2" indent="-457200" algn="l">
              <a:lnSpc>
                <a:spcPct val="150000"/>
              </a:lnSpc>
              <a:spcBef>
                <a:spcPct val="0"/>
              </a:spcBef>
              <a:spcAft>
                <a:spcPts val="1800"/>
              </a:spcAft>
              <a:buFont typeface="Calibri" pitchFamily="34" charset="0"/>
              <a:buAutoNum type="arabicPeriod"/>
            </a:pPr>
            <a:r>
              <a:rPr lang="en-US" sz="4000" b="1" dirty="0" smtClean="0">
                <a:solidFill>
                  <a:schemeClr val="tx1"/>
                </a:solidFill>
              </a:rPr>
              <a:t>Ephesians is a Mystery Epistle</a:t>
            </a:r>
          </a:p>
          <a:p>
            <a:pPr marL="1371600" lvl="2" indent="-457200" algn="l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4000" b="1" dirty="0" smtClean="0">
                <a:solidFill>
                  <a:schemeClr val="tx1"/>
                </a:solidFill>
              </a:rPr>
              <a:t>Ephesians is STRONGLY aligned in doctrine and language with Colossians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FC447-1076-429A-B17C-51634811F7C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pPr algn="l">
              <a:spcBef>
                <a:spcPct val="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Modes of blessing (ctd.):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God blessing man via man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man blessing himself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creation blessing God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angels blessing God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creation &amp; man blessing God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angels &amp; men blessing God</a:t>
            </a:r>
          </a:p>
          <a:p>
            <a:pPr lvl="1" algn="l">
              <a:spcBef>
                <a:spcPct val="0"/>
              </a:spcBef>
              <a:defRPr/>
            </a:pPr>
            <a:endParaRPr lang="en-US" sz="44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1592A-02AA-445F-91E4-6975F6B365A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45720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Modes of blessing (ctd.):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12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man blessing idols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12"/>
            </a:pPr>
            <a:r>
              <a:rPr lang="en-US" sz="4800" b="1" dirty="0" smtClean="0">
                <a:solidFill>
                  <a:schemeClr val="tx1"/>
                </a:solidFill>
              </a:rPr>
              <a:t> Jesus/man blessing food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12"/>
            </a:pPr>
            <a:r>
              <a:rPr lang="en-US" sz="4800" b="1" dirty="0" smtClean="0">
                <a:solidFill>
                  <a:schemeClr val="tx1"/>
                </a:solidFill>
              </a:rPr>
              <a:t> ? (indeterminate)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389E4-C54A-48EE-AFAD-AF54BC8634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028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4102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z="4800" b="1" smtClean="0">
                <a:solidFill>
                  <a:schemeClr val="tx1"/>
                </a:solidFill>
              </a:rPr>
              <a:t>Modes of blessing - distribution:</a:t>
            </a:r>
          </a:p>
          <a:p>
            <a:pPr algn="l">
              <a:spcBef>
                <a:spcPct val="0"/>
              </a:spcBef>
            </a:pPr>
            <a:endParaRPr lang="en-US" sz="2000" b="1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8739F-E98C-480C-A006-583CB549CF9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752600" y="1905000"/>
          <a:ext cx="5867400" cy="4586288"/>
        </p:xfrm>
        <a:graphic>
          <a:graphicData uri="http://schemas.openxmlformats.org/presentationml/2006/ole">
            <p:oleObj spid="_x0000_s1026" name="Worksheet" r:id="rId4" imgW="4257771" imgH="3857659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mtClean="0">
                <a:solidFill>
                  <a:schemeClr val="tx1"/>
                </a:solidFill>
              </a:rPr>
              <a:t> </a:t>
            </a:r>
            <a:endParaRPr lang="en-US" sz="4000" b="1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A8FAD-C42A-48F0-A2ED-7D18BC42A0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  <p:pic>
        <p:nvPicPr>
          <p:cNvPr id="14342" name="Picture 6" descr="Cornucopi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676400"/>
            <a:ext cx="5638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763000" cy="49530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6000" b="1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ct val="0"/>
              </a:spcBef>
            </a:pPr>
            <a:r>
              <a:rPr lang="en-US" sz="6000" b="1" smtClean="0">
                <a:solidFill>
                  <a:schemeClr val="tx1"/>
                </a:solidFill>
              </a:rPr>
              <a:t>Some analogies may help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01421-26DE-4C90-9C66-9A1C1D8CA23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763000" cy="4953000"/>
          </a:xfrm>
        </p:spPr>
        <p:txBody>
          <a:bodyPr/>
          <a:lstStyle/>
          <a:p>
            <a:pPr algn="l">
              <a:spcBef>
                <a:spcPct val="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Every Blessing?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	Gen.39:5; Deu.28:2, 8; </a:t>
            </a:r>
          </a:p>
          <a:p>
            <a:pPr lvl="1" algn="l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      Neh.9:5 as examples</a:t>
            </a:r>
          </a:p>
          <a:p>
            <a:pPr marL="0" lvl="1" algn="l">
              <a:spcBef>
                <a:spcPct val="0"/>
              </a:spcBef>
              <a:defRPr/>
            </a:pP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Spiritual Blessing?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an OT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49E39-F626-423D-926D-6CFDEE2554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257800"/>
          </a:xfrm>
        </p:spPr>
        <p:txBody>
          <a:bodyPr/>
          <a:lstStyle/>
          <a:p>
            <a:pPr lvl="1"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Isa.44:3 - </a:t>
            </a:r>
          </a:p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“For I will pour </a:t>
            </a:r>
            <a:r>
              <a:rPr lang="en-US" sz="4400" b="1" dirty="0" smtClean="0">
                <a:solidFill>
                  <a:srgbClr val="00B050"/>
                </a:solidFill>
              </a:rPr>
              <a:t>waters</a:t>
            </a:r>
            <a:r>
              <a:rPr lang="en-US" sz="4400" b="1" dirty="0" smtClean="0">
                <a:solidFill>
                  <a:schemeClr val="tx1"/>
                </a:solidFill>
              </a:rPr>
              <a:t> upon the 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</a:t>
            </a:r>
            <a:r>
              <a:rPr lang="en-US" sz="4400" b="1" dirty="0" smtClean="0">
                <a:solidFill>
                  <a:srgbClr val="C00000"/>
                </a:solidFill>
              </a:rPr>
              <a:t>thirsty</a:t>
            </a:r>
            <a:r>
              <a:rPr lang="en-US" sz="4400" b="1" dirty="0" smtClean="0">
                <a:solidFill>
                  <a:schemeClr val="tx1"/>
                </a:solidFill>
              </a:rPr>
              <a:t>, even </a:t>
            </a:r>
            <a:r>
              <a:rPr lang="en-US" sz="4400" b="1" dirty="0" smtClean="0">
                <a:solidFill>
                  <a:srgbClr val="00B050"/>
                </a:solidFill>
              </a:rPr>
              <a:t>floods</a:t>
            </a:r>
            <a:r>
              <a:rPr lang="en-US" sz="4400" b="1" dirty="0" smtClean="0">
                <a:solidFill>
                  <a:schemeClr val="tx1"/>
                </a:solidFill>
              </a:rPr>
              <a:t> upon the </a:t>
            </a:r>
            <a:r>
              <a:rPr lang="en-US" sz="4400" b="1" dirty="0" smtClean="0">
                <a:solidFill>
                  <a:srgbClr val="C00000"/>
                </a:solidFill>
              </a:rPr>
              <a:t>dry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      </a:t>
            </a:r>
            <a:r>
              <a:rPr lang="en-US" sz="4400" b="1" dirty="0" smtClean="0">
                <a:solidFill>
                  <a:srgbClr val="C00000"/>
                </a:solidFill>
              </a:rPr>
              <a:t>ground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I will pour </a:t>
            </a:r>
            <a:r>
              <a:rPr lang="en-US" sz="4400" b="1" dirty="0" smtClean="0">
                <a:solidFill>
                  <a:srgbClr val="00B050"/>
                </a:solidFill>
              </a:rPr>
              <a:t>My spirit</a:t>
            </a:r>
            <a:r>
              <a:rPr lang="en-US" sz="4400" b="1" dirty="0" smtClean="0">
                <a:solidFill>
                  <a:schemeClr val="tx1"/>
                </a:solidFill>
              </a:rPr>
              <a:t> upon your </a:t>
            </a:r>
            <a:r>
              <a:rPr lang="en-US" sz="4400" b="1" dirty="0" smtClean="0">
                <a:solidFill>
                  <a:srgbClr val="C00000"/>
                </a:solidFill>
              </a:rPr>
              <a:t>seed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even </a:t>
            </a:r>
            <a:r>
              <a:rPr lang="en-US" sz="4400" b="1" dirty="0" smtClean="0">
                <a:solidFill>
                  <a:srgbClr val="00B050"/>
                </a:solidFill>
              </a:rPr>
              <a:t>My blessing</a:t>
            </a:r>
            <a:r>
              <a:rPr lang="en-US" sz="4400" b="1" dirty="0" smtClean="0">
                <a:solidFill>
                  <a:schemeClr val="tx1"/>
                </a:solidFill>
              </a:rPr>
              <a:t> upon your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</a:t>
            </a:r>
            <a:r>
              <a:rPr lang="en-US" sz="4400" b="1" dirty="0" smtClean="0">
                <a:solidFill>
                  <a:srgbClr val="C00000"/>
                </a:solidFill>
              </a:rPr>
              <a:t>offspring</a:t>
            </a:r>
            <a:r>
              <a:rPr lang="en-US" sz="44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8927C-7B3A-4742-9A32-9B19C69AF1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So does “Every Spiritual Blessing” include all past spiritual blessings?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What else is in the context?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 “… in the upon (regarding)-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        heavenlies” (</a:t>
            </a:r>
            <a:r>
              <a:rPr lang="en-US" sz="4000" b="1" i="1" dirty="0" smtClean="0">
                <a:solidFill>
                  <a:srgbClr val="00B0F0"/>
                </a:solidFill>
              </a:rPr>
              <a:t>epouranioi</a:t>
            </a:r>
            <a:r>
              <a:rPr lang="en-US" sz="4000" b="1" dirty="0" smtClean="0">
                <a:solidFill>
                  <a:schemeClr val="tx1"/>
                </a:solidFill>
              </a:rPr>
              <a:t> – pl.)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F2741-076B-4122-95C5-FB939891F8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Are earthly blessings excluded?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Not by implication - 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smtClean="0">
                <a:solidFill>
                  <a:schemeClr val="tx1"/>
                </a:solidFill>
              </a:rPr>
              <a:t>Eph.5:18; Phi.4:6; 1 Ti.4:3-5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Subjection to earthly things – 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―"/>
            </a:pPr>
            <a:r>
              <a:rPr lang="en-US" sz="4400" b="1" dirty="0" smtClean="0">
                <a:solidFill>
                  <a:schemeClr val="tx1"/>
                </a:solidFill>
              </a:rPr>
              <a:t> Gen.3:16-19; 8:22; Jer.33:20-21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F2741-076B-4122-95C5-FB939891F87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What or Where are the 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             “Regarding-heavenlies”?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An “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>
                <a:solidFill>
                  <a:schemeClr val="tx1"/>
                </a:solidFill>
              </a:rPr>
              <a:t>” study needed.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8A123-22AA-4D82-B89C-510D2020551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839200" cy="5181600"/>
          </a:xfrm>
        </p:spPr>
        <p:txBody>
          <a:bodyPr/>
          <a:lstStyle/>
          <a:p>
            <a:pPr marL="0" lvl="1" algn="l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Eph.1:3-6 - </a:t>
            </a:r>
            <a:r>
              <a:rPr lang="en-US" sz="4400" dirty="0" smtClean="0">
                <a:solidFill>
                  <a:schemeClr val="tx1"/>
                </a:solidFill>
              </a:rPr>
              <a:t>Key words:</a:t>
            </a:r>
          </a:p>
          <a:p>
            <a:pPr algn="l">
              <a:spcBef>
                <a:spcPct val="0"/>
              </a:spcBef>
              <a:defRPr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Blessing</a:t>
            </a:r>
            <a:r>
              <a:rPr lang="en-US" sz="4400" dirty="0" smtClean="0">
                <a:solidFill>
                  <a:schemeClr val="tx1"/>
                </a:solidFill>
              </a:rPr>
              <a:t> (</a:t>
            </a:r>
            <a:r>
              <a:rPr lang="en-US" sz="4400" i="1" dirty="0" smtClean="0">
                <a:solidFill>
                  <a:schemeClr val="tx1"/>
                </a:solidFill>
              </a:rPr>
              <a:t>eulogia - </a:t>
            </a:r>
            <a:r>
              <a:rPr lang="en-US" sz="4400" dirty="0" smtClean="0">
                <a:solidFill>
                  <a:schemeClr val="tx1"/>
                </a:solidFill>
              </a:rPr>
              <a:t>3 different forms)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Spiritual</a:t>
            </a:r>
            <a:r>
              <a:rPr lang="en-US" sz="4400" dirty="0" smtClean="0">
                <a:solidFill>
                  <a:schemeClr val="tx1"/>
                </a:solidFill>
              </a:rPr>
              <a:t> (</a:t>
            </a:r>
            <a:r>
              <a:rPr lang="en-US" sz="4400" i="1" dirty="0" smtClean="0">
                <a:solidFill>
                  <a:schemeClr val="tx1"/>
                </a:solidFill>
              </a:rPr>
              <a:t>pneumatikos</a:t>
            </a:r>
            <a:r>
              <a:rPr lang="en-US" sz="4400" dirty="0" smtClean="0">
                <a:solidFill>
                  <a:schemeClr val="tx1"/>
                </a:solidFill>
              </a:rPr>
              <a:t>)     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“Upon”-heavenlies</a:t>
            </a:r>
            <a:r>
              <a:rPr lang="en-US" sz="4400" dirty="0" smtClean="0">
                <a:solidFill>
                  <a:schemeClr val="tx1"/>
                </a:solidFill>
              </a:rPr>
              <a:t> (</a:t>
            </a:r>
            <a:r>
              <a:rPr lang="en-US" sz="4400" i="1" dirty="0" smtClean="0">
                <a:solidFill>
                  <a:schemeClr val="tx1"/>
                </a:solidFill>
              </a:rPr>
              <a:t>epouranioi</a:t>
            </a:r>
            <a:r>
              <a:rPr lang="en-US" sz="4400" dirty="0" smtClean="0">
                <a:solidFill>
                  <a:schemeClr val="tx1"/>
                </a:solidFill>
              </a:rPr>
              <a:t>) 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Choose</a:t>
            </a:r>
            <a:r>
              <a:rPr lang="en-US" sz="4400" dirty="0" smtClean="0">
                <a:solidFill>
                  <a:schemeClr val="tx1"/>
                </a:solidFill>
              </a:rPr>
              <a:t> (</a:t>
            </a:r>
            <a:r>
              <a:rPr lang="en-US" sz="4400" i="1" dirty="0" smtClean="0">
                <a:solidFill>
                  <a:schemeClr val="tx1"/>
                </a:solidFill>
              </a:rPr>
              <a:t>eklegō</a:t>
            </a:r>
            <a:r>
              <a:rPr lang="en-US" sz="44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Foundation/Overthrow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(</a:t>
            </a:r>
            <a:r>
              <a:rPr lang="en-US" sz="4000" i="1" dirty="0" smtClean="0">
                <a:solidFill>
                  <a:schemeClr val="tx1"/>
                </a:solidFill>
              </a:rPr>
              <a:t>katabolē</a:t>
            </a:r>
            <a:r>
              <a:rPr lang="en-US" sz="4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B9CE0-7A78-4A19-91C4-354366E7D1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Distribution of </a:t>
            </a:r>
            <a:r>
              <a:rPr lang="en-US" sz="4400" b="1" i="1" u="sng" dirty="0" smtClean="0">
                <a:solidFill>
                  <a:srgbClr val="00B0F0"/>
                </a:solidFill>
              </a:rPr>
              <a:t>ep</a:t>
            </a:r>
            <a:r>
              <a:rPr lang="en-US" sz="4400" b="1" i="1" dirty="0" smtClean="0">
                <a:solidFill>
                  <a:srgbClr val="00B0F0"/>
                </a:solidFill>
              </a:rPr>
              <a:t>ouranios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tx1"/>
                </a:solidFill>
              </a:rPr>
              <a:t>Joh.(1); 1 Co.(5); Heb.(6) – 12 occs.</a:t>
            </a:r>
          </a:p>
          <a:p>
            <a:pPr algn="l">
              <a:spcBef>
                <a:spcPct val="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……………………………………………………………………………………………………………………….</a:t>
            </a:r>
          </a:p>
          <a:p>
            <a:pPr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Eph.(5); Phi.(1); 2 Ti.(1) – 7 occs.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 Contrasted with </a:t>
            </a:r>
            <a:r>
              <a:rPr lang="en-US" sz="4400" b="1" i="1" u="sng" dirty="0" smtClean="0">
                <a:solidFill>
                  <a:srgbClr val="00B050"/>
                </a:solidFill>
              </a:rPr>
              <a:t>epi</a:t>
            </a:r>
            <a:r>
              <a:rPr lang="en-US" sz="4400" b="1" i="1" dirty="0" smtClean="0">
                <a:solidFill>
                  <a:srgbClr val="00B050"/>
                </a:solidFill>
              </a:rPr>
              <a:t>geios</a:t>
            </a:r>
            <a:r>
              <a:rPr lang="en-US" sz="4400" b="1" dirty="0" smtClean="0">
                <a:solidFill>
                  <a:schemeClr val="tx1"/>
                </a:solidFill>
              </a:rPr>
              <a:t> – 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                    “regarding earthly”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763000" cy="48768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Contrast with </a:t>
            </a:r>
            <a:r>
              <a:rPr lang="en-US" sz="4400" b="1" i="1" dirty="0" smtClean="0">
                <a:solidFill>
                  <a:srgbClr val="00B050"/>
                </a:solidFill>
              </a:rPr>
              <a:t>ta epi tes ges</a:t>
            </a:r>
          </a:p>
          <a:p>
            <a:pPr algn="l">
              <a:spcBef>
                <a:spcPct val="0"/>
              </a:spcBef>
            </a:pPr>
            <a:endParaRPr lang="en-US" sz="2000" b="1" i="1" dirty="0" smtClean="0">
              <a:solidFill>
                <a:schemeClr val="tx1"/>
              </a:solidFill>
            </a:endParaRP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	Eph.1:10 the hyper-headship of Christ “the things </a:t>
            </a:r>
            <a:r>
              <a:rPr lang="en-US" sz="4000" b="1" u="sng" dirty="0" smtClean="0">
                <a:solidFill>
                  <a:schemeClr val="tx1"/>
                </a:solidFill>
              </a:rPr>
              <a:t>upon</a:t>
            </a:r>
            <a:r>
              <a:rPr lang="en-US" sz="4000" b="1" dirty="0" smtClean="0">
                <a:solidFill>
                  <a:schemeClr val="tx1"/>
                </a:solidFill>
              </a:rPr>
              <a:t> (or </a:t>
            </a:r>
            <a:r>
              <a:rPr lang="en-US" sz="4000" b="1" u="sng" dirty="0" smtClean="0">
                <a:solidFill>
                  <a:schemeClr val="tx1"/>
                </a:solidFill>
              </a:rPr>
              <a:t>regarding</a:t>
            </a:r>
            <a:r>
              <a:rPr lang="en-US" sz="4000" b="1" dirty="0" smtClean="0">
                <a:solidFill>
                  <a:schemeClr val="tx1"/>
                </a:solidFill>
              </a:rPr>
              <a:t>) the heavens” </a:t>
            </a:r>
            <a:r>
              <a:rPr lang="en-US" sz="4000" b="1" i="1" dirty="0" smtClean="0">
                <a:solidFill>
                  <a:srgbClr val="00B0F0"/>
                </a:solidFill>
              </a:rPr>
              <a:t>ta</a:t>
            </a: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</a:rPr>
              <a:t>epi</a:t>
            </a: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  <a:r>
              <a:rPr lang="en-US" sz="4000" b="1" i="1" dirty="0" smtClean="0">
                <a:solidFill>
                  <a:srgbClr val="00B0F0"/>
                </a:solidFill>
              </a:rPr>
              <a:t>tois ouranois</a:t>
            </a:r>
          </a:p>
          <a:p>
            <a:pPr lvl="1"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Col.1:20 the hyper-reconciliation with “the things </a:t>
            </a:r>
            <a:r>
              <a:rPr lang="en-US" sz="4000" b="1" u="sng" dirty="0" smtClean="0">
                <a:solidFill>
                  <a:schemeClr val="tx1"/>
                </a:solidFill>
              </a:rPr>
              <a:t>in</a:t>
            </a:r>
            <a:r>
              <a:rPr lang="en-US" sz="4000" b="1" dirty="0" smtClean="0">
                <a:solidFill>
                  <a:schemeClr val="tx1"/>
                </a:solidFill>
              </a:rPr>
              <a:t> the heavens” </a:t>
            </a:r>
            <a:r>
              <a:rPr lang="en-US" sz="4000" b="1" i="1" dirty="0" smtClean="0">
                <a:solidFill>
                  <a:srgbClr val="00B0F0"/>
                </a:solidFill>
              </a:rPr>
              <a:t>ta</a:t>
            </a: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</a:rPr>
              <a:t>en</a:t>
            </a: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  <a:r>
              <a:rPr lang="en-US" sz="4000" b="1" i="1" dirty="0" smtClean="0">
                <a:solidFill>
                  <a:srgbClr val="00B0F0"/>
                </a:solidFill>
              </a:rPr>
              <a:t>tois ouranois</a:t>
            </a:r>
            <a:r>
              <a:rPr lang="en-US" sz="4400" b="1" dirty="0" smtClean="0">
                <a:solidFill>
                  <a:srgbClr val="00B0F0"/>
                </a:solidFill>
              </a:rPr>
              <a:t> </a:t>
            </a:r>
            <a:endParaRPr lang="en-US" sz="4000" b="1" dirty="0" smtClean="0">
              <a:solidFill>
                <a:srgbClr val="00B0F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CA734-DF81-4CE6-B0B3-7C3162F6B9E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2531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458200" cy="6172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Contrast with </a:t>
            </a:r>
            <a:r>
              <a:rPr lang="en-US" sz="4400" b="1" i="1" dirty="0" smtClean="0">
                <a:solidFill>
                  <a:srgbClr val="00B050"/>
                </a:solidFill>
              </a:rPr>
              <a:t>ta epi tes ges </a:t>
            </a:r>
            <a:r>
              <a:rPr lang="en-US" sz="4400" b="1" dirty="0" smtClean="0">
                <a:solidFill>
                  <a:schemeClr val="tx1"/>
                </a:solidFill>
              </a:rPr>
              <a:t>(ctd.)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Col.3:2 “mind </a:t>
            </a:r>
            <a:r>
              <a:rPr lang="en-US" sz="4000" b="1" u="sng" dirty="0" smtClean="0">
                <a:solidFill>
                  <a:schemeClr val="tx1"/>
                </a:solidFill>
                <a:uFill>
                  <a:solidFill>
                    <a:srgbClr val="00B0F0"/>
                  </a:solidFill>
                </a:uFill>
              </a:rPr>
              <a:t>the things above </a:t>
            </a:r>
            <a:r>
              <a:rPr lang="en-US" sz="4000" b="1" i="1" dirty="0" smtClean="0">
                <a:solidFill>
                  <a:srgbClr val="00B0F0"/>
                </a:solidFill>
              </a:rPr>
              <a:t>ta ano</a:t>
            </a:r>
            <a:r>
              <a:rPr lang="en-US" sz="4000" b="1" dirty="0" smtClean="0">
                <a:solidFill>
                  <a:schemeClr val="tx1"/>
                </a:solidFill>
              </a:rPr>
              <a:t> (where Christ is sitting at the right-hand of God – 3:1) not </a:t>
            </a:r>
            <a:r>
              <a:rPr lang="en-US" sz="4000" b="1" dirty="0" smtClean="0">
                <a:solidFill>
                  <a:srgbClr val="00B050"/>
                </a:solidFill>
              </a:rPr>
              <a:t>the things upon the earth</a:t>
            </a:r>
            <a:r>
              <a:rPr lang="en-US" sz="4000" b="1" dirty="0" smtClean="0">
                <a:solidFill>
                  <a:schemeClr val="tx1"/>
                </a:solidFill>
              </a:rPr>
              <a:t>”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Col.3:4-5 “will be manifested with Him </a:t>
            </a:r>
            <a:r>
              <a:rPr lang="en-US" sz="4000" b="1" u="sng" dirty="0" smtClean="0">
                <a:solidFill>
                  <a:schemeClr val="tx1"/>
                </a:solidFill>
                <a:uFill>
                  <a:solidFill>
                    <a:srgbClr val="00B0F0"/>
                  </a:solidFill>
                </a:uFill>
              </a:rPr>
              <a:t>in </a:t>
            </a:r>
            <a:r>
              <a:rPr lang="en-US" sz="4000" b="1" i="1" u="sng" dirty="0" smtClean="0">
                <a:solidFill>
                  <a:schemeClr val="tx1"/>
                </a:solidFill>
                <a:uFill>
                  <a:solidFill>
                    <a:srgbClr val="00B0F0"/>
                  </a:solidFill>
                </a:uFill>
              </a:rPr>
              <a:t>the</a:t>
            </a:r>
            <a:r>
              <a:rPr lang="en-US" sz="4000" b="1" u="sng" dirty="0" smtClean="0">
                <a:solidFill>
                  <a:schemeClr val="tx1"/>
                </a:solidFill>
                <a:uFill>
                  <a:solidFill>
                    <a:srgbClr val="00B0F0"/>
                  </a:solidFill>
                </a:uFill>
              </a:rPr>
              <a:t> glory </a:t>
            </a:r>
            <a:r>
              <a:rPr lang="en-US" sz="4000" b="1" i="1" dirty="0" smtClean="0">
                <a:solidFill>
                  <a:srgbClr val="00B0F0"/>
                </a:solidFill>
              </a:rPr>
              <a:t>en doxa</a:t>
            </a:r>
            <a:r>
              <a:rPr lang="en-US" sz="4000" b="1" i="1" dirty="0" smtClean="0">
                <a:solidFill>
                  <a:schemeClr val="tx1"/>
                </a:solidFill>
              </a:rPr>
              <a:t>”</a:t>
            </a:r>
            <a:r>
              <a:rPr lang="en-US" sz="4000" b="1" dirty="0" smtClean="0">
                <a:solidFill>
                  <a:schemeClr val="tx1"/>
                </a:solidFill>
              </a:rPr>
              <a:t>, ergo “put to death the members upon the earth </a:t>
            </a:r>
            <a:r>
              <a:rPr lang="en-US" sz="4000" b="1" i="1" u="sng" dirty="0" smtClean="0">
                <a:solidFill>
                  <a:srgbClr val="FFC000"/>
                </a:solidFill>
              </a:rPr>
              <a:t>ta melē</a:t>
            </a:r>
            <a:r>
              <a:rPr lang="en-US" sz="4000" b="1" i="1" u="sng" dirty="0" smtClean="0">
                <a:solidFill>
                  <a:srgbClr val="00B0F0"/>
                </a:solidFill>
              </a:rPr>
              <a:t> </a:t>
            </a:r>
            <a:r>
              <a:rPr lang="en-US" sz="4000" b="1" i="1" u="sng" dirty="0" smtClean="0">
                <a:solidFill>
                  <a:srgbClr val="00B050"/>
                </a:solidFill>
              </a:rPr>
              <a:t>ta epi tes ges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2E60E-B902-469C-9FF1-F4B4118AB87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458200" cy="5105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Similarities in covenant truth:</a:t>
            </a:r>
          </a:p>
          <a:p>
            <a:pPr algn="l">
              <a:spcBef>
                <a:spcPct val="0"/>
              </a:spcBef>
            </a:pPr>
            <a:endParaRPr lang="en-US" sz="2000" b="1" i="1" dirty="0" smtClean="0">
              <a:solidFill>
                <a:schemeClr val="tx1"/>
              </a:solidFill>
            </a:endParaRPr>
          </a:p>
          <a:p>
            <a:pPr lvl="1" algn="l">
              <a:spcBef>
                <a:spcPct val="0"/>
              </a:spcBef>
              <a:spcAft>
                <a:spcPts val="1800"/>
              </a:spcAft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	Mar.13:25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“and </a:t>
            </a:r>
            <a:r>
              <a:rPr lang="en-US" sz="4400" b="1" dirty="0" smtClean="0">
                <a:solidFill>
                  <a:srgbClr val="00B0F0"/>
                </a:solidFill>
              </a:rPr>
              <a:t>the stars </a:t>
            </a:r>
            <a:r>
              <a:rPr lang="en-US" sz="4400" b="1" dirty="0" smtClean="0">
                <a:solidFill>
                  <a:schemeClr val="tx1"/>
                </a:solidFill>
              </a:rPr>
              <a:t>will be falling from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 the heaven,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and </a:t>
            </a:r>
            <a:r>
              <a:rPr lang="en-US" sz="4400" b="1" dirty="0" smtClean="0">
                <a:solidFill>
                  <a:srgbClr val="00B0F0"/>
                </a:solidFill>
              </a:rPr>
              <a:t>the powers </a:t>
            </a:r>
            <a:r>
              <a:rPr lang="en-US" sz="4400" b="1" dirty="0" smtClean="0">
                <a:solidFill>
                  <a:srgbClr val="C00000"/>
                </a:solidFill>
              </a:rPr>
              <a:t>that </a:t>
            </a:r>
            <a:r>
              <a:rPr lang="en-US" sz="4400" i="1" dirty="0" smtClean="0">
                <a:solidFill>
                  <a:srgbClr val="C00000"/>
                </a:solidFill>
              </a:rPr>
              <a:t>are</a:t>
            </a:r>
            <a:r>
              <a:rPr lang="en-US" sz="4400" b="1" dirty="0" smtClean="0">
                <a:solidFill>
                  <a:srgbClr val="C00000"/>
                </a:solidFill>
              </a:rPr>
              <a:t> in the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rgbClr val="C00000"/>
                </a:solidFill>
              </a:rPr>
              <a:t>        heavens </a:t>
            </a:r>
            <a:r>
              <a:rPr lang="en-US" sz="4400" b="1" dirty="0" smtClean="0">
                <a:solidFill>
                  <a:schemeClr val="tx1"/>
                </a:solidFill>
              </a:rPr>
              <a:t>will be shaken”</a:t>
            </a:r>
            <a:endParaRPr lang="en-US" sz="4400" b="1" i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10227-865A-40C2-91A2-1DA9FDC6F7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4579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5562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sz="4800" b="1" dirty="0" smtClean="0">
                <a:solidFill>
                  <a:schemeClr val="tx1"/>
                </a:solidFill>
              </a:rPr>
              <a:t>Similarities in covenant truth: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Heb.12:22 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“but you have approached: 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A) Mt. Zion,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B) even a city of God Living, </a:t>
            </a:r>
          </a:p>
          <a:p>
            <a:pPr lvl="1" algn="l">
              <a:spcBef>
                <a:spcPct val="0"/>
              </a:spcBef>
            </a:pPr>
            <a:r>
              <a:rPr lang="en-US" sz="4000" b="1" i="1" dirty="0" smtClean="0">
                <a:solidFill>
                  <a:schemeClr val="tx1"/>
                </a:solidFill>
              </a:rPr>
              <a:t>A</a:t>
            </a:r>
            <a:r>
              <a:rPr lang="en-US" sz="4000" b="1" dirty="0" smtClean="0">
                <a:solidFill>
                  <a:schemeClr val="tx1"/>
                </a:solidFill>
              </a:rPr>
              <a:t>) </a:t>
            </a:r>
            <a:r>
              <a:rPr lang="en-US" sz="4000" b="1" dirty="0" smtClean="0">
                <a:solidFill>
                  <a:srgbClr val="C00000"/>
                </a:solidFill>
              </a:rPr>
              <a:t>Regarding-Heavenly</a:t>
            </a:r>
            <a:r>
              <a:rPr lang="en-US" sz="4000" b="1" dirty="0" smtClean="0">
                <a:solidFill>
                  <a:schemeClr val="tx1"/>
                </a:solidFill>
              </a:rPr>
              <a:t> (</a:t>
            </a:r>
            <a:r>
              <a:rPr lang="en-US" sz="4000" b="1" i="1" dirty="0" smtClean="0">
                <a:solidFill>
                  <a:srgbClr val="00B0F0"/>
                </a:solidFill>
              </a:rPr>
              <a:t>epourania</a:t>
            </a:r>
            <a:r>
              <a:rPr lang="en-US" sz="4000" b="1" dirty="0" smtClean="0">
                <a:solidFill>
                  <a:schemeClr val="tx1"/>
                </a:solidFill>
              </a:rPr>
              <a:t>)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  </a:t>
            </a:r>
            <a:r>
              <a:rPr lang="en-US" sz="4000" b="1" dirty="0" smtClean="0">
                <a:solidFill>
                  <a:srgbClr val="C00000"/>
                </a:solidFill>
              </a:rPr>
              <a:t>Jerusalem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</a:t>
            </a:r>
            <a:r>
              <a:rPr lang="en-US" sz="4000" b="1" i="1" dirty="0" smtClean="0">
                <a:solidFill>
                  <a:schemeClr val="tx1"/>
                </a:solidFill>
              </a:rPr>
              <a:t>B</a:t>
            </a:r>
            <a:r>
              <a:rPr lang="en-US" sz="4000" b="1" dirty="0" smtClean="0">
                <a:solidFill>
                  <a:schemeClr val="tx1"/>
                </a:solidFill>
              </a:rPr>
              <a:t>) even myriads of angels.”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78180-4E2A-42B3-B4D3-90A0028F1AE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9154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Summing up:</a:t>
            </a:r>
            <a:endParaRPr lang="en-US" sz="4800" b="1" i="1" dirty="0" smtClean="0">
              <a:solidFill>
                <a:schemeClr val="tx1"/>
              </a:solidFill>
            </a:endParaRP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	every spiritual blessing for us </a:t>
            </a:r>
            <a:r>
              <a:rPr lang="en-US" sz="4000" b="1" dirty="0" smtClean="0">
                <a:solidFill>
                  <a:srgbClr val="00B050"/>
                </a:solidFill>
              </a:rPr>
              <a:t>in the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rgbClr val="00B050"/>
                </a:solidFill>
              </a:rPr>
              <a:t>       regarding-heavenlies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under the </a:t>
            </a:r>
            <a:r>
              <a:rPr lang="en-US" sz="4000" b="1" dirty="0" smtClean="0">
                <a:solidFill>
                  <a:srgbClr val="00B050"/>
                </a:solidFill>
              </a:rPr>
              <a:t>hyper-headship</a:t>
            </a:r>
            <a:r>
              <a:rPr lang="en-US" sz="4000" b="1" dirty="0" smtClean="0">
                <a:solidFill>
                  <a:schemeClr val="tx1"/>
                </a:solidFill>
              </a:rPr>
              <a:t> of Christ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in </a:t>
            </a:r>
            <a:r>
              <a:rPr lang="en-US" sz="4000" b="1" dirty="0" smtClean="0">
                <a:solidFill>
                  <a:srgbClr val="00B050"/>
                </a:solidFill>
              </a:rPr>
              <a:t>hyper-reconciliation</a:t>
            </a:r>
            <a:r>
              <a:rPr lang="en-US" sz="4000" b="1" dirty="0" smtClean="0">
                <a:solidFill>
                  <a:schemeClr val="tx1"/>
                </a:solidFill>
              </a:rPr>
              <a:t> of all creation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where</a:t>
            </a:r>
            <a:r>
              <a:rPr lang="en-US" sz="4000" b="1" dirty="0" smtClean="0">
                <a:solidFill>
                  <a:schemeClr val="tx1"/>
                </a:solidFill>
              </a:rPr>
              <a:t> Christ sits at God’s right-hand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minding the glory above, </a:t>
            </a:r>
            <a:r>
              <a:rPr lang="en-US" sz="4000" b="1" dirty="0" smtClean="0">
                <a:solidFill>
                  <a:srgbClr val="00B050"/>
                </a:solidFill>
              </a:rPr>
              <a:t>where we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rgbClr val="00B050"/>
                </a:solidFill>
              </a:rPr>
              <a:t>       will be manifested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2087B-9F31-4754-AB88-54EB6D0FECB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9154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Summing up (ctd.):</a:t>
            </a:r>
            <a:endParaRPr lang="en-US" sz="4800" b="1" i="1" dirty="0" smtClean="0">
              <a:solidFill>
                <a:schemeClr val="tx1"/>
              </a:solidFill>
            </a:endParaRP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	Why the vagueness about our 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sphere and its connection to the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      earthly sphere?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If this were merely a trip to Hawaii,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we’d know most of the details in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advance, and it would be a rather 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mundane trip as well!!!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0D495-F46E-4016-9429-740AC78C732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 algn="l">
              <a:spcBef>
                <a:spcPct val="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Key words </a:t>
            </a:r>
            <a:r>
              <a:rPr lang="en-US" sz="4400" dirty="0" smtClean="0">
                <a:solidFill>
                  <a:schemeClr val="tx1"/>
                </a:solidFill>
              </a:rPr>
              <a:t>(ctd.):</a:t>
            </a:r>
          </a:p>
          <a:p>
            <a:pPr marL="971550" lvl="1" indent="-5143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Predestinate</a:t>
            </a:r>
            <a:r>
              <a:rPr lang="en-US" sz="4000" dirty="0" smtClean="0">
                <a:solidFill>
                  <a:schemeClr val="tx1"/>
                </a:solidFill>
              </a:rPr>
              <a:t>,</a:t>
            </a:r>
            <a:r>
              <a:rPr lang="en-US" sz="4000" b="1" dirty="0" smtClean="0">
                <a:solidFill>
                  <a:schemeClr val="tx1"/>
                </a:solidFill>
              </a:rPr>
              <a:t> foreordain </a:t>
            </a:r>
            <a:r>
              <a:rPr lang="en-US" sz="4000" dirty="0" smtClean="0">
                <a:solidFill>
                  <a:schemeClr val="tx1"/>
                </a:solidFill>
              </a:rPr>
              <a:t>(</a:t>
            </a:r>
            <a:r>
              <a:rPr lang="en-US" sz="4000" i="1" dirty="0" smtClean="0">
                <a:solidFill>
                  <a:schemeClr val="tx1"/>
                </a:solidFill>
              </a:rPr>
              <a:t>proorizō</a:t>
            </a:r>
            <a:r>
              <a:rPr lang="en-US" sz="40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 startAt="6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Adoption</a:t>
            </a:r>
            <a:r>
              <a:rPr lang="en-US" sz="4000" dirty="0" smtClean="0">
                <a:solidFill>
                  <a:schemeClr val="tx1"/>
                </a:solidFill>
              </a:rPr>
              <a:t>, </a:t>
            </a:r>
            <a:r>
              <a:rPr lang="en-US" sz="4000" b="1" dirty="0" smtClean="0">
                <a:solidFill>
                  <a:schemeClr val="tx1"/>
                </a:solidFill>
              </a:rPr>
              <a:t>son-putting</a:t>
            </a:r>
            <a:r>
              <a:rPr lang="en-US" sz="4000" dirty="0" smtClean="0">
                <a:solidFill>
                  <a:schemeClr val="tx1"/>
                </a:solidFill>
              </a:rPr>
              <a:t> (</a:t>
            </a:r>
            <a:r>
              <a:rPr lang="en-US" sz="4000" i="1" dirty="0" smtClean="0">
                <a:solidFill>
                  <a:schemeClr val="tx1"/>
                </a:solidFill>
              </a:rPr>
              <a:t>huiothesia</a:t>
            </a:r>
            <a:r>
              <a:rPr lang="en-US" sz="40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 startAt="6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Good pleasure</a:t>
            </a:r>
            <a:r>
              <a:rPr lang="en-US" sz="4000" dirty="0" smtClean="0">
                <a:solidFill>
                  <a:schemeClr val="tx1"/>
                </a:solidFill>
              </a:rPr>
              <a:t>, </a:t>
            </a:r>
            <a:r>
              <a:rPr lang="en-US" sz="4000" b="1" dirty="0" smtClean="0">
                <a:solidFill>
                  <a:schemeClr val="tx1"/>
                </a:solidFill>
              </a:rPr>
              <a:t>well-pleasing</a:t>
            </a:r>
            <a:r>
              <a:rPr lang="en-US" sz="4000" dirty="0" smtClean="0">
                <a:solidFill>
                  <a:schemeClr val="tx1"/>
                </a:solidFill>
              </a:rPr>
              <a:t> (</a:t>
            </a:r>
            <a:r>
              <a:rPr lang="en-US" sz="4000" i="1" dirty="0" smtClean="0">
                <a:solidFill>
                  <a:schemeClr val="tx1"/>
                </a:solidFill>
              </a:rPr>
              <a:t>eudokia</a:t>
            </a:r>
            <a:r>
              <a:rPr lang="en-US" sz="40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 startAt="6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Will</a:t>
            </a:r>
            <a:r>
              <a:rPr lang="en-US" sz="4000" dirty="0" smtClean="0">
                <a:solidFill>
                  <a:schemeClr val="tx1"/>
                </a:solidFill>
              </a:rPr>
              <a:t>,</a:t>
            </a:r>
            <a:r>
              <a:rPr lang="en-US" sz="4000" b="1" dirty="0" smtClean="0">
                <a:solidFill>
                  <a:schemeClr val="tx1"/>
                </a:solidFill>
              </a:rPr>
              <a:t> Desire</a:t>
            </a:r>
            <a:r>
              <a:rPr lang="en-US" sz="4000" dirty="0" smtClean="0">
                <a:solidFill>
                  <a:schemeClr val="tx1"/>
                </a:solidFill>
              </a:rPr>
              <a:t> (</a:t>
            </a:r>
            <a:r>
              <a:rPr lang="en-US" sz="4000" i="1" dirty="0" smtClean="0">
                <a:solidFill>
                  <a:schemeClr val="tx1"/>
                </a:solidFill>
              </a:rPr>
              <a:t>thelēma</a:t>
            </a:r>
            <a:r>
              <a:rPr lang="en-US" sz="4000" dirty="0" smtClean="0">
                <a:solidFill>
                  <a:schemeClr val="tx1"/>
                </a:solidFill>
              </a:rPr>
              <a:t>)     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 startAt="6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Glory</a:t>
            </a:r>
            <a:r>
              <a:rPr lang="en-US" sz="4000" dirty="0" smtClean="0">
                <a:solidFill>
                  <a:schemeClr val="tx1"/>
                </a:solidFill>
              </a:rPr>
              <a:t> (</a:t>
            </a:r>
            <a:r>
              <a:rPr lang="en-US" sz="4000" i="1" dirty="0" smtClean="0">
                <a:solidFill>
                  <a:schemeClr val="tx1"/>
                </a:solidFill>
              </a:rPr>
              <a:t>doxa</a:t>
            </a:r>
            <a:r>
              <a:rPr lang="en-US" sz="40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spcBef>
                <a:spcPct val="0"/>
              </a:spcBef>
              <a:buFont typeface="Calibri" pitchFamily="34" charset="0"/>
              <a:buAutoNum type="arabicPeriod" startAt="6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Grace</a:t>
            </a:r>
            <a:r>
              <a:rPr lang="en-US" sz="4000" dirty="0" smtClean="0">
                <a:solidFill>
                  <a:schemeClr val="tx1"/>
                </a:solidFill>
              </a:rPr>
              <a:t>, </a:t>
            </a:r>
            <a:r>
              <a:rPr lang="en-US" sz="4000" b="1" dirty="0" smtClean="0">
                <a:solidFill>
                  <a:schemeClr val="tx1"/>
                </a:solidFill>
              </a:rPr>
              <a:t>engraced</a:t>
            </a:r>
            <a:r>
              <a:rPr lang="en-US" sz="4000" dirty="0" smtClean="0">
                <a:solidFill>
                  <a:schemeClr val="tx1"/>
                </a:solidFill>
              </a:rPr>
              <a:t> (</a:t>
            </a:r>
            <a:r>
              <a:rPr lang="en-US" sz="4000" i="1" dirty="0" smtClean="0">
                <a:solidFill>
                  <a:schemeClr val="tx1"/>
                </a:solidFill>
              </a:rPr>
              <a:t>charis, charitoō</a:t>
            </a:r>
            <a:r>
              <a:rPr lang="en-US" sz="4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CFC85-EA0D-46C9-B9B6-3ABB1265D8C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Text – 1:3</a:t>
            </a:r>
          </a:p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“</a:t>
            </a:r>
            <a:r>
              <a:rPr lang="en-US" sz="4800" b="1" u="sng" dirty="0" smtClean="0">
                <a:solidFill>
                  <a:srgbClr val="FF0000"/>
                </a:solidFill>
              </a:rPr>
              <a:t>Blessed</a:t>
            </a:r>
            <a:r>
              <a:rPr lang="en-US" sz="4800" b="1" u="sng" dirty="0" smtClean="0">
                <a:solidFill>
                  <a:schemeClr val="tx1"/>
                </a:solidFill>
              </a:rPr>
              <a:t> </a:t>
            </a:r>
            <a:r>
              <a:rPr lang="en-US" sz="4800" i="1" u="sng" dirty="0" smtClean="0">
                <a:solidFill>
                  <a:schemeClr val="tx1"/>
                </a:solidFill>
              </a:rPr>
              <a:t>be</a:t>
            </a:r>
            <a:r>
              <a:rPr lang="en-US" sz="4800" b="1" u="sng" dirty="0" smtClean="0">
                <a:solidFill>
                  <a:schemeClr val="tx1"/>
                </a:solidFill>
              </a:rPr>
              <a:t> the God and Father of our Lord Jesus Christ</a:t>
            </a:r>
            <a:r>
              <a:rPr lang="en-US" sz="4800" b="1" dirty="0" smtClean="0">
                <a:solidFill>
                  <a:schemeClr val="tx1"/>
                </a:solidFill>
              </a:rPr>
              <a:t>, Who </a:t>
            </a:r>
            <a:r>
              <a:rPr lang="en-US" sz="4800" b="1" dirty="0" smtClean="0">
                <a:solidFill>
                  <a:srgbClr val="FF0000"/>
                </a:solidFill>
              </a:rPr>
              <a:t>did bless </a:t>
            </a:r>
            <a:r>
              <a:rPr lang="en-US" sz="4800" b="1" dirty="0" smtClean="0">
                <a:solidFill>
                  <a:schemeClr val="tx1"/>
                </a:solidFill>
              </a:rPr>
              <a:t>us with every spiritual </a:t>
            </a:r>
            <a:r>
              <a:rPr lang="en-US" sz="4800" b="1" dirty="0" smtClean="0">
                <a:solidFill>
                  <a:srgbClr val="FF0000"/>
                </a:solidFill>
              </a:rPr>
              <a:t>blessing</a:t>
            </a:r>
            <a:r>
              <a:rPr lang="en-US" sz="4800" b="1" dirty="0" smtClean="0">
                <a:solidFill>
                  <a:schemeClr val="tx1"/>
                </a:solidFill>
              </a:rPr>
              <a:t> in the Upon-heavenlies in Christ.”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35CF4-846C-4442-8CB0-2C3EE3898E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915400" cy="54102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Eph. 1:3 - </a:t>
            </a:r>
            <a:r>
              <a:rPr lang="en-US" sz="4800" b="1" dirty="0" smtClean="0">
                <a:solidFill>
                  <a:schemeClr val="tx1"/>
                </a:solidFill>
              </a:rPr>
              <a:t>God … Who blessed us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“with </a:t>
            </a:r>
            <a:r>
              <a:rPr lang="en-US" sz="4800" b="1" u="sng" dirty="0" smtClean="0">
                <a:solidFill>
                  <a:srgbClr val="00B050"/>
                </a:solidFill>
              </a:rPr>
              <a:t>every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blessing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u="sng" dirty="0" smtClean="0">
                <a:solidFill>
                  <a:srgbClr val="00B050"/>
                </a:solidFill>
              </a:rPr>
              <a:t>spiritual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in the Upon-heavenlies in Christ”</a:t>
            </a:r>
          </a:p>
          <a:p>
            <a:pPr algn="l">
              <a:spcBef>
                <a:spcPct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Col.1:9 – </a:t>
            </a:r>
            <a:r>
              <a:rPr lang="en-US" sz="4800" b="1" dirty="0" smtClean="0">
                <a:solidFill>
                  <a:schemeClr val="tx1"/>
                </a:solidFill>
              </a:rPr>
              <a:t>you might be filled </a:t>
            </a:r>
            <a:r>
              <a:rPr lang="en-US" sz="4800" b="1" i="1" dirty="0" smtClean="0">
                <a:solidFill>
                  <a:schemeClr val="tx1"/>
                </a:solidFill>
              </a:rPr>
              <a:t>with</a:t>
            </a:r>
            <a:r>
              <a:rPr lang="en-US" sz="4800" b="1" dirty="0" smtClean="0">
                <a:solidFill>
                  <a:schemeClr val="tx1"/>
                </a:solidFill>
              </a:rPr>
              <a:t> the recognition of His will</a:t>
            </a:r>
          </a:p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“with </a:t>
            </a:r>
            <a:r>
              <a:rPr lang="en-US" sz="4800" b="1" u="sng" dirty="0" smtClean="0">
                <a:solidFill>
                  <a:srgbClr val="00B050"/>
                </a:solidFill>
              </a:rPr>
              <a:t>every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wisdom and insight </a:t>
            </a:r>
            <a:r>
              <a:rPr lang="en-US" sz="4800" b="1" u="sng" dirty="0" smtClean="0">
                <a:solidFill>
                  <a:srgbClr val="00B050"/>
                </a:solidFill>
              </a:rPr>
              <a:t>spiritual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FC4D0-A27E-49BE-9B2F-AE0C6322BB3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z="7200" b="1" smtClean="0">
                <a:solidFill>
                  <a:schemeClr val="tx1"/>
                </a:solidFill>
              </a:rPr>
              <a:t>What is a Blessing?</a:t>
            </a:r>
          </a:p>
          <a:p>
            <a:pPr lvl="1" algn="l">
              <a:spcBef>
                <a:spcPct val="0"/>
              </a:spcBef>
            </a:pP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846150-B19A-488D-BA2A-9F56185B21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  <p:pic>
        <p:nvPicPr>
          <p:cNvPr id="8198" name="Picture 7" descr="C:\Users\gburch\Desktop\ScreenHunter_01 May. 15 08.2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743200"/>
            <a:ext cx="6781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z="7200" b="1" smtClean="0">
                <a:solidFill>
                  <a:schemeClr val="tx1"/>
                </a:solidFill>
              </a:rPr>
              <a:t>Is the Bible like a Sears &amp; Roebuck catalog?</a:t>
            </a:r>
          </a:p>
          <a:p>
            <a:pPr>
              <a:spcBef>
                <a:spcPct val="0"/>
              </a:spcBef>
            </a:pPr>
            <a:r>
              <a:rPr lang="en-US" sz="7200" b="1" smtClean="0">
                <a:solidFill>
                  <a:schemeClr val="tx1"/>
                </a:solidFill>
              </a:rPr>
              <a:t>Gimme, Gimme!</a:t>
            </a:r>
          </a:p>
          <a:p>
            <a:pPr lvl="1" algn="l">
              <a:spcBef>
                <a:spcPct val="0"/>
              </a:spcBef>
            </a:pP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75CEB-DC10-43F0-9AF4-A8C040C14D2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“Studies in Ephesians”</a:t>
            </a:r>
            <a:endParaRPr lang="en-US" sz="1100" b="1" smtClean="0">
              <a:solidFill>
                <a:srgbClr val="0070C0"/>
              </a:solidFill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763000" cy="48768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What is a Biblical Blessing?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―"/>
            </a:pPr>
            <a:r>
              <a:rPr lang="en-US" sz="4400" b="1" dirty="0" smtClean="0">
                <a:solidFill>
                  <a:schemeClr val="tx1"/>
                </a:solidFill>
              </a:rPr>
              <a:t>  Root of </a:t>
            </a:r>
            <a:r>
              <a:rPr lang="en-US" sz="4400" b="1" i="1" dirty="0" smtClean="0">
                <a:solidFill>
                  <a:srgbClr val="C00000"/>
                </a:solidFill>
              </a:rPr>
              <a:t>eulogeō</a:t>
            </a:r>
            <a:r>
              <a:rPr lang="en-US" sz="4400" b="1" dirty="0" smtClean="0">
                <a:solidFill>
                  <a:schemeClr val="tx1"/>
                </a:solidFill>
              </a:rPr>
              <a:t> – “speak well”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—"/>
            </a:pPr>
            <a:r>
              <a:rPr lang="en-US" sz="4400" b="1" dirty="0" smtClean="0">
                <a:solidFill>
                  <a:schemeClr val="tx1"/>
                </a:solidFill>
              </a:rPr>
              <a:t>  Thayer’s lexicon – “praise”,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          “celebrate with praises”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—"/>
            </a:pPr>
            <a:r>
              <a:rPr lang="en-US" sz="4400" b="1" dirty="0" smtClean="0">
                <a:solidFill>
                  <a:schemeClr val="tx1"/>
                </a:solidFill>
              </a:rPr>
              <a:t>  Root of </a:t>
            </a:r>
            <a:r>
              <a:rPr lang="en-US" sz="4400" b="1" i="1" dirty="0" smtClean="0">
                <a:solidFill>
                  <a:srgbClr val="C00000"/>
                </a:solidFill>
              </a:rPr>
              <a:t>bârak</a:t>
            </a:r>
            <a:r>
              <a:rPr lang="en-US" sz="4400" b="1" dirty="0" smtClean="0">
                <a:solidFill>
                  <a:schemeClr val="tx1"/>
                </a:solidFill>
              </a:rPr>
              <a:t> – “knee”</a:t>
            </a:r>
          </a:p>
          <a:p>
            <a:pPr lvl="2" algn="l">
              <a:spcBef>
                <a:spcPct val="0"/>
              </a:spcBef>
              <a:buFont typeface="Arial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 this root seems to apply to man</a:t>
            </a:r>
          </a:p>
          <a:p>
            <a:pPr lvl="2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 blessing God – on bended knee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C7463-76F5-493E-BC51-EE3D8FF219B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“Studies in Ephesians”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9154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Modes of blessing:</a:t>
            </a:r>
          </a:p>
          <a:p>
            <a:pPr marL="1200150" lvl="1" indent="-742950" algn="l">
              <a:spcBef>
                <a:spcPct val="0"/>
              </a:spcBef>
              <a:spcAft>
                <a:spcPts val="1200"/>
              </a:spcAft>
              <a:buFont typeface="Calibri" pitchFamily="34" charset="0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God blessing creation</a:t>
            </a:r>
          </a:p>
          <a:p>
            <a:pPr marL="1200150" lvl="1" indent="-742950" algn="l">
              <a:spcBef>
                <a:spcPct val="0"/>
              </a:spcBef>
              <a:spcAft>
                <a:spcPts val="1200"/>
              </a:spcAft>
              <a:buFont typeface="Calibri" pitchFamily="34" charset="0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God blessing man</a:t>
            </a:r>
          </a:p>
          <a:p>
            <a:pPr marL="1200150" lvl="1" indent="-742950" algn="l">
              <a:spcBef>
                <a:spcPct val="0"/>
              </a:spcBef>
              <a:spcAft>
                <a:spcPts val="1200"/>
              </a:spcAft>
              <a:buFont typeface="Calibri" pitchFamily="34" charset="0"/>
              <a:buAutoNum type="arabicPeriod" startAt="3"/>
            </a:pPr>
            <a:r>
              <a:rPr lang="en-US" sz="4800" b="1" dirty="0" smtClean="0">
                <a:solidFill>
                  <a:schemeClr val="tx1"/>
                </a:solidFill>
              </a:rPr>
              <a:t> man blessing God </a:t>
            </a:r>
          </a:p>
          <a:p>
            <a:pPr marL="1200150" lvl="1" indent="-742950" algn="l">
              <a:spcBef>
                <a:spcPct val="0"/>
              </a:spcBef>
              <a:spcAft>
                <a:spcPts val="1200"/>
              </a:spcAft>
              <a:buFont typeface="Calibri" pitchFamily="34" charset="0"/>
              <a:buAutoNum type="arabicPeriod" startAt="4"/>
            </a:pPr>
            <a:r>
              <a:rPr lang="en-US" sz="4800" b="1" dirty="0" smtClean="0">
                <a:solidFill>
                  <a:schemeClr val="tx1"/>
                </a:solidFill>
              </a:rPr>
              <a:t> man blessing man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4"/>
            </a:pPr>
            <a:r>
              <a:rPr lang="en-US" sz="4800" b="1" dirty="0" smtClean="0">
                <a:solidFill>
                  <a:schemeClr val="tx1"/>
                </a:solidFill>
              </a:rPr>
              <a:t> man asking God to bless man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35533-9036-4150-ABC0-79187DEADA9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7675</TotalTime>
  <Words>2551</Words>
  <Application>Microsoft Office PowerPoint</Application>
  <PresentationFormat>On-screen Show (4:3)</PresentationFormat>
  <Paragraphs>299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Worksheet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  <vt:lpstr>“Studies in Ephesians”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804</cp:revision>
  <dcterms:created xsi:type="dcterms:W3CDTF">2010-09-16T16:01:57Z</dcterms:created>
  <dcterms:modified xsi:type="dcterms:W3CDTF">2013-05-21T19:07:58Z</dcterms:modified>
</cp:coreProperties>
</file>