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notesSlides/notesSlide105.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85.xml" ContentType="application/vnd.openxmlformats-officedocument.presentationml.notesSlide+xml"/>
  <Override PartName="/ppt/notesSlides/notesSlide96.xml" ContentType="application/vnd.openxmlformats-officedocument.presentationml.notes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63.xml" ContentType="application/vnd.openxmlformats-officedocument.presentationml.notesSlide+xml"/>
  <Override PartName="/ppt/tableStyles.xml" ContentType="application/vnd.openxmlformats-officedocument.presentationml.tableStyles+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30.xml" ContentType="application/vnd.openxmlformats-officedocument.presentationml.notesSlide+xml"/>
  <Override PartName="/ppt/slides/slide99.xml" ContentType="application/vnd.openxmlformats-officedocument.presentationml.slide+xml"/>
  <Override PartName="/ppt/notesSlides/notesSlide7.xml" ContentType="application/vnd.openxmlformats-officedocument.presentationml.notes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notesSlides/notesSlide68.xml" ContentType="application/vnd.openxmlformats-officedocument.presentationml.notesSlide+xml"/>
  <Override PartName="/ppt/notesSlides/notesSlide79.xml" ContentType="application/vnd.openxmlformats-officedocument.presentationml.notesSlide+xml"/>
  <Override PartName="/ppt/notesSlides/notesSlide124.xml" ContentType="application/vnd.openxmlformats-officedocument.presentationml.notesSlide+xml"/>
  <Override PartName="/ppt/slides/slide55.xml" ContentType="application/vnd.openxmlformats-officedocument.presentationml.slide+xml"/>
  <Override PartName="/ppt/theme/theme2.xml" ContentType="application/vnd.openxmlformats-officedocument.theme+xml"/>
  <Override PartName="/ppt/notesSlides/notesSlide57.xml" ContentType="application/vnd.openxmlformats-officedocument.presentationml.notesSlide+xml"/>
  <Override PartName="/ppt/notesSlides/notesSlide102.xml" ContentType="application/vnd.openxmlformats-officedocument.presentationml.notesSlide+xml"/>
  <Override PartName="/ppt/notesSlides/notesSlide113.xml" ContentType="application/vnd.openxmlformats-officedocument.presentationml.notesSlid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notesSlides/notesSlide46.xml" ContentType="application/vnd.openxmlformats-officedocument.presentationml.notesSlide+xml"/>
  <Default Extension="emf" ContentType="image/x-emf"/>
  <Override PartName="/ppt/notesSlides/notesSlide93.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60.xml" ContentType="application/vnd.openxmlformats-officedocument.presentationml.notesSlide+xml"/>
  <Override PartName="/ppt/slides/slide119.xml" ContentType="application/vnd.openxmlformats-officedocument.presentationml.slide+xml"/>
  <Override PartName="/ppt/slideLayouts/slideLayout10.xml" ContentType="application/vnd.openxmlformats-officedocument.presentationml.slideLayout+xml"/>
  <Override PartName="/ppt/slides/slide108.xml" ContentType="application/vnd.openxmlformats-officedocument.presentationml.slide+xml"/>
  <Override PartName="/ppt/notesSlides/notesSlide118.xml" ContentType="application/vnd.openxmlformats-officedocument.presentationml.notes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notesSlides/notesSlide4.xml" ContentType="application/vnd.openxmlformats-officedocument.presentationml.notesSlide+xml"/>
  <Override PartName="/ppt/notesSlides/notesSlide107.xml" ContentType="application/vnd.openxmlformats-officedocument.presentationml.notesSlide+xml"/>
  <Override PartName="/ppt/notesSlides/notesSlide125.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notesSlides/notesSlide87.xml" ContentType="application/vnd.openxmlformats-officedocument.presentationml.notesSlide+xml"/>
  <Override PartName="/ppt/notesSlides/notesSlide98.xml" ContentType="application/vnd.openxmlformats-officedocument.presentationml.notesSlide+xml"/>
  <Override PartName="/ppt/notesSlides/notesSlide114.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notesSlides/notesSlide94.xml" ContentType="application/vnd.openxmlformats-officedocument.presentationml.notesSlide+xml"/>
  <Override PartName="/ppt/notesSlides/notesSlide103.xml" ContentType="application/vnd.openxmlformats-officedocument.presentationml.notesSlide+xml"/>
  <Override PartName="/ppt/notesSlides/notesSlide121.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Override PartName="/ppt/notesSlides/notesSlide83.xml" ContentType="application/vnd.openxmlformats-officedocument.presentationml.notesSlide+xml"/>
  <Override PartName="/ppt/notesSlides/notesSlide110.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notesSlides/notesSlide90.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notesSlides/notesSlide10.xml" ContentType="application/vnd.openxmlformats-officedocument.presentationml.notesSlide+xml"/>
  <Override PartName="/ppt/notesSlides/notesSlide108.xml" ContentType="application/vnd.openxmlformats-officedocument.presentationml.notesSlide+xml"/>
  <Override PartName="/ppt/notesSlides/notesSlide119.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notesSlides/notesSlide99.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notesSlides/notesSlide88.xml" ContentType="application/vnd.openxmlformats-officedocument.presentationml.notesSlide+xml"/>
  <Override PartName="/ppt/notesSlides/notesSlide104.xml" ContentType="application/vnd.openxmlformats-officedocument.presentationml.notesSlide+xml"/>
  <Override PartName="/ppt/notesSlides/notesSlide115.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notesSlides/notesSlide95.xml" ContentType="application/vnd.openxmlformats-officedocument.presentationml.notesSlide+xml"/>
  <Override PartName="/ppt/notesSlides/notesSlide122.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notesSlides/notesSlide37.xml" ContentType="application/vnd.openxmlformats-officedocument.presentationml.notesSlide+xml"/>
  <Override PartName="/ppt/notesSlides/notesSlide55.xml" ContentType="application/vnd.openxmlformats-officedocument.presentationml.notesSlide+xml"/>
  <Default Extension="jpeg" ContentType="image/jpeg"/>
  <Override PartName="/ppt/notesSlides/notesSlide84.xml" ContentType="application/vnd.openxmlformats-officedocument.presentationml.notesSlide+xml"/>
  <Override PartName="/ppt/notesSlides/notesSlide100.xml" ContentType="application/vnd.openxmlformats-officedocument.presentationml.notesSlide+xml"/>
  <Override PartName="/ppt/notesSlides/notesSlide111.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notesSlides/notesSlide91.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slides/slide98.xml" ContentType="application/vnd.openxmlformats-officedocument.presentationml.slide+xml"/>
  <Override PartName="/ppt/slides/slide117.xml" ContentType="application/vnd.openxmlformats-officedocument.presentationml.slide+xml"/>
  <Override PartName="/ppt/notesSlides/notesSlide6.xml" ContentType="application/vnd.openxmlformats-officedocument.presentationml.notesSlide+xml"/>
  <Override PartName="/ppt/notesSlides/notesSlide109.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notesSlides/notesSlide89.xml" ContentType="application/vnd.openxmlformats-officedocument.presentationml.notesSlide+xml"/>
  <Override PartName="/ppt/notesSlides/notesSlide116.xml" ContentType="application/vnd.openxmlformats-officedocument.presentationml.notes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notesSlides/notesSlide78.xml" ContentType="application/vnd.openxmlformats-officedocument.presentationml.notesSlide+xml"/>
  <Override PartName="/ppt/notesSlides/notesSlide123.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notesSlides/notesSlide67.xml" ContentType="application/vnd.openxmlformats-officedocument.presentationml.notesSlide+xml"/>
  <Override PartName="/ppt/notesSlides/notesSlide112.xml" ContentType="application/vnd.openxmlformats-officedocument.presentationml.notesSlid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92.xml" ContentType="application/vnd.openxmlformats-officedocument.presentationml.notesSlide+xml"/>
  <Override PartName="/ppt/notesSlides/notesSlide101.xml" ContentType="application/vnd.openxmlformats-officedocument.presentationml.notesSlide+xml"/>
  <Override PartName="/ppt/slides/slide32.xml" ContentType="application/vnd.openxmlformats-officedocument.presentationml.slide+xml"/>
  <Override PartName="/ppt/notesSlides/notesSlide34.xml" ContentType="application/vnd.openxmlformats-officedocument.presentationml.notesSlide+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notesSlides/notesSlide23.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notesSlides/notesSlide106.xml" ContentType="application/vnd.openxmlformats-officedocument.presentationml.notesSlide+xml"/>
  <Override PartName="/ppt/notesSlides/notesSlide117.xml" ContentType="application/vnd.openxmlformats-officedocument.presentationml.notesSlide+xml"/>
  <Override PartName="/ppt/slides/slide48.xml" ContentType="application/vnd.openxmlformats-officedocument.presentationml.slide+xml"/>
  <Override PartName="/ppt/slides/slide95.xml" ContentType="application/vnd.openxmlformats-officedocument.presentationml.slide+xml"/>
  <Override PartName="/ppt/notesSlides/notesSlide3.xml" ContentType="application/vnd.openxmlformats-officedocument.presentationml.notesSlide+xml"/>
  <Default Extension="bin" ContentType="application/vnd.openxmlformats-officedocument.oleObject"/>
  <Override PartName="/ppt/notesSlides/notesSlide97.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notesSlides/notesSlide39.xml" ContentType="application/vnd.openxmlformats-officedocument.presentationml.notesSlide+xml"/>
  <Override PartName="/ppt/notesSlides/notesSlide86.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notesSlides/notesSlide120.xml" ContentType="application/vnd.openxmlformats-officedocument.presentationml.notesSlide+xml"/>
  <Override PartName="/ppt/slides/slide51.xml" ContentType="application/vnd.openxmlformats-officedocument.presentationml.slide+xml"/>
  <Override PartName="/ppt/notesSlides/notesSlide53.xml" ContentType="application/vnd.openxmlformats-officedocument.presentationml.notesSlide+xml"/>
  <Override PartName="/ppt/slides/slide40.xml" ContentType="application/vnd.openxmlformats-officedocument.presentationml.slide+xml"/>
  <Override PartName="/ppt/notesSlides/notesSlide42.xml" ContentType="application/vnd.openxmlformats-officedocument.presentationml.notesSlide+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Default Extension="vml" ContentType="application/vnd.openxmlformats-officedocument.vmlDrawing"/>
  <Override PartName="/ppt/slides/slide8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7"/>
  </p:notesMasterIdLst>
  <p:sldIdLst>
    <p:sldId id="304" r:id="rId2"/>
    <p:sldId id="370" r:id="rId3"/>
    <p:sldId id="352" r:id="rId4"/>
    <p:sldId id="351" r:id="rId5"/>
    <p:sldId id="353" r:id="rId6"/>
    <p:sldId id="354" r:id="rId7"/>
    <p:sldId id="355" r:id="rId8"/>
    <p:sldId id="359" r:id="rId9"/>
    <p:sldId id="360" r:id="rId10"/>
    <p:sldId id="361" r:id="rId11"/>
    <p:sldId id="362" r:id="rId12"/>
    <p:sldId id="363" r:id="rId13"/>
    <p:sldId id="364" r:id="rId14"/>
    <p:sldId id="366" r:id="rId15"/>
    <p:sldId id="367" r:id="rId16"/>
    <p:sldId id="371" r:id="rId17"/>
    <p:sldId id="368" r:id="rId18"/>
    <p:sldId id="350" r:id="rId19"/>
    <p:sldId id="357" r:id="rId20"/>
    <p:sldId id="356" r:id="rId21"/>
    <p:sldId id="308" r:id="rId22"/>
    <p:sldId id="307" r:id="rId23"/>
    <p:sldId id="305" r:id="rId24"/>
    <p:sldId id="393" r:id="rId25"/>
    <p:sldId id="395" r:id="rId26"/>
    <p:sldId id="396" r:id="rId27"/>
    <p:sldId id="310" r:id="rId28"/>
    <p:sldId id="306" r:id="rId29"/>
    <p:sldId id="411" r:id="rId30"/>
    <p:sldId id="347" r:id="rId31"/>
    <p:sldId id="348" r:id="rId32"/>
    <p:sldId id="309" r:id="rId33"/>
    <p:sldId id="340" r:id="rId34"/>
    <p:sldId id="341" r:id="rId35"/>
    <p:sldId id="382" r:id="rId36"/>
    <p:sldId id="387" r:id="rId37"/>
    <p:sldId id="384" r:id="rId38"/>
    <p:sldId id="386" r:id="rId39"/>
    <p:sldId id="383" r:id="rId40"/>
    <p:sldId id="385" r:id="rId41"/>
    <p:sldId id="311" r:id="rId42"/>
    <p:sldId id="316" r:id="rId43"/>
    <p:sldId id="317" r:id="rId44"/>
    <p:sldId id="318" r:id="rId45"/>
    <p:sldId id="345" r:id="rId46"/>
    <p:sldId id="346" r:id="rId47"/>
    <p:sldId id="314" r:id="rId48"/>
    <p:sldId id="312" r:id="rId49"/>
    <p:sldId id="344" r:id="rId50"/>
    <p:sldId id="315" r:id="rId51"/>
    <p:sldId id="313" r:id="rId52"/>
    <p:sldId id="349" r:id="rId53"/>
    <p:sldId id="319" r:id="rId54"/>
    <p:sldId id="413" r:id="rId55"/>
    <p:sldId id="414" r:id="rId56"/>
    <p:sldId id="415" r:id="rId57"/>
    <p:sldId id="416" r:id="rId58"/>
    <p:sldId id="417" r:id="rId59"/>
    <p:sldId id="412" r:id="rId60"/>
    <p:sldId id="321" r:id="rId61"/>
    <p:sldId id="323" r:id="rId62"/>
    <p:sldId id="324" r:id="rId63"/>
    <p:sldId id="325" r:id="rId64"/>
    <p:sldId id="322" r:id="rId65"/>
    <p:sldId id="320" r:id="rId66"/>
    <p:sldId id="326" r:id="rId67"/>
    <p:sldId id="327" r:id="rId68"/>
    <p:sldId id="328" r:id="rId69"/>
    <p:sldId id="329" r:id="rId70"/>
    <p:sldId id="330" r:id="rId71"/>
    <p:sldId id="335" r:id="rId72"/>
    <p:sldId id="331" r:id="rId73"/>
    <p:sldId id="419" r:id="rId74"/>
    <p:sldId id="420" r:id="rId75"/>
    <p:sldId id="422" r:id="rId76"/>
    <p:sldId id="424" r:id="rId77"/>
    <p:sldId id="425" r:id="rId78"/>
    <p:sldId id="426" r:id="rId79"/>
    <p:sldId id="427" r:id="rId80"/>
    <p:sldId id="428" r:id="rId81"/>
    <p:sldId id="423" r:id="rId82"/>
    <p:sldId id="369" r:id="rId83"/>
    <p:sldId id="429" r:id="rId84"/>
    <p:sldId id="430" r:id="rId85"/>
    <p:sldId id="431" r:id="rId86"/>
    <p:sldId id="432" r:id="rId87"/>
    <p:sldId id="433" r:id="rId88"/>
    <p:sldId id="421" r:id="rId89"/>
    <p:sldId id="388" r:id="rId90"/>
    <p:sldId id="392" r:id="rId91"/>
    <p:sldId id="397" r:id="rId92"/>
    <p:sldId id="398" r:id="rId93"/>
    <p:sldId id="399" r:id="rId94"/>
    <p:sldId id="400" r:id="rId95"/>
    <p:sldId id="401" r:id="rId96"/>
    <p:sldId id="408" r:id="rId97"/>
    <p:sldId id="403" r:id="rId98"/>
    <p:sldId id="402" r:id="rId99"/>
    <p:sldId id="407" r:id="rId100"/>
    <p:sldId id="409" r:id="rId101"/>
    <p:sldId id="404" r:id="rId102"/>
    <p:sldId id="406" r:id="rId103"/>
    <p:sldId id="405" r:id="rId104"/>
    <p:sldId id="418" r:id="rId105"/>
    <p:sldId id="410" r:id="rId106"/>
    <p:sldId id="389" r:id="rId107"/>
    <p:sldId id="332" r:id="rId108"/>
    <p:sldId id="390" r:id="rId109"/>
    <p:sldId id="391" r:id="rId110"/>
    <p:sldId id="334" r:id="rId111"/>
    <p:sldId id="336" r:id="rId112"/>
    <p:sldId id="339" r:id="rId113"/>
    <p:sldId id="343" r:id="rId114"/>
    <p:sldId id="342" r:id="rId115"/>
    <p:sldId id="333" r:id="rId116"/>
    <p:sldId id="372" r:id="rId117"/>
    <p:sldId id="375" r:id="rId118"/>
    <p:sldId id="374" r:id="rId119"/>
    <p:sldId id="376" r:id="rId120"/>
    <p:sldId id="373" r:id="rId121"/>
    <p:sldId id="377" r:id="rId122"/>
    <p:sldId id="378" r:id="rId123"/>
    <p:sldId id="379" r:id="rId124"/>
    <p:sldId id="380" r:id="rId125"/>
    <p:sldId id="381" r:id="rId126"/>
  </p:sldIdLst>
  <p:sldSz cx="9144000" cy="6858000" type="screen4x3"/>
  <p:notesSz cx="6858000" cy="90773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68589" autoAdjust="0"/>
  </p:normalViewPr>
  <p:slideViewPr>
    <p:cSldViewPr>
      <p:cViewPr>
        <p:scale>
          <a:sx n="60" d="100"/>
          <a:sy n="60" d="100"/>
        </p:scale>
        <p:origin x="-1356" y="-30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971800" cy="454025"/>
          </a:xfrm>
          <a:prstGeom prst="rect">
            <a:avLst/>
          </a:prstGeom>
        </p:spPr>
        <p:txBody>
          <a:bodyPr vert="horz" lIns="91438" tIns="45718" rIns="91438" bIns="45718"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4" y="3"/>
            <a:ext cx="2971800" cy="454025"/>
          </a:xfrm>
          <a:prstGeom prst="rect">
            <a:avLst/>
          </a:prstGeom>
        </p:spPr>
        <p:txBody>
          <a:bodyPr vert="horz" lIns="91438" tIns="45718" rIns="91438" bIns="45718" rtlCol="0"/>
          <a:lstStyle>
            <a:lvl1pPr algn="r" fontAlgn="auto">
              <a:spcBef>
                <a:spcPts val="0"/>
              </a:spcBef>
              <a:spcAft>
                <a:spcPts val="0"/>
              </a:spcAft>
              <a:defRPr sz="1200">
                <a:latin typeface="+mn-lt"/>
                <a:cs typeface="+mn-cs"/>
              </a:defRPr>
            </a:lvl1pPr>
          </a:lstStyle>
          <a:p>
            <a:pPr>
              <a:defRPr/>
            </a:pPr>
            <a:fld id="{75FA82B8-4FC8-43C2-9338-44A2ADF5571E}" type="datetimeFigureOut">
              <a:rPr lang="en-US"/>
              <a:pPr>
                <a:defRPr/>
              </a:pPr>
              <a:t>4/7/2019</a:t>
            </a:fld>
            <a:endParaRPr lang="en-US"/>
          </a:p>
        </p:txBody>
      </p:sp>
      <p:sp>
        <p:nvSpPr>
          <p:cNvPr id="4" name="Slide Image Placeholder 3"/>
          <p:cNvSpPr>
            <a:spLocks noGrp="1" noRot="1" noChangeAspect="1"/>
          </p:cNvSpPr>
          <p:nvPr>
            <p:ph type="sldImg" idx="2"/>
          </p:nvPr>
        </p:nvSpPr>
        <p:spPr>
          <a:xfrm>
            <a:off x="1160463" y="681038"/>
            <a:ext cx="4537075" cy="3403600"/>
          </a:xfrm>
          <a:prstGeom prst="rect">
            <a:avLst/>
          </a:prstGeom>
          <a:noFill/>
          <a:ln w="12700">
            <a:solidFill>
              <a:prstClr val="black"/>
            </a:solidFill>
          </a:ln>
        </p:spPr>
        <p:txBody>
          <a:bodyPr vert="horz" lIns="91438" tIns="45718" rIns="91438" bIns="45718" rtlCol="0" anchor="ctr"/>
          <a:lstStyle/>
          <a:p>
            <a:pPr lvl="0"/>
            <a:endParaRPr lang="en-US" noProof="0"/>
          </a:p>
        </p:txBody>
      </p:sp>
      <p:sp>
        <p:nvSpPr>
          <p:cNvPr id="5" name="Notes Placeholder 4"/>
          <p:cNvSpPr>
            <a:spLocks noGrp="1"/>
          </p:cNvSpPr>
          <p:nvPr>
            <p:ph type="body" sz="quarter" idx="3"/>
          </p:nvPr>
        </p:nvSpPr>
        <p:spPr>
          <a:xfrm>
            <a:off x="685800" y="4311652"/>
            <a:ext cx="5486400" cy="4084638"/>
          </a:xfrm>
          <a:prstGeom prst="rect">
            <a:avLst/>
          </a:prstGeom>
        </p:spPr>
        <p:txBody>
          <a:bodyPr vert="horz" lIns="91438" tIns="45718" rIns="91438" bIns="4571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621716"/>
            <a:ext cx="2971800" cy="454025"/>
          </a:xfrm>
          <a:prstGeom prst="rect">
            <a:avLst/>
          </a:prstGeom>
        </p:spPr>
        <p:txBody>
          <a:bodyPr vert="horz" lIns="91438" tIns="45718" rIns="91438" bIns="45718"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4" y="8621716"/>
            <a:ext cx="2971800" cy="454025"/>
          </a:xfrm>
          <a:prstGeom prst="rect">
            <a:avLst/>
          </a:prstGeom>
        </p:spPr>
        <p:txBody>
          <a:bodyPr vert="horz" lIns="91438" tIns="45718" rIns="91438" bIns="45718" rtlCol="0" anchor="b"/>
          <a:lstStyle>
            <a:lvl1pPr algn="r" fontAlgn="auto">
              <a:spcBef>
                <a:spcPts val="0"/>
              </a:spcBef>
              <a:spcAft>
                <a:spcPts val="0"/>
              </a:spcAft>
              <a:defRPr sz="1200">
                <a:latin typeface="+mn-lt"/>
                <a:cs typeface="+mn-cs"/>
              </a:defRPr>
            </a:lvl1pPr>
          </a:lstStyle>
          <a:p>
            <a:pPr>
              <a:defRPr/>
            </a:pPr>
            <a:fld id="{121AA483-810C-4F2D-8978-C8D52D1A5A6E}" type="slidenum">
              <a:rPr lang="en-US"/>
              <a:pPr>
                <a:defRPr/>
              </a:pPr>
              <a:t>‹#›</a:t>
            </a:fld>
            <a:endParaRPr lang="en-US"/>
          </a:p>
        </p:txBody>
      </p:sp>
    </p:spTree>
    <p:extLst>
      <p:ext uri="{BB962C8B-B14F-4D97-AF65-F5344CB8AC3E}">
        <p14:creationId xmlns="" xmlns:p14="http://schemas.microsoft.com/office/powerpoint/2010/main" val="9936894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 typeface="+mj-lt"/>
              <a:buAutoNum type="arabicPeriod"/>
            </a:pPr>
            <a:r>
              <a:rPr lang="en-US" b="1" i="0" dirty="0" smtClean="0"/>
              <a:t>Age </a:t>
            </a:r>
            <a:r>
              <a:rPr lang="en-US" b="0" i="0" dirty="0" smtClean="0"/>
              <a:t>- </a:t>
            </a:r>
            <a:r>
              <a:rPr lang="en-US" b="0" i="1" dirty="0" smtClean="0"/>
              <a:t>`</a:t>
            </a:r>
            <a:r>
              <a:rPr lang="en-US" b="0" i="1" dirty="0" smtClean="0">
                <a:latin typeface="Tahoma"/>
                <a:ea typeface="Tahoma"/>
                <a:cs typeface="Tahoma"/>
              </a:rPr>
              <a:t>ô</a:t>
            </a:r>
            <a:r>
              <a:rPr lang="en-US" b="0" i="1" dirty="0" smtClean="0"/>
              <a:t>wlâm</a:t>
            </a:r>
            <a:r>
              <a:rPr lang="en-US" b="0" i="0" dirty="0" smtClean="0"/>
              <a:t>, </a:t>
            </a:r>
            <a:r>
              <a:rPr lang="en-US" b="0" i="1" dirty="0" smtClean="0"/>
              <a:t>`</a:t>
            </a:r>
            <a:r>
              <a:rPr lang="en-US" b="0" i="1" dirty="0" smtClean="0">
                <a:latin typeface="Calibri"/>
                <a:cs typeface="Calibri"/>
              </a:rPr>
              <a:t>ê</a:t>
            </a:r>
            <a:r>
              <a:rPr lang="en-US" b="0" i="1" dirty="0" smtClean="0"/>
              <a:t>yl</a:t>
            </a:r>
            <a:r>
              <a:rPr lang="en-US" b="0" i="1" dirty="0" smtClean="0">
                <a:latin typeface="Tahoma"/>
                <a:ea typeface="Tahoma"/>
                <a:cs typeface="Tahoma"/>
              </a:rPr>
              <a:t>ô</a:t>
            </a:r>
            <a:r>
              <a:rPr lang="en-US" b="0" i="1" dirty="0" smtClean="0"/>
              <a:t>wm</a:t>
            </a:r>
            <a:r>
              <a:rPr lang="en-US" b="0" i="0" dirty="0" smtClean="0"/>
              <a:t>, and </a:t>
            </a:r>
            <a:r>
              <a:rPr lang="en-US" b="0" i="1" dirty="0" smtClean="0"/>
              <a:t>`âlam </a:t>
            </a:r>
            <a:r>
              <a:rPr lang="en-US" b="0" i="0" dirty="0" smtClean="0"/>
              <a:t>(Aram.)</a:t>
            </a:r>
          </a:p>
          <a:p>
            <a:pPr marL="228592" indent="-228592" eaLnBrk="1" hangingPunct="1">
              <a:spcBef>
                <a:spcPct val="0"/>
              </a:spcBef>
              <a:buFont typeface="+mj-lt"/>
              <a:buAutoNum type="arabicPeriod"/>
            </a:pPr>
            <a:r>
              <a:rPr lang="en-US" b="1" i="0" dirty="0" smtClean="0"/>
              <a:t>Enduring – </a:t>
            </a:r>
            <a:r>
              <a:rPr lang="en-US" b="0" i="1" dirty="0" smtClean="0"/>
              <a:t>n</a:t>
            </a:r>
            <a:r>
              <a:rPr lang="en-US" b="0" i="1" dirty="0" smtClean="0">
                <a:latin typeface="Calibri"/>
                <a:cs typeface="Calibri"/>
              </a:rPr>
              <a:t>êt</a:t>
            </a:r>
            <a:r>
              <a:rPr lang="en-US" b="0" i="1" dirty="0" smtClean="0"/>
              <a:t>sach</a:t>
            </a:r>
          </a:p>
          <a:p>
            <a:pPr marL="228592" indent="-228592" eaLnBrk="1" hangingPunct="1">
              <a:spcBef>
                <a:spcPct val="0"/>
              </a:spcBef>
              <a:buFont typeface="+mj-lt"/>
              <a:buAutoNum type="arabicPeriod"/>
            </a:pPr>
            <a:r>
              <a:rPr lang="en-US" b="1" i="0" dirty="0" smtClean="0"/>
              <a:t>Until, continuously</a:t>
            </a:r>
            <a:r>
              <a:rPr lang="en-US" b="1" i="0" baseline="0" dirty="0" smtClean="0"/>
              <a:t> - </a:t>
            </a:r>
            <a:r>
              <a:rPr lang="en-US" b="0" i="1" baseline="0" dirty="0" smtClean="0"/>
              <a:t>`ad</a:t>
            </a:r>
          </a:p>
          <a:p>
            <a:pPr marL="228592" indent="-228592" eaLnBrk="1" hangingPunct="1">
              <a:spcBef>
                <a:spcPct val="0"/>
              </a:spcBef>
              <a:buFont typeface="+mj-lt"/>
              <a:buAutoNum type="arabicPeriod"/>
            </a:pPr>
            <a:r>
              <a:rPr lang="en-US" b="1" i="0" baseline="0" dirty="0" smtClean="0"/>
              <a:t>Continually – </a:t>
            </a:r>
            <a:r>
              <a:rPr lang="en-US" b="0" i="1" baseline="0" dirty="0" smtClean="0"/>
              <a:t>t</a:t>
            </a:r>
            <a:r>
              <a:rPr lang="en-US" b="0" i="1" dirty="0" smtClean="0"/>
              <a:t>â</a:t>
            </a:r>
            <a:r>
              <a:rPr lang="en-US" b="0" i="1" baseline="0" dirty="0" smtClean="0"/>
              <a:t>m</a:t>
            </a:r>
            <a:r>
              <a:rPr lang="en-US" b="0" i="1" baseline="0" dirty="0" smtClean="0">
                <a:latin typeface="Tahoma"/>
                <a:ea typeface="Tahoma"/>
                <a:cs typeface="Tahoma"/>
              </a:rPr>
              <a:t>î</a:t>
            </a:r>
            <a:r>
              <a:rPr lang="en-US" b="0" i="1" baseline="0" dirty="0" smtClean="0"/>
              <a:t>yd</a:t>
            </a:r>
          </a:p>
          <a:p>
            <a:pPr marL="228592" indent="-228592" eaLnBrk="1" hangingPunct="1">
              <a:spcBef>
                <a:spcPct val="0"/>
              </a:spcBef>
              <a:buFont typeface="+mj-lt"/>
              <a:buAutoNum type="arabicPeriod"/>
            </a:pPr>
            <a:r>
              <a:rPr lang="en-US" b="1" i="0" baseline="0" dirty="0" smtClean="0"/>
              <a:t>Generation – </a:t>
            </a:r>
            <a:r>
              <a:rPr lang="en-US" b="0" i="1" baseline="0" dirty="0" smtClean="0"/>
              <a:t>d</a:t>
            </a:r>
            <a:r>
              <a:rPr lang="en-US" b="0" i="1" baseline="0" dirty="0" smtClean="0">
                <a:latin typeface="Tahoma"/>
                <a:ea typeface="Tahoma"/>
                <a:cs typeface="Tahoma"/>
              </a:rPr>
              <a:t>ô</a:t>
            </a:r>
            <a:r>
              <a:rPr lang="en-US" b="0" i="1" baseline="0" dirty="0" smtClean="0"/>
              <a:t>r</a:t>
            </a:r>
            <a:r>
              <a:rPr lang="en-US" b="0" i="0" baseline="0" dirty="0" smtClean="0"/>
              <a:t>, associated with </a:t>
            </a:r>
            <a:r>
              <a:rPr lang="en-US" b="0" i="1" baseline="0" dirty="0" smtClean="0"/>
              <a:t>`</a:t>
            </a:r>
            <a:r>
              <a:rPr lang="en-US" b="0" i="1" baseline="0" dirty="0" smtClean="0">
                <a:latin typeface="Tahoma"/>
                <a:ea typeface="Tahoma"/>
                <a:cs typeface="Tahoma"/>
              </a:rPr>
              <a:t>ô</a:t>
            </a:r>
            <a:r>
              <a:rPr lang="en-US" b="0" i="1" baseline="0" dirty="0" smtClean="0"/>
              <a:t>wl</a:t>
            </a:r>
            <a:r>
              <a:rPr lang="en-US" b="0" i="1" dirty="0" smtClean="0"/>
              <a:t>â</a:t>
            </a:r>
            <a:r>
              <a:rPr lang="en-US" b="0" i="1" baseline="0" dirty="0" smtClean="0"/>
              <a:t>m   </a:t>
            </a:r>
            <a:r>
              <a:rPr lang="en-US" b="0" i="0" baseline="0" dirty="0" smtClean="0"/>
              <a:t>- 60 occs. of </a:t>
            </a:r>
            <a:r>
              <a:rPr lang="en-US" b="0" i="1" baseline="0" dirty="0" smtClean="0"/>
              <a:t>d</a:t>
            </a:r>
            <a:r>
              <a:rPr lang="en-US" b="0" i="1" baseline="0" dirty="0" smtClean="0">
                <a:latin typeface="Tahoma"/>
                <a:ea typeface="Tahoma"/>
                <a:cs typeface="Tahoma"/>
              </a:rPr>
              <a:t>ô</a:t>
            </a:r>
            <a:r>
              <a:rPr lang="en-US" b="0" i="1" baseline="0" dirty="0" smtClean="0"/>
              <a:t>r</a:t>
            </a:r>
            <a:endParaRPr lang="en-US" b="0" i="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a:t>
            </a:fld>
            <a:endParaRPr lang="en-US"/>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In the same spirit as – </a:t>
            </a:r>
            <a:r>
              <a:rPr lang="en-US" dirty="0"/>
              <a:t>“work out your own salvation in fear and trembling” - Phi.2:12</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100</a:t>
            </a:fld>
            <a:endParaRPr lang="en-US"/>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Gift </a:t>
            </a:r>
            <a:r>
              <a:rPr lang="en-US" dirty="0"/>
              <a:t>– </a:t>
            </a:r>
            <a:r>
              <a:rPr lang="en-US" i="1" dirty="0"/>
              <a:t>charisma</a:t>
            </a:r>
            <a:r>
              <a:rPr lang="en-US" dirty="0"/>
              <a:t> in Rom.6:23</a:t>
            </a:r>
          </a:p>
          <a:p>
            <a:pPr marL="228592" indent="-228592" defTabSz="914372">
              <a:buFont typeface="+mj-lt"/>
              <a:buAutoNum type="arabicPeriod"/>
              <a:defRPr/>
            </a:pPr>
            <a:r>
              <a:rPr lang="en-US" b="1" dirty="0"/>
              <a:t>“by His Son” </a:t>
            </a:r>
            <a:r>
              <a:rPr lang="en-US" dirty="0"/>
              <a:t>– 1 Jn.5:11</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101</a:t>
            </a:fld>
            <a:endParaRPr lang="en-US"/>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Also – </a:t>
            </a:r>
            <a:r>
              <a:rPr lang="en-US" dirty="0"/>
              <a:t>1 Jn.1:1-2</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102</a:t>
            </a:fld>
            <a:endParaRPr lang="en-US"/>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103</a:t>
            </a:fld>
            <a:endParaRPr lang="en-US"/>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But not specifically “aionian” here.</a:t>
            </a:r>
          </a:p>
          <a:p>
            <a:pPr marL="228592" indent="-228592" defTabSz="914372">
              <a:buFont typeface="+mj-lt"/>
              <a:buAutoNum type="arabicPeriod"/>
              <a:defRPr/>
            </a:pPr>
            <a:r>
              <a:rPr lang="en-US" b="1" dirty="0"/>
              <a:t>However, “aionian life” in – 1 Ti.1:16;  6:12; Ti.1:2; 3:7</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104</a:t>
            </a:fld>
            <a:endParaRPr lang="en-US"/>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This “beforeness” </a:t>
            </a:r>
            <a:r>
              <a:rPr lang="en-US" dirty="0"/>
              <a:t>– sets this promise of aionian life apart from the covenants of promise, and the earthly kingdom</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105</a:t>
            </a:fld>
            <a:endParaRPr lang="en-US"/>
          </a:p>
        </p:txBody>
      </p:sp>
    </p:spTree>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I.E.– </a:t>
            </a:r>
            <a:r>
              <a:rPr lang="en-US" dirty="0"/>
              <a:t>the superlative ages, or superlative overarching ages containing smaller ages. If we remember that the basic unit of an “age” is a human lifetime, we might be spared endless genealogies about the great eons of time.</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106</a:t>
            </a:fld>
            <a:endParaRPr lang="en-US"/>
          </a:p>
        </p:txBody>
      </p:sp>
    </p:spTree>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Phi.4:20 – </a:t>
            </a:r>
            <a:r>
              <a:rPr lang="en-US" dirty="0"/>
              <a:t>“But to our God and Father </a:t>
            </a:r>
            <a:r>
              <a:rPr lang="en-US" i="1" dirty="0"/>
              <a:t>is</a:t>
            </a:r>
            <a:r>
              <a:rPr lang="en-US" dirty="0"/>
              <a:t> the glory </a:t>
            </a:r>
            <a:r>
              <a:rPr lang="en-US" u="sng" dirty="0"/>
              <a:t>for the ages of the ages</a:t>
            </a:r>
            <a:r>
              <a:rPr lang="en-US" dirty="0"/>
              <a:t>. Amen.”</a:t>
            </a:r>
          </a:p>
          <a:p>
            <a:pPr marL="228592" indent="-228592" defTabSz="914372">
              <a:buFont typeface="+mj-lt"/>
              <a:buAutoNum type="arabicPeriod"/>
              <a:defRPr/>
            </a:pPr>
            <a:r>
              <a:rPr lang="en-US" b="1" dirty="0"/>
              <a:t>1 Ti.1:17 – </a:t>
            </a:r>
            <a:r>
              <a:rPr lang="en-US" dirty="0"/>
              <a:t>“And to the King of the ages, uncorrupted, unseen, only wise God </a:t>
            </a:r>
            <a:r>
              <a:rPr lang="en-US" i="1" dirty="0"/>
              <a:t>is</a:t>
            </a:r>
            <a:r>
              <a:rPr lang="en-US" dirty="0"/>
              <a:t> honor and glory </a:t>
            </a:r>
            <a:r>
              <a:rPr lang="en-US" u="sng" dirty="0"/>
              <a:t>for the ages of the ages</a:t>
            </a:r>
            <a:r>
              <a:rPr lang="en-US" dirty="0"/>
              <a:t>. Amen”</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107</a:t>
            </a:fld>
            <a:endParaRPr lang="en-US"/>
          </a:p>
        </p:txBody>
      </p:sp>
    </p:spTree>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Rev.1:6 – </a:t>
            </a:r>
            <a:r>
              <a:rPr lang="en-US" dirty="0"/>
              <a:t>“and made us a kingdom of priests to His God and Father, to Whom </a:t>
            </a:r>
            <a:r>
              <a:rPr lang="en-US" i="1" dirty="0"/>
              <a:t>is</a:t>
            </a:r>
            <a:r>
              <a:rPr lang="en-US" dirty="0"/>
              <a:t> the glory and the might </a:t>
            </a:r>
            <a:r>
              <a:rPr lang="en-US" u="sng" dirty="0"/>
              <a:t>for the ages of the ages</a:t>
            </a:r>
            <a:r>
              <a:rPr lang="en-US" dirty="0"/>
              <a:t>. Amen”</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108</a:t>
            </a:fld>
            <a:endParaRPr lang="en-US"/>
          </a:p>
        </p:txBody>
      </p:sp>
    </p:spTree>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Rev.7:12 – </a:t>
            </a:r>
            <a:r>
              <a:rPr lang="en-US" dirty="0"/>
              <a:t>“and saying, ‘Amen. The blessing and the glory and the wisdom and the thankfulness and the honor and the power and the strength to our God </a:t>
            </a:r>
            <a:r>
              <a:rPr lang="en-US" u="sng" dirty="0"/>
              <a:t>for the ages of the ages</a:t>
            </a:r>
            <a:r>
              <a:rPr lang="en-US" dirty="0"/>
              <a:t>. Amen.’”</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109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 typeface="+mj-lt"/>
              <a:buAutoNum type="arabicPeriod"/>
            </a:pPr>
            <a:r>
              <a:rPr lang="en-US" b="1" i="0" dirty="0" smtClean="0"/>
              <a:t>Age </a:t>
            </a:r>
            <a:r>
              <a:rPr lang="en-US" b="0" i="0" dirty="0" smtClean="0"/>
              <a:t>- </a:t>
            </a:r>
            <a:r>
              <a:rPr lang="en-US" b="0" i="1" dirty="0" smtClean="0"/>
              <a:t>`</a:t>
            </a:r>
            <a:r>
              <a:rPr lang="en-US" b="0" i="1" dirty="0" smtClean="0">
                <a:latin typeface="Tahoma"/>
                <a:ea typeface="Tahoma"/>
                <a:cs typeface="Tahoma"/>
              </a:rPr>
              <a:t>ô</a:t>
            </a:r>
            <a:r>
              <a:rPr lang="en-US" b="0" i="1" dirty="0" smtClean="0"/>
              <a:t>wlâm</a:t>
            </a:r>
            <a:r>
              <a:rPr lang="en-US" b="0" i="0" dirty="0" smtClean="0"/>
              <a:t>, </a:t>
            </a:r>
            <a:r>
              <a:rPr lang="en-US" b="0" i="1" dirty="0" smtClean="0"/>
              <a:t>`</a:t>
            </a:r>
            <a:r>
              <a:rPr lang="en-US" b="0" i="1" dirty="0" smtClean="0">
                <a:latin typeface="Calibri"/>
                <a:cs typeface="Calibri"/>
              </a:rPr>
              <a:t>ê</a:t>
            </a:r>
            <a:r>
              <a:rPr lang="en-US" b="0" i="1" dirty="0" smtClean="0"/>
              <a:t>yl</a:t>
            </a:r>
            <a:r>
              <a:rPr lang="en-US" b="0" i="1" dirty="0" smtClean="0">
                <a:latin typeface="Tahoma"/>
                <a:ea typeface="Tahoma"/>
                <a:cs typeface="Tahoma"/>
              </a:rPr>
              <a:t>ô</a:t>
            </a:r>
            <a:r>
              <a:rPr lang="en-US" b="0" i="1" dirty="0" smtClean="0"/>
              <a:t>wm</a:t>
            </a:r>
            <a:r>
              <a:rPr lang="en-US" b="0" i="0" dirty="0" smtClean="0"/>
              <a:t>, and </a:t>
            </a:r>
            <a:r>
              <a:rPr lang="en-US" b="0" i="1" dirty="0" smtClean="0"/>
              <a:t>`âlam </a:t>
            </a:r>
            <a:r>
              <a:rPr lang="en-US" b="0" i="0" dirty="0" smtClean="0"/>
              <a:t>(Aram.)</a:t>
            </a:r>
          </a:p>
          <a:p>
            <a:pPr marL="228592" indent="-228592" eaLnBrk="1" hangingPunct="1">
              <a:spcBef>
                <a:spcPct val="0"/>
              </a:spcBef>
              <a:buFont typeface="+mj-lt"/>
              <a:buAutoNum type="arabicPeriod"/>
            </a:pPr>
            <a:r>
              <a:rPr lang="en-US" b="1" i="0" dirty="0" smtClean="0"/>
              <a:t>Enduring – </a:t>
            </a:r>
            <a:r>
              <a:rPr lang="en-US" b="0" i="1" dirty="0" smtClean="0"/>
              <a:t>n</a:t>
            </a:r>
            <a:r>
              <a:rPr lang="en-US" b="0" i="1" dirty="0" smtClean="0">
                <a:latin typeface="Calibri"/>
                <a:cs typeface="Calibri"/>
              </a:rPr>
              <a:t>êt</a:t>
            </a:r>
            <a:r>
              <a:rPr lang="en-US" b="0" i="1" dirty="0" smtClean="0"/>
              <a:t>sach</a:t>
            </a:r>
          </a:p>
          <a:p>
            <a:pPr marL="228592" indent="-228592" eaLnBrk="1" hangingPunct="1">
              <a:spcBef>
                <a:spcPct val="0"/>
              </a:spcBef>
              <a:buFont typeface="+mj-lt"/>
              <a:buAutoNum type="arabicPeriod"/>
            </a:pPr>
            <a:r>
              <a:rPr lang="en-US" b="1" i="0" dirty="0" smtClean="0"/>
              <a:t>Until, continuously</a:t>
            </a:r>
            <a:r>
              <a:rPr lang="en-US" b="1" i="0" baseline="0" dirty="0" smtClean="0"/>
              <a:t> - </a:t>
            </a:r>
            <a:r>
              <a:rPr lang="en-US" b="0" i="1" baseline="0" dirty="0" smtClean="0"/>
              <a:t>`ad</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a:t>
            </a:fld>
            <a:endParaRPr lang="en-US"/>
          </a:p>
        </p:txBody>
      </p:sp>
    </p:spTree>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Gal.1:5 – </a:t>
            </a:r>
            <a:r>
              <a:rPr lang="en-US" dirty="0"/>
              <a:t>“to Whom </a:t>
            </a:r>
            <a:r>
              <a:rPr lang="en-US" i="1" dirty="0"/>
              <a:t>is</a:t>
            </a:r>
            <a:r>
              <a:rPr lang="en-US" dirty="0"/>
              <a:t> the glory </a:t>
            </a:r>
            <a:r>
              <a:rPr lang="en-US" u="sng" dirty="0"/>
              <a:t>for the ages of the ages</a:t>
            </a:r>
            <a:r>
              <a:rPr lang="en-US" dirty="0"/>
              <a:t>. Amen”</a:t>
            </a:r>
            <a:endParaRPr lang="en-US" b="1" dirty="0"/>
          </a:p>
          <a:p>
            <a:pPr marL="228592" indent="-228592" defTabSz="914372">
              <a:buFont typeface="+mj-lt"/>
              <a:buAutoNum type="arabicPeriod"/>
              <a:defRPr/>
            </a:pPr>
            <a:r>
              <a:rPr lang="en-US" b="1" dirty="0"/>
              <a:t>2 Ti.4:18 – </a:t>
            </a:r>
            <a:r>
              <a:rPr lang="en-US" dirty="0"/>
              <a:t>“And the Lord will rescue me from every wicked work, and will save me for His heavenly kingdom, to Whom </a:t>
            </a:r>
            <a:r>
              <a:rPr lang="en-US" i="1" dirty="0"/>
              <a:t>is</a:t>
            </a:r>
            <a:r>
              <a:rPr lang="en-US" dirty="0"/>
              <a:t> the glory </a:t>
            </a:r>
            <a:r>
              <a:rPr lang="en-US" u="sng" dirty="0"/>
              <a:t>for the ages of the ages</a:t>
            </a:r>
            <a:r>
              <a:rPr lang="en-US" dirty="0"/>
              <a:t>. Amen”</a:t>
            </a:r>
          </a:p>
          <a:p>
            <a:pPr marL="228592" indent="-228592" defTabSz="914372">
              <a:buFont typeface="+mj-lt"/>
              <a:buAutoNum type="arabicPeriod"/>
              <a:defRPr/>
            </a:pPr>
            <a:r>
              <a:rPr lang="en-US" b="1" dirty="0"/>
              <a:t>Heb.13:21 – </a:t>
            </a:r>
            <a:r>
              <a:rPr lang="en-US" dirty="0"/>
              <a:t>“to prepare you by every good work for the doing of His will, doing by you the thing well-pleasing before Him through Jesus Christ, to Whom is the glory </a:t>
            </a:r>
            <a:r>
              <a:rPr lang="en-US" b="1" u="sng" dirty="0"/>
              <a:t>for the ages of the ages</a:t>
            </a:r>
            <a:r>
              <a:rPr lang="en-US" dirty="0"/>
              <a:t>. Amen.” </a:t>
            </a:r>
          </a:p>
          <a:p>
            <a:pPr marL="228592" indent="-228592" defTabSz="914372">
              <a:buFont typeface="+mj-lt"/>
              <a:buAutoNum type="arabicPeriod"/>
              <a:defRPr/>
            </a:pPr>
            <a:r>
              <a:rPr lang="en-US" b="1" dirty="0"/>
              <a:t>1 Pet.4:11 – </a:t>
            </a:r>
            <a:r>
              <a:rPr lang="en-US" dirty="0"/>
              <a:t>“…so that God may be glorified among all through Jesus Christ, to Whom is the glory and the might </a:t>
            </a:r>
            <a:r>
              <a:rPr lang="en-US" u="sng" dirty="0"/>
              <a:t>for the ages of the ages</a:t>
            </a:r>
            <a:r>
              <a:rPr lang="en-US" dirty="0"/>
              <a:t>. Amen.”</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110</a:t>
            </a:fld>
            <a:endParaRPr lang="en-US"/>
          </a:p>
        </p:txBody>
      </p:sp>
    </p:spTree>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Rev.5:13 – </a:t>
            </a:r>
            <a:r>
              <a:rPr lang="en-US" dirty="0"/>
              <a:t>“And every creature which is in the heaven and upon the earth and underneath the earth and which are upon the sea, and those in them all I heard saying to the One Sitting upon the throne even to the Lamb, ‘The blessing and the honor and the glory and the might </a:t>
            </a:r>
            <a:r>
              <a:rPr lang="en-US" u="sng" dirty="0"/>
              <a:t>for the ages of the ages</a:t>
            </a:r>
            <a:r>
              <a:rPr lang="en-US" dirty="0"/>
              <a:t>.’”</a:t>
            </a:r>
            <a:endParaRPr lang="en-US" b="1" dirty="0"/>
          </a:p>
          <a:p>
            <a:pPr marL="228592" indent="-228592" defTabSz="914372">
              <a:buFont typeface="+mj-lt"/>
              <a:buAutoNum type="arabicPeriod"/>
              <a:defRPr/>
            </a:pPr>
            <a:r>
              <a:rPr lang="en-US" b="1" dirty="0"/>
              <a:t>Rev.1:17-18 – </a:t>
            </a:r>
            <a:r>
              <a:rPr lang="en-US" dirty="0"/>
              <a:t>“I am the First and the Last and the Living One, and I became dead. And, behold, I am living </a:t>
            </a:r>
            <a:r>
              <a:rPr lang="en-US" u="sng" dirty="0"/>
              <a:t>for the ages of the ages</a:t>
            </a:r>
            <a:r>
              <a:rPr lang="en-US" dirty="0"/>
              <a:t>. Amen.” </a:t>
            </a:r>
          </a:p>
          <a:p>
            <a:pPr marL="228592" indent="-228592" defTabSz="914372">
              <a:buFont typeface="+mj-lt"/>
              <a:buAutoNum type="arabicPeriod"/>
              <a:defRPr/>
            </a:pPr>
            <a:r>
              <a:rPr lang="en-US" b="1" dirty="0"/>
              <a:t>Rev.4:9 – </a:t>
            </a:r>
            <a:r>
              <a:rPr lang="en-US" dirty="0"/>
              <a:t>“And whenever the living ones will give glory and honor and thankfulness to the One Sitting upon the throne, Who </a:t>
            </a:r>
            <a:r>
              <a:rPr lang="en-US" i="1" dirty="0"/>
              <a:t>is</a:t>
            </a:r>
            <a:r>
              <a:rPr lang="en-US" dirty="0"/>
              <a:t> living </a:t>
            </a:r>
            <a:r>
              <a:rPr lang="en-US" u="sng" dirty="0"/>
              <a:t>for the ages of the ages</a:t>
            </a:r>
            <a:r>
              <a:rPr lang="en-US" dirty="0"/>
              <a:t>...”</a:t>
            </a:r>
          </a:p>
          <a:p>
            <a:pPr marL="228592" indent="-228592" defTabSz="914372">
              <a:buFont typeface="+mj-lt"/>
              <a:buAutoNum type="arabicPeriod"/>
              <a:defRPr/>
            </a:pPr>
            <a:r>
              <a:rPr lang="en-US" b="1" dirty="0"/>
              <a:t>Rev.4:10 – </a:t>
            </a:r>
            <a:r>
              <a:rPr lang="en-US" dirty="0"/>
              <a:t>“…the twenty-four elders will fall before the One Sitting upon the throne, and will worship the One Living </a:t>
            </a:r>
            <a:r>
              <a:rPr lang="en-US" u="sng" dirty="0"/>
              <a:t>for the ages of the ages</a:t>
            </a:r>
            <a:r>
              <a:rPr lang="en-US" dirty="0"/>
              <a:t>…”    {4:11 acknowledges Him as Creator}</a:t>
            </a:r>
          </a:p>
          <a:p>
            <a:pPr marL="228592" indent="-228592" defTabSz="914372">
              <a:buFont typeface="+mj-lt"/>
              <a:buAutoNum type="arabicPeriod"/>
              <a:defRPr/>
            </a:pPr>
            <a:r>
              <a:rPr lang="en-US" b="1" dirty="0"/>
              <a:t>Rev.10:6 – </a:t>
            </a:r>
            <a:r>
              <a:rPr lang="en-US" dirty="0"/>
              <a:t>“and he swore by the One Living </a:t>
            </a:r>
            <a:r>
              <a:rPr lang="en-US" u="sng" dirty="0"/>
              <a:t>for the ages of the ages</a:t>
            </a:r>
            <a:r>
              <a:rPr lang="en-US" dirty="0"/>
              <a:t>, Who created the heaven and the things in it, and the earth and the things in it, and the sea and the things in it, that there will not be time any longer.”</a:t>
            </a:r>
          </a:p>
          <a:p>
            <a:pPr marL="228592" indent="-228592" defTabSz="914372">
              <a:buFont typeface="+mj-lt"/>
              <a:buAutoNum type="arabicPeriod"/>
              <a:defRPr/>
            </a:pPr>
            <a:r>
              <a:rPr lang="en-US" b="1" dirty="0"/>
              <a:t>Rev.15:7 –</a:t>
            </a:r>
            <a:r>
              <a:rPr lang="en-US" dirty="0"/>
              <a:t> “And one of the four living ones gave the seven angels seven golden bowls being full of the wrath of God, of the One Living </a:t>
            </a:r>
            <a:r>
              <a:rPr lang="en-US" u="sng" dirty="0"/>
              <a:t>for the ages of the ages</a:t>
            </a:r>
            <a:r>
              <a:rPr lang="en-US" dirty="0"/>
              <a:t>.”</a:t>
            </a:r>
          </a:p>
          <a:p>
            <a:pPr marL="228592" indent="-228592" defTabSz="914372">
              <a:buFont typeface="+mj-lt"/>
              <a:buAutoNum type="arabicPeriod"/>
              <a:defRPr/>
            </a:pP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111</a:t>
            </a:fld>
            <a:endParaRPr lang="en-US"/>
          </a:p>
        </p:txBody>
      </p:sp>
    </p:spTree>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Rev.11:15 – </a:t>
            </a:r>
            <a:r>
              <a:rPr lang="en-US" dirty="0"/>
              <a:t>“And the seventh angel trumped and there came to be great voices in the heaven saying, ‘The kingdom of the world became our Lord’s and His Christ’s and He will reign </a:t>
            </a:r>
            <a:r>
              <a:rPr lang="en-US" u="sng" dirty="0"/>
              <a:t>for the ages of the ages</a:t>
            </a:r>
            <a:r>
              <a:rPr lang="en-US" dirty="0"/>
              <a:t>.’”</a:t>
            </a:r>
          </a:p>
          <a:p>
            <a:pPr marL="228592" indent="-228592" defTabSz="914372">
              <a:buFont typeface="+mj-lt"/>
              <a:buAutoNum type="arabicPeriod"/>
              <a:defRPr/>
            </a:pPr>
            <a:r>
              <a:rPr lang="en-US" b="1" dirty="0"/>
              <a:t>Rev.22:5 – </a:t>
            </a:r>
            <a:r>
              <a:rPr lang="en-US" dirty="0"/>
              <a:t>“And night will not be there. And they have not need of a lamp and light of sun, for the Lord God enlightens them. And they will reign </a:t>
            </a:r>
            <a:r>
              <a:rPr lang="en-US" u="sng" dirty="0"/>
              <a:t>for the ages of the ages</a:t>
            </a:r>
            <a:r>
              <a:rPr lang="en-US" dirty="0"/>
              <a: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112</a:t>
            </a:fld>
            <a:endParaRPr lang="en-US"/>
          </a:p>
        </p:txBody>
      </p:sp>
    </p:spTree>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Rev.19:3 – </a:t>
            </a:r>
            <a:r>
              <a:rPr lang="en-US" dirty="0"/>
              <a:t>“And a second time they said, ‘Alleluia.’ And her smoke ascends </a:t>
            </a:r>
            <a:r>
              <a:rPr lang="en-US" u="sng" dirty="0"/>
              <a:t>for the ages of the ages</a:t>
            </a:r>
            <a:r>
              <a:rPr lang="en-US" dirty="0"/>
              <a:t>.”</a:t>
            </a:r>
          </a:p>
          <a:p>
            <a:pPr marL="228592" indent="-228592" defTabSz="914372">
              <a:buFont typeface="+mj-lt"/>
              <a:buAutoNum type="arabicPeriod"/>
              <a:defRPr/>
            </a:pPr>
            <a:r>
              <a:rPr lang="en-US" b="1" dirty="0"/>
              <a:t>Lest we think: </a:t>
            </a:r>
            <a:r>
              <a:rPr lang="en-US" dirty="0"/>
              <a:t>“the ages of the ages” = forever --- can smoke ascend forever?</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113</a:t>
            </a:fld>
            <a:endParaRPr lang="en-US"/>
          </a:p>
        </p:txBody>
      </p:sp>
    </p:spTree>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Rev.20:10 – </a:t>
            </a:r>
            <a:r>
              <a:rPr lang="en-US" dirty="0"/>
              <a:t>“And the devil who </a:t>
            </a:r>
            <a:r>
              <a:rPr lang="en-US" i="1" dirty="0"/>
              <a:t>is</a:t>
            </a:r>
            <a:r>
              <a:rPr lang="en-US" dirty="0"/>
              <a:t> misleading them was cast into the lake of the fire and sulphur, where the wild beast and false prophet </a:t>
            </a:r>
            <a:r>
              <a:rPr lang="en-US" i="1" dirty="0"/>
              <a:t>were cast</a:t>
            </a:r>
            <a:r>
              <a:rPr lang="en-US" dirty="0"/>
              <a:t>. And they will be tormented day and night for the ages of the ages.”</a:t>
            </a:r>
          </a:p>
          <a:p>
            <a:pPr marL="228592" indent="-228592" defTabSz="914372">
              <a:buFont typeface="+mj-lt"/>
              <a:buAutoNum type="arabicPeriod"/>
              <a:defRPr/>
            </a:pPr>
            <a:r>
              <a:rPr lang="en-US" b="1" dirty="0"/>
              <a:t>But – </a:t>
            </a:r>
            <a:r>
              <a:rPr lang="en-US" dirty="0"/>
              <a:t>will Satan’s “ages of ages” be the same duration as the Beast’s and False Prophet’s???</a:t>
            </a:r>
          </a:p>
          <a:p>
            <a:pPr marL="228592" indent="-228592" defTabSz="914372">
              <a:buFont typeface="+mj-lt"/>
              <a:buAutoNum type="arabicPeriod"/>
              <a:defRPr/>
            </a:pPr>
            <a:r>
              <a:rPr lang="en-US" b="1" dirty="0"/>
              <a:t>And after – Eze.28:19</a:t>
            </a:r>
            <a:r>
              <a:rPr lang="en-US" dirty="0"/>
              <a:t> says of the Anointed Cherub “a terror you have become, and nothing for an age”</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114</a:t>
            </a:fld>
            <a:endParaRPr lang="en-US"/>
          </a:p>
        </p:txBody>
      </p:sp>
    </p:spTree>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Eph.3:21 – </a:t>
            </a:r>
            <a:r>
              <a:rPr lang="en-US" dirty="0"/>
              <a:t>“To Him </a:t>
            </a:r>
            <a:r>
              <a:rPr lang="en-US" i="1" dirty="0"/>
              <a:t>is</a:t>
            </a:r>
            <a:r>
              <a:rPr lang="en-US" dirty="0"/>
              <a:t> the glory in the church by Christ Jesus </a:t>
            </a:r>
            <a:r>
              <a:rPr lang="en-US" u="sng" dirty="0"/>
              <a:t>for all the generations of the age of the ages</a:t>
            </a:r>
            <a:r>
              <a:rPr lang="en-US" dirty="0"/>
              <a:t>. Amen.”</a:t>
            </a:r>
          </a:p>
          <a:p>
            <a:pPr defTabSz="914372">
              <a:defRPr/>
            </a:pPr>
            <a:r>
              <a:rPr lang="en-US" dirty="0"/>
              <a:t>	Unique phrasing, with this single grandiose application.</a:t>
            </a:r>
          </a:p>
          <a:p>
            <a:pPr marL="228592" indent="-228592" defTabSz="914372">
              <a:buFont typeface="+mj-lt"/>
              <a:buAutoNum type="arabicPeriod"/>
              <a:defRPr/>
            </a:pP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115</a:t>
            </a:fld>
            <a:endParaRPr lang="en-US"/>
          </a:p>
        </p:txBody>
      </p:sp>
    </p:spTree>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Sunteleia – </a:t>
            </a:r>
            <a:r>
              <a:rPr lang="en-US" dirty="0"/>
              <a:t>an ending together, completing together</a:t>
            </a:r>
          </a:p>
          <a:p>
            <a:pPr marL="228592" indent="-228592" defTabSz="914372">
              <a:buFont typeface="+mj-lt"/>
              <a:buAutoNum type="arabicPeriod"/>
              <a:defRPr/>
            </a:pPr>
            <a:r>
              <a:rPr lang="en-US" b="1" dirty="0"/>
              <a:t>Mat.13:38-40 – </a:t>
            </a:r>
            <a:r>
              <a:rPr lang="en-US" dirty="0"/>
              <a:t>“And the field is the world, and the good seed these are the sons of the kingdom, and the weeds are the sons of the wicked one, and the enemy who </a:t>
            </a:r>
            <a:r>
              <a:rPr lang="en-US" i="1" dirty="0"/>
              <a:t>is</a:t>
            </a:r>
            <a:r>
              <a:rPr lang="en-US" dirty="0"/>
              <a:t> sowing them is the devil, and the harvest is </a:t>
            </a:r>
            <a:r>
              <a:rPr lang="en-US" u="sng" dirty="0"/>
              <a:t>the end-time of the age</a:t>
            </a:r>
            <a:r>
              <a:rPr lang="en-US" dirty="0"/>
              <a:t>, and the harvesters are angels. As, therefore, the weeds are collected together and burned up by fire, so it will be in </a:t>
            </a:r>
            <a:r>
              <a:rPr lang="en-US" u="sng" dirty="0"/>
              <a:t>the </a:t>
            </a:r>
            <a:r>
              <a:rPr lang="en-US" u="sng"/>
              <a:t>end-time </a:t>
            </a:r>
            <a:r>
              <a:rPr lang="en-US" u="sng" smtClean="0"/>
              <a:t>of the age</a:t>
            </a:r>
            <a:r>
              <a:rPr lang="en-US" dirty="0"/>
              <a:t>.”</a:t>
            </a:r>
          </a:p>
          <a:p>
            <a:pPr marL="228592" indent="-228592" defTabSz="914372">
              <a:buFont typeface="+mj-lt"/>
              <a:buAutoNum type="arabicPeriod"/>
              <a:defRPr/>
            </a:pPr>
            <a:r>
              <a:rPr lang="en-US" b="1" dirty="0"/>
              <a:t>Mat.13:49 – </a:t>
            </a:r>
            <a:r>
              <a:rPr lang="en-US" dirty="0"/>
              <a:t>“So it will be in </a:t>
            </a:r>
            <a:r>
              <a:rPr lang="en-US" u="sng" dirty="0"/>
              <a:t>the end-time of the age</a:t>
            </a:r>
            <a:r>
              <a:rPr lang="en-US" dirty="0"/>
              <a:t>. The angels will go forth and separate the wicked from the midst of the just.”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116</a:t>
            </a:fld>
            <a:endParaRPr lang="en-US"/>
          </a:p>
        </p:txBody>
      </p:sp>
    </p:spTree>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Sunteleia – </a:t>
            </a:r>
            <a:r>
              <a:rPr lang="en-US" dirty="0"/>
              <a:t>an ending together, completing together</a:t>
            </a:r>
          </a:p>
          <a:p>
            <a:pPr marL="228592" indent="-228592" defTabSz="914372">
              <a:buFont typeface="+mj-lt"/>
              <a:buAutoNum type="arabicPeriod"/>
              <a:defRPr/>
            </a:pPr>
            <a:r>
              <a:rPr lang="en-US" b="1" dirty="0"/>
              <a:t>Mat.24:3 – </a:t>
            </a:r>
            <a:r>
              <a:rPr lang="en-US" dirty="0"/>
              <a:t>“And of His sitting down upon the Mount of Olives, the disciples in private came forward to Him, saying, ‘Tell us when these things will be and the sign of Your presence, and </a:t>
            </a:r>
            <a:r>
              <a:rPr lang="en-US" u="sng" dirty="0"/>
              <a:t>the end-time of the age</a:t>
            </a:r>
            <a:r>
              <a:rPr lang="en-US" dirty="0"/>
              <a: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117</a:t>
            </a:fld>
            <a:endParaRPr lang="en-US"/>
          </a:p>
        </p:txBody>
      </p:sp>
    </p:spTree>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Mat.28:20 – </a:t>
            </a:r>
            <a:r>
              <a:rPr lang="en-US" dirty="0"/>
              <a:t>“Teaching them to heed all as much as I commanded you. And, behold I am with you all the days until </a:t>
            </a:r>
            <a:r>
              <a:rPr lang="en-US" u="sng" dirty="0"/>
              <a:t>the end-time of the age</a:t>
            </a:r>
            <a:r>
              <a:rPr lang="en-US" dirty="0"/>
              <a:t>. Amen.””</a:t>
            </a:r>
          </a:p>
          <a:p>
            <a:pPr marL="228592" indent="-228592" defTabSz="914372">
              <a:buFont typeface="+mj-lt"/>
              <a:buAutoNum type="arabicPeriod"/>
              <a:defRPr/>
            </a:pP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118</a:t>
            </a:fld>
            <a:endParaRPr lang="en-US"/>
          </a:p>
        </p:txBody>
      </p:sp>
    </p:spTree>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Heb.9:26 – </a:t>
            </a:r>
            <a:r>
              <a:rPr lang="en-US" dirty="0"/>
              <a:t>“Since it would have been necessary for Him to suffer often from the overthrow of the world. But now, once, at </a:t>
            </a:r>
            <a:r>
              <a:rPr lang="en-US" u="sng" dirty="0"/>
              <a:t>the end-time of </a:t>
            </a:r>
            <a:r>
              <a:rPr lang="en-US" b="1" u="sng" dirty="0"/>
              <a:t>the ages</a:t>
            </a:r>
            <a:r>
              <a:rPr lang="en-US" dirty="0"/>
              <a:t> He has been manifested for setting aside of sin through His sacrifice.”</a:t>
            </a:r>
          </a:p>
          <a:p>
            <a:pPr defTabSz="914372">
              <a:defRPr/>
            </a:pPr>
            <a:r>
              <a:rPr lang="en-US" dirty="0"/>
              <a:t>	</a:t>
            </a:r>
            <a:r>
              <a:rPr lang="en-US" b="1" dirty="0"/>
              <a:t>–</a:t>
            </a:r>
            <a:r>
              <a:rPr lang="en-US" dirty="0"/>
              <a:t> Paul seems to take a broader view of what is ending – all the ages since the overthrow.</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119</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 typeface="+mj-lt"/>
              <a:buAutoNum type="arabicPeriod"/>
            </a:pPr>
            <a:r>
              <a:rPr lang="en-US" b="1" i="0" dirty="0" smtClean="0"/>
              <a:t>Incl. </a:t>
            </a:r>
            <a:r>
              <a:rPr lang="en-US" b="0" i="0" dirty="0" smtClean="0"/>
              <a:t>- </a:t>
            </a:r>
            <a:r>
              <a:rPr lang="en-US" b="0" i="1" dirty="0" smtClean="0"/>
              <a:t>`</a:t>
            </a:r>
            <a:r>
              <a:rPr lang="en-US" b="0" i="1" dirty="0" smtClean="0">
                <a:latin typeface="Tahoma"/>
                <a:ea typeface="Tahoma"/>
                <a:cs typeface="Tahoma"/>
              </a:rPr>
              <a:t>ô</a:t>
            </a:r>
            <a:r>
              <a:rPr lang="en-US" b="0" i="1" dirty="0" smtClean="0"/>
              <a:t>wlâm </a:t>
            </a:r>
            <a:r>
              <a:rPr lang="en-US" b="0" i="0" dirty="0" smtClean="0"/>
              <a:t>(439), </a:t>
            </a:r>
            <a:r>
              <a:rPr lang="en-US" b="0" i="1" dirty="0" smtClean="0"/>
              <a:t>`</a:t>
            </a:r>
            <a:r>
              <a:rPr lang="en-US" b="0" i="1" dirty="0" smtClean="0">
                <a:latin typeface="Calibri"/>
                <a:cs typeface="Calibri"/>
              </a:rPr>
              <a:t>ê</a:t>
            </a:r>
            <a:r>
              <a:rPr lang="en-US" b="0" i="1" dirty="0" smtClean="0"/>
              <a:t>yl</a:t>
            </a:r>
            <a:r>
              <a:rPr lang="en-US" b="0" i="1" dirty="0" smtClean="0">
                <a:latin typeface="Tahoma"/>
                <a:ea typeface="Tahoma"/>
                <a:cs typeface="Tahoma"/>
              </a:rPr>
              <a:t>ô</a:t>
            </a:r>
            <a:r>
              <a:rPr lang="en-US" b="0" i="1" dirty="0" smtClean="0"/>
              <a:t>wm </a:t>
            </a:r>
            <a:r>
              <a:rPr lang="en-US" b="0" i="0" dirty="0" smtClean="0"/>
              <a:t>(1 – 2 Ch.33:7, incl. in 439 prev.), and </a:t>
            </a:r>
            <a:r>
              <a:rPr lang="en-US" b="0" i="1" dirty="0" smtClean="0"/>
              <a:t>`âlam  </a:t>
            </a:r>
            <a:r>
              <a:rPr lang="en-US" b="0" i="0" dirty="0" smtClean="0"/>
              <a:t>(13 - Aram.)</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12</a:t>
            </a:fld>
            <a:endParaRPr lang="en-US"/>
          </a:p>
        </p:txBody>
      </p:sp>
    </p:spTree>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Details follow ….</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120</a:t>
            </a:fld>
            <a:endParaRPr lang="en-US"/>
          </a:p>
        </p:txBody>
      </p:sp>
    </p:spTree>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“Before age-times” – </a:t>
            </a:r>
            <a:r>
              <a:rPr lang="en-US" dirty="0"/>
              <a:t>suggests association with “before the overthrow of the world”, when we were chosen in Christ (Eph.1:4)</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121</a:t>
            </a:fld>
            <a:endParaRPr lang="en-US"/>
          </a:p>
        </p:txBody>
      </p:sp>
    </p:spTree>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122</a:t>
            </a:fld>
            <a:endParaRPr lang="en-US"/>
          </a:p>
        </p:txBody>
      </p:sp>
    </p:spTree>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Note contrast – </a:t>
            </a:r>
            <a:r>
              <a:rPr lang="en-US" dirty="0"/>
              <a:t>“life aionian” promised “before times aionian”</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123</a:t>
            </a:fld>
            <a:endParaRPr lang="en-US"/>
          </a:p>
        </p:txBody>
      </p:sp>
    </p:spTree>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124</a:t>
            </a:fld>
            <a:endParaRPr lang="en-US"/>
          </a:p>
        </p:txBody>
      </p:sp>
    </p:spTree>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Not – </a:t>
            </a:r>
            <a:r>
              <a:rPr lang="en-US" dirty="0"/>
              <a:t>revelation of </a:t>
            </a:r>
            <a:r>
              <a:rPr lang="en-US" b="1" dirty="0"/>
              <a:t>the secret in Ephesians 3:3 </a:t>
            </a:r>
            <a:r>
              <a:rPr lang="en-US" dirty="0"/>
              <a:t>where Nations became joint-heirs, joint-partakers and joint-bodies</a:t>
            </a:r>
          </a:p>
          <a:p>
            <a:pPr defTabSz="914372">
              <a:defRPr/>
            </a:pPr>
            <a:r>
              <a:rPr lang="en-US" dirty="0"/>
              <a:t>            </a:t>
            </a:r>
            <a:r>
              <a:rPr lang="en-US" b="1" dirty="0"/>
              <a:t>– </a:t>
            </a:r>
            <a:r>
              <a:rPr lang="en-US" dirty="0"/>
              <a:t> </a:t>
            </a:r>
            <a:r>
              <a:rPr lang="en-US" b="1" dirty="0"/>
              <a:t>the secret of Romans </a:t>
            </a:r>
            <a:r>
              <a:rPr lang="en-US" dirty="0"/>
              <a:t>concerned Nations accepted by faith obedience, as a graft into Israel</a:t>
            </a:r>
          </a:p>
          <a:p>
            <a:pPr marL="228592" indent="-228592" defTabSz="914372">
              <a:buFont typeface="+mj-lt"/>
              <a:buAutoNum type="arabicPeriod" startAt="2"/>
              <a:defRPr/>
            </a:pPr>
            <a:r>
              <a:rPr lang="en-US" b="1" dirty="0"/>
              <a:t>“For age-times” – </a:t>
            </a:r>
            <a:r>
              <a:rPr lang="en-US" dirty="0"/>
              <a:t>suggests association with “since the overthrow of the world”, when a kingdom had been prepared for Israel (Mat.25:34)</a:t>
            </a:r>
          </a:p>
          <a:p>
            <a:pPr marL="228592" indent="-228592" defTabSz="914372">
              <a:buFont typeface="+mj-lt"/>
              <a:buAutoNum type="arabicPeriod" startAt="2"/>
              <a:defRPr/>
            </a:pPr>
            <a:r>
              <a:rPr lang="en-US" b="1" dirty="0"/>
              <a:t>If correct – </a:t>
            </a:r>
            <a:r>
              <a:rPr lang="en-US" dirty="0"/>
              <a:t>then age-times are essentially man-times and began at the Overthrow! The first “age” began with the 6-day creation.</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125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 typeface="+mj-lt"/>
              <a:buAutoNum type="arabicPeriod"/>
            </a:pPr>
            <a:r>
              <a:rPr lang="en-US" b="1" i="0" dirty="0" smtClean="0"/>
              <a:t>If it’s basic meaning is just an indefinite passage of time, a special case might be endless time.</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eaLnBrk="1" hangingPunct="1">
              <a:spcBef>
                <a:spcPct val="0"/>
              </a:spcBef>
              <a:buFont typeface="+mj-lt"/>
              <a:buAutoNum type="arabicPeriod"/>
              <a:defRPr/>
            </a:pPr>
            <a:r>
              <a:rPr lang="en-US" b="1" dirty="0"/>
              <a:t>Neh.9:5</a:t>
            </a:r>
            <a:r>
              <a:rPr lang="en-US" dirty="0"/>
              <a:t> – “Then the Levites, … said, “Arise, bless Yahweh your Elohim </a:t>
            </a:r>
            <a:r>
              <a:rPr lang="en-US" u="sng" dirty="0"/>
              <a:t>from the age until the age</a:t>
            </a:r>
            <a:r>
              <a:rPr lang="en-US" dirty="0"/>
              <a:t> (</a:t>
            </a:r>
            <a:r>
              <a:rPr lang="en-US" i="1" dirty="0"/>
              <a:t>min </a:t>
            </a:r>
            <a:r>
              <a:rPr lang="en-US" i="1" dirty="0" err="1"/>
              <a:t>ha`ôwlâm</a:t>
            </a:r>
            <a:r>
              <a:rPr lang="en-US" i="1" dirty="0"/>
              <a:t> `ad ha` </a:t>
            </a:r>
            <a:r>
              <a:rPr lang="en-US" i="1" dirty="0" err="1"/>
              <a:t>ôwlâm</a:t>
            </a:r>
            <a:r>
              <a:rPr lang="en-US" dirty="0"/>
              <a:t>), and </a:t>
            </a:r>
            <a:r>
              <a:rPr lang="en-US" i="1" dirty="0"/>
              <a:t>the</a:t>
            </a:r>
            <a:r>
              <a:rPr lang="en-US" dirty="0"/>
              <a:t> name of Your glory be blessed and exalted above all blessing and praise.”    {“from ancient times until distant future times}</a:t>
            </a:r>
          </a:p>
          <a:p>
            <a:pPr marL="228592" indent="-228592" defTabSz="914372" eaLnBrk="1" hangingPunct="1">
              <a:spcBef>
                <a:spcPct val="0"/>
              </a:spcBef>
              <a:buFont typeface="+mj-lt"/>
              <a:buAutoNum type="arabicPeriod"/>
              <a:defRPr/>
            </a:pPr>
            <a:r>
              <a:rPr lang="en-US" b="1" dirty="0"/>
              <a:t>The argument some would use – </a:t>
            </a:r>
            <a:r>
              <a:rPr lang="en-US" dirty="0"/>
              <a:t>God has always been and always will be – no beginning, no end</a:t>
            </a:r>
          </a:p>
          <a:p>
            <a:pPr marL="228592" indent="-228592" eaLnBrk="1" hangingPunct="1">
              <a:spcBef>
                <a:spcPct val="0"/>
              </a:spcBef>
              <a:buFont typeface="+mj-lt"/>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 typeface="+mj-lt"/>
              <a:buAutoNum type="arabicPeriod"/>
            </a:pPr>
            <a:r>
              <a:rPr lang="en-US" b="1" i="0" dirty="0" smtClean="0"/>
              <a:t>Even more preposterous – </a:t>
            </a:r>
            <a:r>
              <a:rPr lang="en-US" b="0" i="0" dirty="0" smtClean="0"/>
              <a:t>“forevers of forevers”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 typeface="+mj-lt"/>
              <a:buAutoNum type="arabicPeriod"/>
            </a:pPr>
            <a:r>
              <a:rPr lang="en-US" b="1" i="0" dirty="0" smtClean="0"/>
              <a:t>Mat.12:32</a:t>
            </a:r>
            <a:r>
              <a:rPr lang="en-US" b="1" i="0" baseline="0" dirty="0" smtClean="0"/>
              <a:t> – </a:t>
            </a:r>
            <a:r>
              <a:rPr lang="en-US" b="0" i="0" baseline="0" dirty="0" smtClean="0"/>
              <a:t>“</a:t>
            </a:r>
            <a:r>
              <a:rPr lang="en-US" dirty="0"/>
              <a:t>And whoever may say a word against the Son of man, it will be forgiven him. But whoever may speak against the Holy Spirit, it will not be forgiven him, neither </a:t>
            </a:r>
            <a:r>
              <a:rPr lang="en-US" u="sng" dirty="0"/>
              <a:t>in the present age</a:t>
            </a:r>
            <a:r>
              <a:rPr lang="en-US" dirty="0"/>
              <a:t> nor in the one about to be.”</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 typeface="+mj-lt"/>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i="0" dirty="0" smtClean="0"/>
              <a:t>Until, during – </a:t>
            </a:r>
            <a:r>
              <a:rPr lang="en-US" b="0" i="0" dirty="0" smtClean="0"/>
              <a:t>an age (75), the age (5)</a:t>
            </a:r>
          </a:p>
          <a:p>
            <a:pPr marL="228592" indent="-228592" eaLnBrk="1" hangingPunct="1">
              <a:spcBef>
                <a:spcPct val="0"/>
              </a:spcBef>
              <a:buFontTx/>
              <a:buAutoNum type="arabicPeriod"/>
            </a:pPr>
            <a:r>
              <a:rPr lang="en-US" b="1" i="0" dirty="0" smtClean="0"/>
              <a:t>For, to – </a:t>
            </a:r>
            <a:r>
              <a:rPr lang="en-US" b="0" i="0" dirty="0" smtClean="0"/>
              <a:t>an age (149), ages (past) (1)</a:t>
            </a:r>
          </a:p>
          <a:p>
            <a:pPr marL="228592" indent="-228592" eaLnBrk="1" hangingPunct="1">
              <a:spcBef>
                <a:spcPct val="0"/>
              </a:spcBef>
              <a:buFontTx/>
              <a:buAutoNum type="arabicPeriod"/>
            </a:pPr>
            <a:r>
              <a:rPr lang="en-US" b="1" i="0" dirty="0" smtClean="0"/>
              <a:t>During for – </a:t>
            </a:r>
            <a:r>
              <a:rPr lang="en-US" b="0" i="0" dirty="0" smtClean="0"/>
              <a:t>an age (2) – </a:t>
            </a:r>
            <a:r>
              <a:rPr lang="en-US" b="0" i="1" dirty="0" smtClean="0"/>
              <a:t>‘ad-l</a:t>
            </a:r>
            <a:r>
              <a:rPr lang="en-US" b="0" i="1" baseline="-25000" dirty="0" smtClean="0"/>
              <a:t>e </a:t>
            </a:r>
            <a:r>
              <a:rPr lang="en-US" b="0" i="0" baseline="0" dirty="0" smtClean="0"/>
              <a:t>  (strengthened form of </a:t>
            </a:r>
            <a:r>
              <a:rPr lang="en-US" b="0" i="1" baseline="0" dirty="0" smtClean="0"/>
              <a:t>‘ad</a:t>
            </a:r>
            <a:r>
              <a:rPr lang="en-US" b="0" i="0" baseline="0" dirty="0" smtClean="0"/>
              <a:t>  per BDB)</a:t>
            </a:r>
          </a:p>
          <a:p>
            <a:pPr marL="228592" indent="-228592" eaLnBrk="1" hangingPunct="1">
              <a:spcBef>
                <a:spcPct val="0"/>
              </a:spcBef>
              <a:buFontTx/>
              <a:buAutoNum type="arabicPeriod"/>
            </a:pPr>
            <a:r>
              <a:rPr lang="en-US" b="1" i="0" baseline="0" dirty="0" smtClean="0"/>
              <a:t>Construct State – </a:t>
            </a:r>
            <a:r>
              <a:rPr lang="en-US" b="0" i="0" baseline="0" dirty="0" smtClean="0"/>
              <a:t>“of”</a:t>
            </a:r>
            <a:r>
              <a:rPr lang="en-US" b="1" i="0" baseline="0" dirty="0" smtClean="0"/>
              <a:t> - </a:t>
            </a:r>
            <a:r>
              <a:rPr lang="en-US" b="0" i="0" baseline="0" dirty="0" smtClean="0"/>
              <a:t>an age (past – 29, future - 105), ages (5), all ages (1)</a:t>
            </a:r>
          </a:p>
          <a:p>
            <a:pPr marL="228592" indent="-228592" eaLnBrk="1" hangingPunct="1">
              <a:spcBef>
                <a:spcPct val="0"/>
              </a:spcBef>
              <a:buFontTx/>
              <a:buAutoNum type="arabicPeriod"/>
            </a:pPr>
            <a:r>
              <a:rPr lang="en-US" b="1" i="0" baseline="0" dirty="0" smtClean="0"/>
              <a:t>an age (adverbial sense) </a:t>
            </a:r>
            <a:r>
              <a:rPr lang="en-US" b="0" i="0" baseline="0" dirty="0" smtClean="0"/>
              <a:t>(10), ages (1), the age (3), the ages (1)</a:t>
            </a:r>
          </a:p>
          <a:p>
            <a:pPr marL="228592" indent="-228592" eaLnBrk="1" hangingPunct="1">
              <a:spcBef>
                <a:spcPct val="0"/>
              </a:spcBef>
              <a:buFontTx/>
              <a:buAutoNum type="arabicPeriod"/>
            </a:pPr>
            <a:r>
              <a:rPr lang="en-US" b="1" i="0" baseline="0" dirty="0" smtClean="0"/>
              <a:t>age of </a:t>
            </a:r>
            <a:r>
              <a:rPr lang="en-US" b="0" i="0" baseline="0" dirty="0" smtClean="0"/>
              <a:t>(1) – also Construct State</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i="0" dirty="0" smtClean="0"/>
              <a:t>From – </a:t>
            </a:r>
            <a:r>
              <a:rPr lang="en-US" b="0" i="0" dirty="0" smtClean="0"/>
              <a:t>an age (18), the age (6)</a:t>
            </a:r>
          </a:p>
          <a:p>
            <a:pPr marL="228592" indent="-228592" eaLnBrk="1" hangingPunct="1">
              <a:spcBef>
                <a:spcPct val="0"/>
              </a:spcBef>
              <a:buFontTx/>
              <a:buAutoNum type="arabicPeriod"/>
            </a:pPr>
            <a:r>
              <a:rPr lang="en-US" b="1" i="0" dirty="0" smtClean="0"/>
              <a:t>Since – </a:t>
            </a:r>
            <a:r>
              <a:rPr lang="en-US" b="0" i="0" dirty="0" smtClean="0"/>
              <a:t>an age (2)</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normAutofit lnSpcReduction="10000"/>
          </a:bodyPr>
          <a:lstStyle/>
          <a:p>
            <a:pPr marL="228592" indent="-228592" eaLnBrk="1" hangingPunct="1">
              <a:spcBef>
                <a:spcPct val="0"/>
              </a:spcBef>
              <a:buFontTx/>
              <a:buAutoNum type="arabicPeriod"/>
            </a:pPr>
            <a:r>
              <a:rPr lang="en-US" b="1" i="0" dirty="0" smtClean="0"/>
              <a:t>Isa.57:15 – </a:t>
            </a:r>
            <a:r>
              <a:rPr lang="en-US" b="0" i="0" dirty="0" smtClean="0"/>
              <a:t>For thus says the High and Exalted One, Who inherits </a:t>
            </a:r>
            <a:r>
              <a:rPr lang="en-US" b="1" i="0" dirty="0" smtClean="0"/>
              <a:t>eternity</a:t>
            </a:r>
            <a:r>
              <a:rPr lang="en-US" b="0" i="0" dirty="0" smtClean="0"/>
              <a:t> (lit. “until”), and holy </a:t>
            </a:r>
            <a:r>
              <a:rPr lang="en-US" b="0" i="1" dirty="0" smtClean="0"/>
              <a:t>is</a:t>
            </a:r>
            <a:r>
              <a:rPr lang="en-US" b="0" i="0" dirty="0" smtClean="0"/>
              <a:t> His name, ‘I dwell high and holy, and with </a:t>
            </a:r>
            <a:r>
              <a:rPr lang="en-US" b="0" i="1" dirty="0" smtClean="0"/>
              <a:t>the</a:t>
            </a:r>
            <a:r>
              <a:rPr lang="en-US" b="0" i="0" dirty="0" smtClean="0"/>
              <a:t> contrite and lowly of spirit to revive the spirit of lowly ones and to revive the heart of contrite ones.’</a:t>
            </a:r>
          </a:p>
          <a:p>
            <a:pPr marL="228592" indent="-228592" eaLnBrk="1" hangingPunct="1">
              <a:spcBef>
                <a:spcPct val="0"/>
              </a:spcBef>
              <a:buFontTx/>
              <a:buAutoNum type="arabicPeriod"/>
            </a:pPr>
            <a:r>
              <a:rPr lang="en-US" b="1" i="0" dirty="0" smtClean="0"/>
              <a:t>Deu.33:27 - </a:t>
            </a:r>
            <a:r>
              <a:rPr lang="en-US" u="sng" dirty="0"/>
              <a:t>Ancient</a:t>
            </a:r>
            <a:r>
              <a:rPr lang="en-US" dirty="0"/>
              <a:t> El a resting place, and beneath </a:t>
            </a:r>
            <a:r>
              <a:rPr lang="en-US" u="sng" dirty="0"/>
              <a:t>arms of an age</a:t>
            </a:r>
            <a:r>
              <a:rPr lang="en-US" dirty="0"/>
              <a:t>. And He drove out the enemy from before you and He said, “Destroy!”</a:t>
            </a:r>
          </a:p>
          <a:p>
            <a:pPr marL="228592" indent="-228592" eaLnBrk="1" hangingPunct="1">
              <a:spcBef>
                <a:spcPct val="0"/>
              </a:spcBef>
              <a:buFontTx/>
              <a:buAutoNum type="arabicPeriod"/>
            </a:pPr>
            <a:r>
              <a:rPr lang="en-US" b="1" dirty="0"/>
              <a:t>Isa.60:15  - </a:t>
            </a:r>
            <a:r>
              <a:rPr lang="en-US" dirty="0"/>
              <a:t>Instead of it coming to pass for you being forsaken and hated, and none passed by. But I will set you for an </a:t>
            </a:r>
            <a:r>
              <a:rPr lang="en-US" u="sng" dirty="0"/>
              <a:t>excellence of an age</a:t>
            </a:r>
            <a:r>
              <a:rPr lang="en-US" dirty="0"/>
              <a:t>, a </a:t>
            </a:r>
            <a:r>
              <a:rPr lang="en-US" u="sng" dirty="0"/>
              <a:t>joy of generations</a:t>
            </a:r>
            <a:r>
              <a:rPr lang="en-US" dirty="0"/>
              <a:t> (</a:t>
            </a:r>
            <a:r>
              <a:rPr lang="en-US" i="1" dirty="0"/>
              <a:t>dôr wâdôr</a:t>
            </a:r>
            <a:r>
              <a:rPr lang="en-US" dirty="0"/>
              <a:t>).</a:t>
            </a:r>
          </a:p>
          <a:p>
            <a:pPr marL="228592" indent="-228592" eaLnBrk="1" hangingPunct="1">
              <a:spcBef>
                <a:spcPct val="0"/>
              </a:spcBef>
              <a:buFontTx/>
              <a:buAutoNum type="arabicPeriod"/>
            </a:pPr>
            <a:r>
              <a:rPr lang="en-US" b="1" dirty="0"/>
              <a:t>Mat.19:16, etc. – </a:t>
            </a:r>
            <a:r>
              <a:rPr lang="en-US" dirty="0"/>
              <a:t>31 times “eternal life”</a:t>
            </a:r>
          </a:p>
          <a:p>
            <a:pPr eaLnBrk="1" hangingPunct="1">
              <a:spcBef>
                <a:spcPct val="0"/>
              </a:spcBef>
            </a:pPr>
            <a:r>
              <a:rPr lang="en-US" dirty="0"/>
              <a:t>	           2 times “eternal judgment” (Mar.3:29; Heb.6:2)</a:t>
            </a:r>
          </a:p>
          <a:p>
            <a:pPr eaLnBrk="1" hangingPunct="1">
              <a:spcBef>
                <a:spcPct val="0"/>
              </a:spcBef>
            </a:pPr>
            <a:r>
              <a:rPr lang="en-US" dirty="0"/>
              <a:t>	           1 time “His eternal power and Deity” (Rom.1:20)</a:t>
            </a:r>
          </a:p>
          <a:p>
            <a:pPr eaLnBrk="1" hangingPunct="1">
              <a:spcBef>
                <a:spcPct val="0"/>
              </a:spcBef>
            </a:pPr>
            <a:r>
              <a:rPr lang="en-US" dirty="0"/>
              <a:t>	           1 time “eternal weight of glory” (2 Cor.4:17)</a:t>
            </a:r>
          </a:p>
          <a:p>
            <a:pPr eaLnBrk="1" hangingPunct="1">
              <a:spcBef>
                <a:spcPct val="0"/>
              </a:spcBef>
            </a:pPr>
            <a:r>
              <a:rPr lang="en-US" dirty="0"/>
              <a:t>	           1 time “things which are not seen are eternal” (2 Cor.4:18)</a:t>
            </a:r>
          </a:p>
          <a:p>
            <a:pPr eaLnBrk="1" hangingPunct="1">
              <a:spcBef>
                <a:spcPct val="0"/>
              </a:spcBef>
            </a:pPr>
            <a:r>
              <a:rPr lang="en-US" dirty="0"/>
              <a:t>	           1 time “an house not made with hands eternal in the heavens” (2 Cor.5:1)</a:t>
            </a:r>
          </a:p>
          <a:p>
            <a:pPr eaLnBrk="1" hangingPunct="1">
              <a:spcBef>
                <a:spcPct val="0"/>
              </a:spcBef>
            </a:pPr>
            <a:r>
              <a:rPr lang="en-US" dirty="0"/>
              <a:t>	           1 time “the eternal purpose” (Eph.3:11)</a:t>
            </a:r>
          </a:p>
          <a:p>
            <a:pPr eaLnBrk="1" hangingPunct="1">
              <a:spcBef>
                <a:spcPct val="0"/>
              </a:spcBef>
            </a:pPr>
            <a:r>
              <a:rPr lang="en-US" dirty="0"/>
              <a:t>	           1 time “the King eternal, immortal” (1 Tim.1:17) – i.e., age-abiding, incorruptible</a:t>
            </a:r>
          </a:p>
          <a:p>
            <a:pPr eaLnBrk="1" hangingPunct="1">
              <a:spcBef>
                <a:spcPct val="0"/>
              </a:spcBef>
            </a:pPr>
            <a:r>
              <a:rPr lang="en-US" dirty="0"/>
              <a:t>	           2 times “eternal glory” (2 Tim.2:10; 1 Pet.5:10)</a:t>
            </a:r>
          </a:p>
          <a:p>
            <a:pPr eaLnBrk="1" hangingPunct="1">
              <a:spcBef>
                <a:spcPct val="0"/>
              </a:spcBef>
            </a:pPr>
            <a:r>
              <a:rPr lang="en-US" dirty="0"/>
              <a:t>	           1 time “eternal salvation” (Heb.5:9)</a:t>
            </a:r>
          </a:p>
          <a:p>
            <a:pPr eaLnBrk="1" hangingPunct="1">
              <a:spcBef>
                <a:spcPct val="0"/>
              </a:spcBef>
            </a:pPr>
            <a:r>
              <a:rPr lang="en-US" dirty="0"/>
              <a:t>	           1 time “eternal redemption” (Heb.9:12)</a:t>
            </a:r>
          </a:p>
          <a:p>
            <a:pPr eaLnBrk="1" hangingPunct="1">
              <a:spcBef>
                <a:spcPct val="0"/>
              </a:spcBef>
            </a:pPr>
            <a:r>
              <a:rPr lang="en-US" dirty="0"/>
              <a:t>	           1 time “eternal Spirit” (Heb.9:14)</a:t>
            </a:r>
          </a:p>
          <a:p>
            <a:pPr eaLnBrk="1" hangingPunct="1">
              <a:spcBef>
                <a:spcPct val="0"/>
              </a:spcBef>
            </a:pPr>
            <a:r>
              <a:rPr lang="en-US" dirty="0"/>
              <a:t>	           1 time “eternal inheritance” (Heb.9:15)</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i="0" dirty="0" smtClean="0"/>
              <a:t>The etymological sense – </a:t>
            </a:r>
            <a:r>
              <a:rPr lang="en-US" dirty="0"/>
              <a:t>time that is beyond our “sight” – either too far past to have been seen (1</a:t>
            </a:r>
            <a:r>
              <a:rPr lang="en-US" baseline="30000" dirty="0"/>
              <a:t>st</a:t>
            </a:r>
            <a:r>
              <a:rPr lang="en-US" dirty="0"/>
              <a:t> person) or too future to be “seen”</a:t>
            </a:r>
          </a:p>
          <a:p>
            <a:pPr marL="228592" indent="-228592" eaLnBrk="1" hangingPunct="1">
              <a:spcBef>
                <a:spcPct val="0"/>
              </a:spcBef>
              <a:buFontTx/>
              <a:buAutoNum type="arabicPeriod"/>
            </a:pPr>
            <a:r>
              <a:rPr lang="en-US" b="1" dirty="0"/>
              <a:t>BDB goes on … </a:t>
            </a:r>
            <a:r>
              <a:rPr lang="en-US" dirty="0"/>
              <a:t>long duration, antiquity, futurity (p.761)</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i="0" dirty="0" smtClean="0"/>
              <a:t>My translation - </a:t>
            </a:r>
            <a:r>
              <a:rPr lang="en-US" dirty="0"/>
              <a:t>And Yahweh Elohim said, "Behold, the man has become like one of Us, to know good and evil. And now, lest he put out his hand and take also of the tree of life, and eat, and live </a:t>
            </a:r>
            <a:r>
              <a:rPr lang="en-US" u="sng" dirty="0"/>
              <a:t>for an age</a:t>
            </a:r>
            <a:r>
              <a:rPr lang="en-US" dirty="0"/>
              <a:t> (</a:t>
            </a:r>
            <a:r>
              <a:rPr lang="en-US" b="1" dirty="0"/>
              <a:t>LXX</a:t>
            </a:r>
            <a:r>
              <a:rPr lang="en-US" dirty="0"/>
              <a:t>: </a:t>
            </a:r>
            <a:r>
              <a:rPr lang="en-US" u="sng" dirty="0"/>
              <a:t>for the age)</a:t>
            </a:r>
            <a:r>
              <a:rPr lang="en-US" dirty="0"/>
              <a:t> …"</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marL="228592" indent="-228592" eaLnBrk="1" hangingPunct="1">
              <a:spcBef>
                <a:spcPct val="0"/>
              </a:spcBef>
              <a:buFontTx/>
              <a:buAutoNum type="arabicPeriod"/>
            </a:pPr>
            <a:r>
              <a:rPr lang="en-US" b="1" i="0" dirty="0" smtClean="0"/>
              <a:t>Difficulties</a:t>
            </a:r>
            <a:r>
              <a:rPr lang="en-US" b="1" i="0" baseline="0" dirty="0" smtClean="0"/>
              <a:t> in Rev. 21-22 – </a:t>
            </a:r>
          </a:p>
          <a:p>
            <a:pPr marL="685778" lvl="1" indent="-228592" eaLnBrk="1" hangingPunct="1">
              <a:spcBef>
                <a:spcPct val="0"/>
              </a:spcBef>
              <a:buFont typeface="Arial" panose="020B0604020202020204" pitchFamily="34" charset="0"/>
              <a:buChar char="•"/>
            </a:pPr>
            <a:r>
              <a:rPr lang="en-US" b="0" i="0" baseline="0" dirty="0" smtClean="0"/>
              <a:t>In the new earth there will be “no more death” (</a:t>
            </a:r>
            <a:r>
              <a:rPr lang="en-US" b="1" i="0" baseline="0" dirty="0" smtClean="0"/>
              <a:t>21:4</a:t>
            </a:r>
            <a:r>
              <a:rPr lang="en-US" b="0" i="0" baseline="0" dirty="0" smtClean="0"/>
              <a:t>)</a:t>
            </a:r>
          </a:p>
          <a:p>
            <a:pPr marL="685778" lvl="1" indent="-228592" eaLnBrk="1" hangingPunct="1">
              <a:spcBef>
                <a:spcPct val="0"/>
              </a:spcBef>
              <a:buFont typeface="Arial" panose="020B0604020202020204" pitchFamily="34" charset="0"/>
              <a:buChar char="•"/>
            </a:pPr>
            <a:r>
              <a:rPr lang="en-US" b="0" i="0" baseline="0" dirty="0" smtClean="0"/>
              <a:t>Those who thirst for it will drink of “</a:t>
            </a:r>
            <a:r>
              <a:rPr lang="en-US" b="0" i="0" u="sng" baseline="0" dirty="0" smtClean="0"/>
              <a:t>the fountain of the water of life</a:t>
            </a:r>
            <a:r>
              <a:rPr lang="en-US" b="0" i="0" baseline="0" dirty="0" smtClean="0"/>
              <a:t>” freely (</a:t>
            </a:r>
            <a:r>
              <a:rPr lang="en-US" b="1" i="0" baseline="0" dirty="0" smtClean="0"/>
              <a:t>21:6</a:t>
            </a:r>
            <a:r>
              <a:rPr lang="en-US" b="0" i="0" baseline="0" dirty="0" smtClean="0"/>
              <a:t>) – cp. </a:t>
            </a:r>
            <a:r>
              <a:rPr lang="en-US" b="1" i="0" baseline="0" dirty="0" smtClean="0"/>
              <a:t>7:16-17</a:t>
            </a:r>
            <a:r>
              <a:rPr lang="en-US" b="0" i="0" baseline="0" dirty="0" smtClean="0"/>
              <a:t> “White-</a:t>
            </a:r>
            <a:r>
              <a:rPr lang="en-US" b="0" i="0" baseline="0" dirty="0" err="1" smtClean="0"/>
              <a:t>robers</a:t>
            </a:r>
            <a:r>
              <a:rPr lang="en-US" b="0" i="0" baseline="0" dirty="0" smtClean="0"/>
              <a:t>” before the throne, no more hunger, thirst or pain, given “</a:t>
            </a:r>
            <a:r>
              <a:rPr lang="en-US" b="0" i="0" u="sng" baseline="0" dirty="0" smtClean="0"/>
              <a:t>fountains of water of life</a:t>
            </a:r>
            <a:r>
              <a:rPr lang="en-US" b="0" i="0" baseline="0" dirty="0" smtClean="0"/>
              <a:t>” – White-</a:t>
            </a:r>
            <a:r>
              <a:rPr lang="en-US" b="0" i="0" baseline="0" dirty="0" err="1" smtClean="0"/>
              <a:t>rober</a:t>
            </a:r>
            <a:r>
              <a:rPr lang="en-US" b="0" i="0" baseline="0" dirty="0" smtClean="0"/>
              <a:t> = Overcomer (</a:t>
            </a:r>
            <a:r>
              <a:rPr lang="en-US" b="1" i="0" baseline="0" dirty="0" smtClean="0"/>
              <a:t>Rev.3:5</a:t>
            </a:r>
            <a:r>
              <a:rPr lang="en-US" b="0" i="0" baseline="0" dirty="0" smtClean="0"/>
              <a:t>)</a:t>
            </a:r>
          </a:p>
          <a:p>
            <a:pPr marL="685778" lvl="1" indent="-228592" eaLnBrk="1" hangingPunct="1">
              <a:spcBef>
                <a:spcPct val="0"/>
              </a:spcBef>
              <a:buFont typeface="Arial" panose="020B0604020202020204" pitchFamily="34" charset="0"/>
              <a:buChar char="•"/>
            </a:pPr>
            <a:r>
              <a:rPr lang="en-US" b="0" i="0" baseline="0" dirty="0" smtClean="0"/>
              <a:t>Certain classes of sinners will taste “the second death” (</a:t>
            </a:r>
            <a:r>
              <a:rPr lang="en-US" b="1" i="0" baseline="0" dirty="0" smtClean="0"/>
              <a:t>21:8</a:t>
            </a:r>
            <a:r>
              <a:rPr lang="en-US" b="0" i="0" baseline="0" dirty="0" smtClean="0"/>
              <a:t>) – cp. </a:t>
            </a:r>
            <a:r>
              <a:rPr lang="en-US" b="1" i="0" baseline="0" dirty="0" smtClean="0"/>
              <a:t>2:11</a:t>
            </a:r>
            <a:r>
              <a:rPr lang="en-US" b="0" i="0" baseline="0" dirty="0" smtClean="0"/>
              <a:t> Overcomers not hurt by the second death</a:t>
            </a:r>
          </a:p>
          <a:p>
            <a:pPr marL="685778" lvl="1" indent="-228592" eaLnBrk="1" hangingPunct="1">
              <a:spcBef>
                <a:spcPct val="0"/>
              </a:spcBef>
              <a:buFont typeface="Arial" panose="020B0604020202020204" pitchFamily="34" charset="0"/>
              <a:buChar char="•"/>
            </a:pPr>
            <a:r>
              <a:rPr lang="en-US" b="0" i="0" baseline="0" dirty="0" smtClean="0"/>
              <a:t>“A pure river of the water of life” will flow out from the God’s throne in New Jerusalem (</a:t>
            </a:r>
            <a:r>
              <a:rPr lang="en-US" b="1" i="0" baseline="0" dirty="0" smtClean="0"/>
              <a:t>22:1</a:t>
            </a:r>
            <a:r>
              <a:rPr lang="en-US" b="0" i="0" baseline="0" dirty="0" smtClean="0"/>
              <a:t>)</a:t>
            </a:r>
          </a:p>
          <a:p>
            <a:pPr marL="685778" lvl="1" indent="-228592" eaLnBrk="1" hangingPunct="1">
              <a:spcBef>
                <a:spcPct val="0"/>
              </a:spcBef>
              <a:buFont typeface="Arial" panose="020B0604020202020204" pitchFamily="34" charset="0"/>
              <a:buChar char="•"/>
            </a:pPr>
            <a:r>
              <a:rPr lang="en-US" b="0" i="0" baseline="0" dirty="0" smtClean="0"/>
              <a:t>In the middle of the street(s) and either side of the river of New Jerusalem grows “the tree of life” whose purpose (NB: the leaves) is specifically “for the </a:t>
            </a:r>
            <a:r>
              <a:rPr lang="en-US" b="1" i="0" baseline="0" dirty="0" smtClean="0"/>
              <a:t>treatment</a:t>
            </a:r>
            <a:r>
              <a:rPr lang="en-US" b="0" i="0" baseline="0" dirty="0" smtClean="0"/>
              <a:t> (healing?) of the nations” (</a:t>
            </a:r>
            <a:r>
              <a:rPr lang="en-US" b="1" i="0" baseline="0" dirty="0" smtClean="0"/>
              <a:t>22:2</a:t>
            </a:r>
            <a:r>
              <a:rPr lang="en-US" b="0" i="0" baseline="0" dirty="0" smtClean="0"/>
              <a:t> – note that Moses was a </a:t>
            </a:r>
            <a:r>
              <a:rPr lang="en-US" b="0" i="1" baseline="0" dirty="0" smtClean="0"/>
              <a:t>therapōn</a:t>
            </a:r>
            <a:r>
              <a:rPr lang="en-US" b="0" i="0" baseline="0" dirty="0" smtClean="0"/>
              <a:t> per Heb.3:5) – but no mention of “aionian life” anywhere. The fruits mature every month, but their purpose unstated – perh. the implied purpose was merely that the fruit would always be AVAILABLE.</a:t>
            </a:r>
          </a:p>
          <a:p>
            <a:pPr marL="685778" lvl="1" indent="-228592" eaLnBrk="1" hangingPunct="1">
              <a:spcBef>
                <a:spcPct val="0"/>
              </a:spcBef>
              <a:buFont typeface="Arial" panose="020B0604020202020204" pitchFamily="34" charset="0"/>
              <a:buChar char="•"/>
            </a:pPr>
            <a:r>
              <a:rPr lang="en-US" b="0" i="0" baseline="0" dirty="0" smtClean="0"/>
              <a:t>1</a:t>
            </a:r>
            <a:r>
              <a:rPr lang="en-US" b="0" i="0" baseline="30000" dirty="0" smtClean="0"/>
              <a:t>st</a:t>
            </a:r>
            <a:r>
              <a:rPr lang="en-US" b="0" i="0" baseline="0" dirty="0" smtClean="0"/>
              <a:t> mention: </a:t>
            </a:r>
            <a:r>
              <a:rPr lang="en-US" b="1" i="0" baseline="0" dirty="0" smtClean="0"/>
              <a:t>Rev.2:7 </a:t>
            </a:r>
            <a:r>
              <a:rPr lang="en-US" b="0" i="0" baseline="0" dirty="0" smtClean="0"/>
              <a:t>– Overcomers will be given “to eat of </a:t>
            </a:r>
            <a:r>
              <a:rPr lang="en-US" b="0" i="0" u="sng" baseline="0" dirty="0" smtClean="0"/>
              <a:t>the tree of the life</a:t>
            </a:r>
            <a:r>
              <a:rPr lang="en-US" b="0" i="0" baseline="0" dirty="0" smtClean="0"/>
              <a:t> which is in the garden of God”</a:t>
            </a:r>
          </a:p>
          <a:p>
            <a:pPr marL="685778" lvl="1" indent="-228592" eaLnBrk="1" hangingPunct="1">
              <a:spcBef>
                <a:spcPct val="0"/>
              </a:spcBef>
              <a:buFont typeface="Arial" panose="020B0604020202020204" pitchFamily="34" charset="0"/>
              <a:buChar char="•"/>
            </a:pPr>
            <a:r>
              <a:rPr lang="en-US" b="0" i="0" baseline="0" dirty="0" smtClean="0"/>
              <a:t>Then </a:t>
            </a:r>
            <a:r>
              <a:rPr lang="en-US" b="1" i="0" baseline="0" dirty="0" smtClean="0"/>
              <a:t>Rev.22:14</a:t>
            </a:r>
            <a:r>
              <a:rPr lang="en-US" b="0" i="0" baseline="0" dirty="0" smtClean="0"/>
              <a:t> – those doing His commandments may enter the City, and “have right to </a:t>
            </a:r>
            <a:r>
              <a:rPr lang="en-US" b="0" i="0" u="sng" baseline="0" dirty="0" smtClean="0"/>
              <a:t>the tree of the life</a:t>
            </a:r>
            <a:r>
              <a:rPr lang="en-US" b="0" i="0" baseline="0" dirty="0" smtClean="0"/>
              <a:t>”</a:t>
            </a:r>
          </a:p>
          <a:p>
            <a:pPr marL="685778" lvl="1" indent="-228592" eaLnBrk="1" hangingPunct="1">
              <a:spcBef>
                <a:spcPct val="0"/>
              </a:spcBef>
              <a:buFont typeface="Arial" panose="020B0604020202020204" pitchFamily="34" charset="0"/>
              <a:buChar char="•"/>
            </a:pPr>
            <a:r>
              <a:rPr lang="en-US" b="0" i="0" baseline="0" dirty="0" smtClean="0"/>
              <a:t>Then </a:t>
            </a:r>
            <a:r>
              <a:rPr lang="en-US" b="1" i="0" baseline="0" dirty="0" smtClean="0"/>
              <a:t>Rev.22:19</a:t>
            </a:r>
            <a:r>
              <a:rPr lang="en-US" b="0" i="0" baseline="0" dirty="0" smtClean="0"/>
              <a:t> – anyone taking away words from this prophecy will have his part taken away from </a:t>
            </a:r>
            <a:r>
              <a:rPr lang="en-US" b="0" i="0" u="sng" baseline="0" dirty="0" smtClean="0"/>
              <a:t>the tree of the life</a:t>
            </a:r>
            <a:r>
              <a:rPr lang="en-US" b="0" i="0" baseline="0" dirty="0" smtClean="0"/>
              <a:t> and from the Holy City</a:t>
            </a:r>
          </a:p>
          <a:p>
            <a:pPr marL="228592" indent="-228592" eaLnBrk="1" hangingPunct="1">
              <a:spcBef>
                <a:spcPct val="0"/>
              </a:spcBef>
              <a:buFont typeface="+mj-lt"/>
              <a:buAutoNum type="arabicPeriod"/>
            </a:pPr>
            <a:r>
              <a:rPr lang="en-US" b="1" i="0" baseline="0" dirty="0" smtClean="0"/>
              <a:t>And Rev.2:7? – </a:t>
            </a:r>
            <a:r>
              <a:rPr lang="en-US" b="0" i="0" baseline="0" dirty="0" smtClean="0"/>
              <a:t>since many of the overcomers must be resurrected, what might the tree of life convey to them after resurrection? (if anything)</a:t>
            </a:r>
          </a:p>
          <a:p>
            <a:pPr marL="228592" indent="-228592" eaLnBrk="1" hangingPunct="1">
              <a:spcBef>
                <a:spcPct val="0"/>
              </a:spcBef>
              <a:buFont typeface="+mj-lt"/>
              <a:buAutoNum type="arabicPeriod"/>
            </a:pPr>
            <a:r>
              <a:rPr lang="en-US" b="1" i="0" baseline="0" dirty="0" smtClean="0"/>
              <a:t>Comparisons – </a:t>
            </a:r>
          </a:p>
          <a:p>
            <a:pPr marL="685778" lvl="1" indent="-228592" eaLnBrk="1" hangingPunct="1">
              <a:spcBef>
                <a:spcPct val="0"/>
              </a:spcBef>
              <a:buFont typeface="Arial" panose="020B0604020202020204" pitchFamily="34" charset="0"/>
              <a:buChar char="•"/>
            </a:pPr>
            <a:r>
              <a:rPr lang="en-US" b="0" i="0" baseline="0" dirty="0" smtClean="0"/>
              <a:t>“wisdom” to those who attain it – Pro.3:18</a:t>
            </a:r>
          </a:p>
          <a:p>
            <a:pPr marL="685778" lvl="1" indent="-228592" eaLnBrk="1" hangingPunct="1">
              <a:spcBef>
                <a:spcPct val="0"/>
              </a:spcBef>
              <a:buFont typeface="Arial" panose="020B0604020202020204" pitchFamily="34" charset="0"/>
              <a:buChar char="•"/>
            </a:pPr>
            <a:r>
              <a:rPr lang="en-US" b="0" i="0" baseline="0" dirty="0" smtClean="0"/>
              <a:t>“fruit of the righteous” – Pro.11:30</a:t>
            </a:r>
          </a:p>
          <a:p>
            <a:pPr marL="685778" lvl="1" indent="-228592" eaLnBrk="1" hangingPunct="1">
              <a:spcBef>
                <a:spcPct val="0"/>
              </a:spcBef>
              <a:buFont typeface="Arial" panose="020B0604020202020204" pitchFamily="34" charset="0"/>
              <a:buChar char="•"/>
            </a:pPr>
            <a:r>
              <a:rPr lang="en-US" b="0" i="0" baseline="0" dirty="0" smtClean="0"/>
              <a:t>fulfilled desire – Pro.13:12</a:t>
            </a:r>
          </a:p>
          <a:p>
            <a:pPr marL="685778" lvl="1" indent="-228592" eaLnBrk="1" hangingPunct="1">
              <a:spcBef>
                <a:spcPct val="0"/>
              </a:spcBef>
              <a:buFont typeface="Arial" panose="020B0604020202020204" pitchFamily="34" charset="0"/>
              <a:buChar char="•"/>
            </a:pPr>
            <a:r>
              <a:rPr lang="en-US" b="0" i="0" baseline="0" dirty="0" smtClean="0"/>
              <a:t>“a wholesome tongue” – Pro.15:4</a:t>
            </a:r>
          </a:p>
          <a:p>
            <a:pPr marL="685778" lvl="1" indent="-228592" eaLnBrk="1" hangingPunct="1">
              <a:spcBef>
                <a:spcPct val="0"/>
              </a:spcBef>
              <a:buFont typeface="Arial" panose="020B0604020202020204" pitchFamily="34" charset="0"/>
              <a:buChar char="•"/>
            </a:pPr>
            <a:r>
              <a:rPr lang="en-US" b="0" i="0" baseline="0" dirty="0" smtClean="0"/>
              <a:t>Main idea of these metaphors is that they “prolong life”</a:t>
            </a:r>
          </a:p>
          <a:p>
            <a:pPr marL="685778" lvl="1" indent="-228592" eaLnBrk="1" hangingPunct="1">
              <a:spcBef>
                <a:spcPct val="0"/>
              </a:spcBef>
              <a:buFont typeface="Arial" panose="020B0604020202020204" pitchFamily="34" charset="0"/>
              <a:buChar char="•"/>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i="0" dirty="0" smtClean="0"/>
              <a:t>Also – </a:t>
            </a:r>
            <a:r>
              <a:rPr lang="en-US" b="0" i="0" dirty="0" smtClean="0"/>
              <a:t>Deu.33:15 (2), 27 (2); </a:t>
            </a:r>
            <a:r>
              <a:rPr lang="en-US" b="1" i="0" dirty="0" smtClean="0"/>
              <a:t>Jos.24:2 </a:t>
            </a:r>
            <a:r>
              <a:rPr lang="en-US" b="0" i="0" dirty="0" smtClean="0"/>
              <a:t>(back to Terah); 1 Sam.27:8; 1 Chr.29:10; </a:t>
            </a:r>
            <a:r>
              <a:rPr lang="en-US" b="1" i="0" dirty="0" smtClean="0"/>
              <a:t>Job 22:15 </a:t>
            </a:r>
            <a:r>
              <a:rPr lang="en-US" b="0" i="0" dirty="0" smtClean="0"/>
              <a:t>(back to Cain or Adam)</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i="0" dirty="0" smtClean="0"/>
              <a:t>No other Beginnings before this</a:t>
            </a:r>
          </a:p>
          <a:p>
            <a:pPr marL="228592" indent="-228592" eaLnBrk="1" hangingPunct="1">
              <a:spcBef>
                <a:spcPct val="0"/>
              </a:spcBef>
              <a:buFontTx/>
              <a:buAutoNum type="arabicPeriod"/>
            </a:pPr>
            <a:r>
              <a:rPr lang="en-US" b="1" i="0" dirty="0" smtClean="0"/>
              <a:t>Joh.1:1-3 – </a:t>
            </a:r>
            <a:r>
              <a:rPr lang="en-US" b="0" i="0" dirty="0" smtClean="0"/>
              <a:t>elaborates Gen.1:1 </a:t>
            </a:r>
            <a:r>
              <a:rPr lang="en-US" b="1" i="0" dirty="0" smtClean="0"/>
              <a:t>– NOTE: John is NOT talking about God’s beginning!</a:t>
            </a:r>
          </a:p>
          <a:p>
            <a:pPr marL="228592" indent="-228592" eaLnBrk="1" hangingPunct="1">
              <a:spcBef>
                <a:spcPct val="0"/>
              </a:spcBef>
              <a:buFontTx/>
              <a:buAutoNum type="arabicPeriod"/>
            </a:pPr>
            <a:r>
              <a:rPr lang="en-US" b="1" i="0" dirty="0" smtClean="0"/>
              <a:t>TIME – </a:t>
            </a:r>
            <a:r>
              <a:rPr lang="en-US" b="0" i="0" dirty="0" smtClean="0"/>
              <a:t>very much a part of physical things – i.e., the Creation</a:t>
            </a:r>
          </a:p>
          <a:p>
            <a:pPr marL="228592" indent="-228592" eaLnBrk="1" hangingPunct="1">
              <a:spcBef>
                <a:spcPct val="0"/>
              </a:spcBef>
              <a:buFontTx/>
              <a:buAutoNum type="arabicPeriod"/>
            </a:pPr>
            <a:r>
              <a:rPr lang="en-US" b="1" i="0" dirty="0" smtClean="0"/>
              <a:t>In other words – </a:t>
            </a:r>
            <a:r>
              <a:rPr lang="en-US" b="0" i="0" dirty="0" smtClean="0"/>
              <a:t>TIME, as we perceive it, was created at Gen.1:1</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i="0" dirty="0" smtClean="0"/>
              <a:t>In the beginning – </a:t>
            </a:r>
            <a:r>
              <a:rPr lang="en-US" b="0" i="0" dirty="0" smtClean="0"/>
              <a:t>refers to the same beginning as Gen.1:1 – i.e., the beginning of the creation</a:t>
            </a:r>
          </a:p>
          <a:p>
            <a:pPr marL="228592" indent="-228592" eaLnBrk="1" hangingPunct="1">
              <a:spcBef>
                <a:spcPct val="0"/>
              </a:spcBef>
              <a:buFontTx/>
              <a:buAutoNum type="arabicPeriod"/>
            </a:pPr>
            <a:r>
              <a:rPr lang="en-US" b="1" i="0" dirty="0" smtClean="0"/>
              <a:t>So God – </a:t>
            </a:r>
            <a:r>
              <a:rPr lang="en-US" b="0" i="0" dirty="0" smtClean="0"/>
              <a:t>had no beginning, and depended not on time, which is one of His created things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endParaRPr lang="en-US" b="1"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i="0" dirty="0" smtClean="0"/>
              <a:t>acc. to Thayer – </a:t>
            </a:r>
            <a:r>
              <a:rPr lang="en-US" b="0" i="0" dirty="0" smtClean="0"/>
              <a:t>this was Homer’s usage of </a:t>
            </a:r>
            <a:r>
              <a:rPr lang="en-US" b="0" i="1" dirty="0" smtClean="0"/>
              <a:t>ai</a:t>
            </a:r>
            <a:r>
              <a:rPr lang="en-US" b="0" i="1" dirty="0" smtClean="0">
                <a:latin typeface="Tahoma"/>
                <a:ea typeface="Tahoma"/>
                <a:cs typeface="Tahoma"/>
              </a:rPr>
              <a:t>ô</a:t>
            </a:r>
            <a:r>
              <a:rPr lang="en-US" b="0" i="1" dirty="0" smtClean="0"/>
              <a:t>n</a:t>
            </a:r>
          </a:p>
          <a:p>
            <a:pPr marL="228592" indent="-228592" eaLnBrk="1" hangingPunct="1">
              <a:spcBef>
                <a:spcPct val="0"/>
              </a:spcBef>
              <a:buFontTx/>
              <a:buAutoNum type="arabicPeriod"/>
            </a:pPr>
            <a:r>
              <a:rPr lang="en-US" b="1" i="0" dirty="0" smtClean="0"/>
              <a:t>Exo.14:13 – </a:t>
            </a:r>
            <a:r>
              <a:rPr lang="en-US" b="0" i="0" dirty="0" smtClean="0"/>
              <a:t>they would not see the Egyptians again after the Exodus rescue “for an age” – i.e., for the remainder of their lives – for most of them this meant another 40 years or less.</a:t>
            </a:r>
          </a:p>
          <a:p>
            <a:pPr marL="228592" indent="-228592" eaLnBrk="1" hangingPunct="1">
              <a:spcBef>
                <a:spcPct val="0"/>
              </a:spcBef>
              <a:buFontTx/>
              <a:buAutoNum type="arabicPeriod"/>
            </a:pPr>
            <a:r>
              <a:rPr lang="en-US" b="1" i="0" smtClean="0"/>
              <a:t>Exo.19:9 </a:t>
            </a:r>
            <a:r>
              <a:rPr lang="en-US" b="1" i="0" dirty="0" smtClean="0"/>
              <a:t>– </a:t>
            </a:r>
            <a:r>
              <a:rPr lang="en-US" b="0" i="0" dirty="0" smtClean="0"/>
              <a:t>God’s point seemed to be to get the people to believe in Moses for the rest of his lifetime, or</a:t>
            </a:r>
            <a:r>
              <a:rPr lang="en-US" b="0" i="0" baseline="0" dirty="0" smtClean="0"/>
              <a:t> theirs.</a:t>
            </a:r>
          </a:p>
          <a:p>
            <a:pPr marL="228592" indent="-228592" eaLnBrk="1" hangingPunct="1">
              <a:spcBef>
                <a:spcPct val="0"/>
              </a:spcBef>
              <a:buFontTx/>
              <a:buAutoNum type="arabicPeriod"/>
            </a:pPr>
            <a:r>
              <a:rPr lang="en-US" b="1" i="0" baseline="0" dirty="0" smtClean="0"/>
              <a:t>1 Ki.1:31 – </a:t>
            </a:r>
            <a:r>
              <a:rPr lang="en-US" b="0" i="0" baseline="0" dirty="0" smtClean="0"/>
              <a:t>equivalent to “Long live the king!” – also </a:t>
            </a:r>
            <a:r>
              <a:rPr lang="en-US" b="1" i="0" baseline="0" dirty="0" smtClean="0"/>
              <a:t>Neh.2:3</a:t>
            </a:r>
            <a:r>
              <a:rPr lang="en-US" b="0" i="0" baseline="0" dirty="0" smtClean="0"/>
              <a:t>, Nehemiah to Artaxerxes</a:t>
            </a:r>
          </a:p>
          <a:p>
            <a:pPr marL="228592" indent="-228592" eaLnBrk="1" hangingPunct="1">
              <a:spcBef>
                <a:spcPct val="0"/>
              </a:spcBef>
              <a:buFontTx/>
              <a:buAutoNum type="arabicPeriod"/>
            </a:pPr>
            <a:r>
              <a:rPr lang="en-US" b="1" i="0" baseline="0" dirty="0" smtClean="0"/>
              <a:t>Sneak preview of NT – </a:t>
            </a:r>
            <a:r>
              <a:rPr lang="en-US" b="0" i="0" baseline="0" dirty="0" smtClean="0"/>
              <a:t>Joh.13:8 – not for Jesus’ lifetime, nor for Peter’s, would He ever wash his feet!</a:t>
            </a:r>
          </a:p>
          <a:p>
            <a:pPr marL="228592" indent="-228592" eaLnBrk="1" hangingPunct="1">
              <a:spcBef>
                <a:spcPct val="0"/>
              </a:spcBef>
              <a:buFontTx/>
              <a:buAutoNum type="arabicPeriod"/>
            </a:pPr>
            <a:r>
              <a:rPr lang="en-US" b="1" i="0" baseline="0" dirty="0" smtClean="0"/>
              <a:t>Also – </a:t>
            </a:r>
            <a:r>
              <a:rPr lang="en-US" b="0" i="0" baseline="0" dirty="0" smtClean="0"/>
              <a:t>1 Sam.20:23; 2 Ki.5:27; 1 Chr.28:4; Job 7:16; 40:28; Psa.12:7; 15:5; 30:7, 13; 31:2; 37:27, 28-29; 41:13; </a:t>
            </a:r>
            <a:r>
              <a:rPr lang="en-US" b="1" i="0" baseline="0" dirty="0" smtClean="0"/>
              <a:t>48:14</a:t>
            </a:r>
            <a:r>
              <a:rPr lang="en-US" b="0" i="0" baseline="0" dirty="0" smtClean="0"/>
              <a:t>; 73:26; 75:9; 86:12; 89:1; 119:44, 93, 98, 111; 145:1, 2; Pro.10:3; Isa.42:14 (26 occs.)</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i="0" dirty="0" smtClean="0"/>
              <a:t>Jonah – </a:t>
            </a:r>
            <a:r>
              <a:rPr lang="en-US" b="0" i="0" dirty="0" smtClean="0"/>
              <a:t>perhaps he experienced a lifetime in the fish’s belly – but physically this </a:t>
            </a:r>
            <a:r>
              <a:rPr lang="en-US" b="0" i="1" dirty="0" smtClean="0"/>
              <a:t>`</a:t>
            </a:r>
            <a:r>
              <a:rPr lang="en-US" b="0" i="1" dirty="0" err="1" smtClean="0">
                <a:latin typeface="Tahoma"/>
                <a:ea typeface="Tahoma"/>
                <a:cs typeface="Tahoma"/>
              </a:rPr>
              <a:t>ô</a:t>
            </a:r>
            <a:r>
              <a:rPr lang="en-US" b="0" i="1" dirty="0" err="1" smtClean="0"/>
              <a:t>lâm</a:t>
            </a:r>
            <a:r>
              <a:rPr lang="en-US" b="0" i="1" dirty="0" smtClean="0"/>
              <a:t>  </a:t>
            </a:r>
            <a:r>
              <a:rPr lang="en-US" b="0" i="0" dirty="0" smtClean="0"/>
              <a:t>was the minutes before his death! (although he may have meant the 3 days his body spent in the fish’s belly)</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i="0" dirty="0" smtClean="0"/>
              <a:t>Possible Meaning</a:t>
            </a:r>
            <a:r>
              <a:rPr lang="en-US" b="1" i="0" baseline="0" dirty="0" smtClean="0"/>
              <a:t> – </a:t>
            </a:r>
            <a:r>
              <a:rPr lang="en-US" b="0" i="0" baseline="0" dirty="0" smtClean="0"/>
              <a:t>time without end – infinite time</a:t>
            </a:r>
            <a:endParaRPr lang="en-US" b="0" i="0" dirty="0" smtClean="0"/>
          </a:p>
          <a:p>
            <a:pPr marL="228592" indent="-228592" eaLnBrk="1" hangingPunct="1">
              <a:spcBef>
                <a:spcPct val="0"/>
              </a:spcBef>
              <a:buFontTx/>
              <a:buAutoNum type="arabicPeriod"/>
            </a:pPr>
            <a:r>
              <a:rPr lang="en-US" b="1" i="0" dirty="0" smtClean="0"/>
              <a:t>Also</a:t>
            </a:r>
            <a:r>
              <a:rPr lang="en-US" b="0" i="0" dirty="0" smtClean="0"/>
              <a:t> – timelessness, that is an attribute or existence outside of time</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i="0" dirty="0" smtClean="0"/>
              <a:t>OT Plural (Heb.) – </a:t>
            </a:r>
            <a:r>
              <a:rPr lang="en-US" b="0" i="0" dirty="0" smtClean="0"/>
              <a:t>only 12 times out of 452 occs. – Bullinger’s </a:t>
            </a:r>
            <a:r>
              <a:rPr lang="en-US" b="0" i="1" dirty="0" smtClean="0"/>
              <a:t>Number in Scripture</a:t>
            </a:r>
            <a:r>
              <a:rPr lang="en-US" b="0" i="0" dirty="0" smtClean="0"/>
              <a:t>, re number 12 would suggest the ages as a </a:t>
            </a:r>
            <a:r>
              <a:rPr lang="en-US" b="1" i="0" dirty="0" smtClean="0"/>
              <a:t>governance structure for mankind</a:t>
            </a:r>
          </a:p>
          <a:p>
            <a:pPr marL="228592" indent="-228592" eaLnBrk="1" hangingPunct="1">
              <a:spcBef>
                <a:spcPct val="0"/>
              </a:spcBef>
              <a:buFontTx/>
              <a:buAutoNum type="arabicPeriod"/>
            </a:pPr>
            <a:r>
              <a:rPr lang="en-US" b="1" i="0" dirty="0" smtClean="0"/>
              <a:t>NT Plurals – 58, plus</a:t>
            </a:r>
            <a:r>
              <a:rPr lang="en-US" b="1" i="0" baseline="0" dirty="0" smtClean="0"/>
              <a:t> the 12 = 70</a:t>
            </a:r>
            <a:endParaRPr lang="en-US" b="1" i="0" dirty="0" smtClean="0"/>
          </a:p>
          <a:p>
            <a:pPr marL="228592" indent="-228592" eaLnBrk="1" hangingPunct="1">
              <a:spcBef>
                <a:spcPct val="0"/>
              </a:spcBef>
              <a:buFontTx/>
              <a:buAutoNum type="arabicPeriod"/>
            </a:pPr>
            <a:r>
              <a:rPr lang="en-US" b="1" i="0" dirty="0" smtClean="0"/>
              <a:t>1 Ki.8:13 – </a:t>
            </a:r>
            <a:r>
              <a:rPr lang="en-US" b="0" i="0" dirty="0" smtClean="0"/>
              <a:t>“</a:t>
            </a:r>
            <a:r>
              <a:rPr lang="en-US" dirty="0"/>
              <a:t>I have surely built You a lofty house, a place for Your </a:t>
            </a:r>
            <a:r>
              <a:rPr lang="en-US" u="sng" dirty="0"/>
              <a:t>dwelling of </a:t>
            </a:r>
            <a:r>
              <a:rPr lang="en-US" b="1" u="sng" dirty="0"/>
              <a:t>ages</a:t>
            </a:r>
            <a:r>
              <a:rPr lang="en-US" dirty="0"/>
              <a:t>.”</a:t>
            </a:r>
            <a:endParaRPr lang="en-US" b="0" i="0" dirty="0" smtClean="0"/>
          </a:p>
          <a:p>
            <a:pPr marL="228592" indent="-228592" eaLnBrk="1" hangingPunct="1">
              <a:spcBef>
                <a:spcPct val="0"/>
              </a:spcBef>
              <a:buFontTx/>
              <a:buAutoNum type="arabicPeriod"/>
            </a:pPr>
            <a:r>
              <a:rPr lang="en-US" b="1" i="0" dirty="0" smtClean="0"/>
              <a:t>2 Chr.6:2</a:t>
            </a:r>
            <a:r>
              <a:rPr lang="en-US" b="1" i="0" baseline="0" dirty="0" smtClean="0"/>
              <a:t> – </a:t>
            </a:r>
            <a:r>
              <a:rPr lang="en-US" b="0" i="0" baseline="0" dirty="0" smtClean="0"/>
              <a:t>“</a:t>
            </a:r>
            <a:r>
              <a:rPr lang="en-US" dirty="0"/>
              <a:t>And I built a house of habitation for You, and a place for Your </a:t>
            </a:r>
            <a:r>
              <a:rPr lang="en-US" u="sng" dirty="0"/>
              <a:t>dwelling of </a:t>
            </a:r>
            <a:r>
              <a:rPr lang="en-US" b="1" u="sng" dirty="0"/>
              <a:t>ages</a:t>
            </a:r>
            <a:r>
              <a:rPr lang="en-US" dirty="0"/>
              <a:t>.”    {perhaps it was Solomon's presumption that the Temple would always stand}</a:t>
            </a:r>
          </a:p>
          <a:p>
            <a:pPr marL="228592" indent="-228592" defTabSz="914372" eaLnBrk="1" hangingPunct="1">
              <a:spcBef>
                <a:spcPct val="0"/>
              </a:spcBef>
              <a:buFontTx/>
              <a:buAutoNum type="arabicPeriod"/>
              <a:defRPr/>
            </a:pPr>
            <a:r>
              <a:rPr lang="en-US" b="1" dirty="0"/>
              <a:t>Psa.61:4</a:t>
            </a:r>
            <a:r>
              <a:rPr lang="en-US" dirty="0"/>
              <a:t>  - “I will dwell in Your tent </a:t>
            </a:r>
            <a:r>
              <a:rPr lang="en-US" b="1" u="sng" dirty="0"/>
              <a:t>ages</a:t>
            </a:r>
            <a:r>
              <a:rPr lang="en-US" dirty="0"/>
              <a:t>. I will take refuge in </a:t>
            </a:r>
            <a:r>
              <a:rPr lang="en-US" i="1" dirty="0"/>
              <a:t>the</a:t>
            </a:r>
            <a:r>
              <a:rPr lang="en-US" dirty="0"/>
              <a:t> shelter of Your wings. Selah.”   </a:t>
            </a:r>
            <a:r>
              <a:rPr lang="en-US" b="1" dirty="0"/>
              <a:t>61:6</a:t>
            </a:r>
            <a:r>
              <a:rPr lang="en-US" dirty="0"/>
              <a:t> – “You will </a:t>
            </a:r>
            <a:r>
              <a:rPr lang="en-US" u="sng" dirty="0"/>
              <a:t>add days upon days</a:t>
            </a:r>
            <a:r>
              <a:rPr lang="en-US" dirty="0"/>
              <a:t> </a:t>
            </a:r>
            <a:r>
              <a:rPr lang="en-US" i="1" dirty="0"/>
              <a:t>to the </a:t>
            </a:r>
            <a:r>
              <a:rPr lang="en-US" dirty="0"/>
              <a:t>king; his years as </a:t>
            </a:r>
            <a:r>
              <a:rPr lang="en-US" u="sng" dirty="0"/>
              <a:t>generations</a:t>
            </a:r>
            <a:r>
              <a:rPr lang="en-US" dirty="0"/>
              <a:t>.”</a:t>
            </a:r>
          </a:p>
          <a:p>
            <a:pPr marL="228592" indent="-228592" defTabSz="914372" eaLnBrk="1" hangingPunct="1">
              <a:spcBef>
                <a:spcPct val="0"/>
              </a:spcBef>
              <a:buFontTx/>
              <a:buAutoNum type="arabicPeriod"/>
              <a:defRPr/>
            </a:pPr>
            <a:r>
              <a:rPr lang="en-US" b="1" dirty="0"/>
              <a:t>Psa.77:5</a:t>
            </a:r>
            <a:r>
              <a:rPr lang="en-US" dirty="0"/>
              <a:t> – “I considered days from old (</a:t>
            </a:r>
            <a:r>
              <a:rPr lang="en-US" i="1" dirty="0"/>
              <a:t>yâmîym miqqedem</a:t>
            </a:r>
            <a:r>
              <a:rPr lang="en-US" dirty="0"/>
              <a:t>), </a:t>
            </a:r>
            <a:r>
              <a:rPr lang="en-US" u="sng" dirty="0"/>
              <a:t>years of </a:t>
            </a:r>
            <a:r>
              <a:rPr lang="en-US" b="1" u="sng" dirty="0"/>
              <a:t>ages</a:t>
            </a:r>
            <a:r>
              <a:rPr lang="en-US" dirty="0"/>
              <a:t> (</a:t>
            </a:r>
            <a:r>
              <a:rPr lang="en-US" i="1" dirty="0"/>
              <a:t>sh</a:t>
            </a:r>
            <a:r>
              <a:rPr lang="en-US" i="1" baseline="-25000" dirty="0"/>
              <a:t>e</a:t>
            </a:r>
            <a:r>
              <a:rPr lang="en-US" i="1" dirty="0"/>
              <a:t>nôwth `ôwlâmîym</a:t>
            </a:r>
            <a:r>
              <a:rPr lang="en-US" dirty="0"/>
              <a:t>).”</a:t>
            </a:r>
          </a:p>
          <a:p>
            <a:pPr marL="228592" indent="-228592" defTabSz="914372" eaLnBrk="1" hangingPunct="1">
              <a:spcBef>
                <a:spcPct val="0"/>
              </a:spcBef>
              <a:buFontTx/>
              <a:buAutoNum type="arabicPeriod"/>
              <a:defRPr/>
            </a:pPr>
            <a:r>
              <a:rPr lang="en-US" b="1" dirty="0"/>
              <a:t>Psa.77:7-8 – “</a:t>
            </a:r>
            <a:r>
              <a:rPr lang="en-US" dirty="0"/>
              <a:t>Does Adonai reject </a:t>
            </a:r>
            <a:r>
              <a:rPr lang="en-US" i="1" dirty="0"/>
              <a:t>for </a:t>
            </a:r>
            <a:r>
              <a:rPr lang="en-US" b="1" u="sng" dirty="0"/>
              <a:t>the ages</a:t>
            </a:r>
            <a:r>
              <a:rPr lang="en-US" dirty="0"/>
              <a:t> (</a:t>
            </a:r>
            <a:r>
              <a:rPr lang="en-US" i="1" dirty="0"/>
              <a:t>hal`ôlâmîym</a:t>
            </a:r>
            <a:r>
              <a:rPr lang="en-US" dirty="0"/>
              <a:t>), and not add to approve again (</a:t>
            </a:r>
            <a:r>
              <a:rPr lang="en-US" i="1" dirty="0"/>
              <a:t>`ôwd</a:t>
            </a:r>
            <a:r>
              <a:rPr lang="en-US" dirty="0"/>
              <a:t>)? Has His kindness ceased </a:t>
            </a:r>
            <a:r>
              <a:rPr lang="en-US" u="sng" dirty="0"/>
              <a:t>for enduring-time</a:t>
            </a:r>
            <a:r>
              <a:rPr lang="en-US" dirty="0"/>
              <a:t> (</a:t>
            </a:r>
            <a:r>
              <a:rPr lang="en-US" i="1" dirty="0"/>
              <a:t>netsach</a:t>
            </a:r>
            <a:r>
              <a:rPr lang="en-US" dirty="0"/>
              <a:t>)? Has His word failed </a:t>
            </a:r>
            <a:r>
              <a:rPr lang="en-US" u="sng" dirty="0"/>
              <a:t>for generations</a:t>
            </a:r>
            <a:r>
              <a:rPr lang="en-US" dirty="0"/>
              <a:t> (</a:t>
            </a:r>
            <a:r>
              <a:rPr lang="en-US" i="1" dirty="0"/>
              <a:t>dôr wâdôr</a:t>
            </a:r>
            <a:r>
              <a:rPr lang="en-US" dirty="0"/>
              <a:t>)?”</a:t>
            </a:r>
          </a:p>
          <a:p>
            <a:pPr marL="228592" indent="-228592" defTabSz="914372" eaLnBrk="1" hangingPunct="1">
              <a:spcBef>
                <a:spcPct val="0"/>
              </a:spcBef>
              <a:buFontTx/>
              <a:buAutoNum type="arabicPeriod"/>
              <a:defRPr/>
            </a:pPr>
            <a:r>
              <a:rPr lang="en-US" b="1" dirty="0"/>
              <a:t>Psa.145:13</a:t>
            </a:r>
            <a:r>
              <a:rPr lang="en-US" dirty="0"/>
              <a:t> – “Your kingdom </a:t>
            </a:r>
            <a:r>
              <a:rPr lang="en-US" i="1" dirty="0"/>
              <a:t>is</a:t>
            </a:r>
            <a:r>
              <a:rPr lang="en-US" dirty="0"/>
              <a:t> a kingdom </a:t>
            </a:r>
            <a:r>
              <a:rPr lang="en-US" u="sng" dirty="0"/>
              <a:t>of all </a:t>
            </a:r>
            <a:r>
              <a:rPr lang="en-US" b="1" u="sng" dirty="0"/>
              <a:t>ages</a:t>
            </a:r>
            <a:r>
              <a:rPr lang="en-US" dirty="0"/>
              <a:t> (</a:t>
            </a:r>
            <a:r>
              <a:rPr lang="en-US" i="1" dirty="0"/>
              <a:t>kâl-`ôlâmîym</a:t>
            </a:r>
            <a:r>
              <a:rPr lang="en-US" dirty="0"/>
              <a:t>), and Your dominion </a:t>
            </a:r>
            <a:r>
              <a:rPr lang="en-US" i="1" dirty="0"/>
              <a:t>is</a:t>
            </a:r>
            <a:r>
              <a:rPr lang="en-US" dirty="0"/>
              <a:t> </a:t>
            </a:r>
            <a:r>
              <a:rPr lang="en-US" u="sng" dirty="0"/>
              <a:t>in all generations</a:t>
            </a:r>
            <a:r>
              <a:rPr lang="en-US" dirty="0"/>
              <a:t> (</a:t>
            </a:r>
            <a:r>
              <a:rPr lang="en-US" i="1" dirty="0"/>
              <a:t>dôr wâdôr</a:t>
            </a:r>
            <a:r>
              <a:rPr lang="en-US" dirty="0"/>
              <a:t>).”</a:t>
            </a:r>
          </a:p>
          <a:p>
            <a:pPr marL="228592" indent="-228592" eaLnBrk="1" hangingPunct="1">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eaLnBrk="1" hangingPunct="1">
              <a:spcBef>
                <a:spcPct val="0"/>
              </a:spcBef>
              <a:buFontTx/>
              <a:buAutoNum type="arabicPeriod"/>
              <a:defRPr/>
            </a:pPr>
            <a:r>
              <a:rPr lang="en-US" b="1" dirty="0"/>
              <a:t>Ecc.1:10 – </a:t>
            </a:r>
            <a:r>
              <a:rPr lang="en-US" dirty="0"/>
              <a:t>‘Does anything happen </a:t>
            </a:r>
            <a:r>
              <a:rPr lang="en-US" i="1" dirty="0"/>
              <a:t>of</a:t>
            </a:r>
            <a:r>
              <a:rPr lang="en-US" dirty="0"/>
              <a:t> which you may say, “See this,</a:t>
            </a:r>
            <a:r>
              <a:rPr lang="en-US" i="1" dirty="0"/>
              <a:t> it is</a:t>
            </a:r>
            <a:r>
              <a:rPr lang="en-US" dirty="0"/>
              <a:t> new”? It happened already </a:t>
            </a:r>
            <a:r>
              <a:rPr lang="en-US" u="sng" dirty="0"/>
              <a:t>for </a:t>
            </a:r>
            <a:r>
              <a:rPr lang="en-US" b="1" u="sng" dirty="0"/>
              <a:t>ages</a:t>
            </a:r>
            <a:r>
              <a:rPr lang="en-US" dirty="0"/>
              <a:t> which happened before us.’</a:t>
            </a:r>
            <a:endParaRPr lang="en-US" b="1" dirty="0"/>
          </a:p>
          <a:p>
            <a:pPr marL="228592" indent="-228592" eaLnBrk="1" hangingPunct="1">
              <a:spcBef>
                <a:spcPct val="0"/>
              </a:spcBef>
              <a:buFontTx/>
              <a:buAutoNum type="arabicPeriod"/>
            </a:pPr>
            <a:r>
              <a:rPr lang="en-US" b="1" dirty="0"/>
              <a:t>Isa.26:4 </a:t>
            </a:r>
            <a:r>
              <a:rPr lang="en-US" dirty="0"/>
              <a:t>– “Trust in Yahweh </a:t>
            </a:r>
            <a:r>
              <a:rPr lang="en-US" u="sng" dirty="0"/>
              <a:t>until futurity</a:t>
            </a:r>
            <a:r>
              <a:rPr lang="en-US" dirty="0"/>
              <a:t> (`</a:t>
            </a:r>
            <a:r>
              <a:rPr lang="en-US" i="1" dirty="0"/>
              <a:t>adêy</a:t>
            </a:r>
            <a:r>
              <a:rPr lang="en-US" dirty="0"/>
              <a:t>-`</a:t>
            </a:r>
            <a:r>
              <a:rPr lang="en-US" i="1" dirty="0"/>
              <a:t>ad</a:t>
            </a:r>
            <a:r>
              <a:rPr lang="en-US" dirty="0"/>
              <a:t>- almost "until-until"), for in Yah Yahweh </a:t>
            </a:r>
            <a:r>
              <a:rPr lang="en-US" i="1" dirty="0"/>
              <a:t>is</a:t>
            </a:r>
            <a:r>
              <a:rPr lang="en-US" dirty="0"/>
              <a:t> a </a:t>
            </a:r>
            <a:r>
              <a:rPr lang="en-US" u="sng" dirty="0"/>
              <a:t>cliff </a:t>
            </a:r>
            <a:r>
              <a:rPr lang="en-US" b="1" u="sng" dirty="0"/>
              <a:t>of ages</a:t>
            </a:r>
            <a:r>
              <a:rPr lang="en-US" dirty="0"/>
              <a:t>.”</a:t>
            </a:r>
          </a:p>
          <a:p>
            <a:pPr marL="228592" indent="-228592" defTabSz="914372" eaLnBrk="1" hangingPunct="1">
              <a:spcBef>
                <a:spcPct val="0"/>
              </a:spcBef>
              <a:buFontTx/>
              <a:buAutoNum type="arabicPeriod"/>
              <a:defRPr/>
            </a:pPr>
            <a:r>
              <a:rPr lang="en-US" b="1" dirty="0"/>
              <a:t>Isa.45:17 – </a:t>
            </a:r>
            <a:r>
              <a:rPr lang="en-US" dirty="0"/>
              <a:t>“Israel has been saved by Yahweh a </a:t>
            </a:r>
            <a:r>
              <a:rPr lang="en-US" u="sng" dirty="0"/>
              <a:t>salvation </a:t>
            </a:r>
            <a:r>
              <a:rPr lang="en-US" b="1" u="sng" dirty="0"/>
              <a:t>of ages</a:t>
            </a:r>
            <a:r>
              <a:rPr lang="en-US" dirty="0"/>
              <a:t>. You will be neither ashamed nor humiliated </a:t>
            </a:r>
            <a:r>
              <a:rPr lang="en-US" u="sng" dirty="0"/>
              <a:t>until </a:t>
            </a:r>
            <a:r>
              <a:rPr lang="en-US" b="1" u="sng" dirty="0"/>
              <a:t>ages</a:t>
            </a:r>
            <a:r>
              <a:rPr lang="en-US" u="sng" dirty="0"/>
              <a:t> of </a:t>
            </a:r>
            <a:r>
              <a:rPr lang="en-US" u="sng" dirty="0" smtClean="0"/>
              <a:t>futurity</a:t>
            </a:r>
            <a:r>
              <a:rPr lang="en-US" u="none" dirty="0" smtClean="0"/>
              <a:t> </a:t>
            </a:r>
            <a:r>
              <a:rPr lang="en-US" dirty="0" smtClean="0"/>
              <a:t>(`</a:t>
            </a:r>
            <a:r>
              <a:rPr lang="en-US" i="1" dirty="0"/>
              <a:t>ad-`ôwlâm `ad</a:t>
            </a:r>
            <a:r>
              <a:rPr lang="en-US" dirty="0"/>
              <a:t>).”    {unusual construction - </a:t>
            </a:r>
            <a:r>
              <a:rPr lang="en-US" b="1" dirty="0"/>
              <a:t>hapax</a:t>
            </a:r>
            <a:r>
              <a:rPr lang="en-US" dirty="0"/>
              <a:t>}</a:t>
            </a:r>
          </a:p>
          <a:p>
            <a:pPr marL="228592" indent="-228592" defTabSz="914372" eaLnBrk="1" hangingPunct="1">
              <a:spcBef>
                <a:spcPct val="0"/>
              </a:spcBef>
              <a:buFontTx/>
              <a:buAutoNum type="arabicPeriod"/>
              <a:defRPr/>
            </a:pPr>
            <a:r>
              <a:rPr lang="en-US" b="1" dirty="0"/>
              <a:t>Isa.51:9</a:t>
            </a:r>
            <a:r>
              <a:rPr lang="en-US" dirty="0"/>
              <a:t> – “Awake, awake, put on strength, arm of Yahweh. Awake like </a:t>
            </a:r>
            <a:r>
              <a:rPr lang="en-US" u="sng" dirty="0"/>
              <a:t>ancient</a:t>
            </a:r>
            <a:r>
              <a:rPr lang="en-US" dirty="0"/>
              <a:t> (</a:t>
            </a:r>
            <a:r>
              <a:rPr lang="en-US" i="1" dirty="0"/>
              <a:t>qedem</a:t>
            </a:r>
            <a:r>
              <a:rPr lang="en-US" dirty="0"/>
              <a:t>) days, </a:t>
            </a:r>
            <a:r>
              <a:rPr lang="en-US" u="sng" dirty="0"/>
              <a:t>generations </a:t>
            </a:r>
            <a:r>
              <a:rPr lang="en-US" b="1" u="sng" dirty="0"/>
              <a:t>of ages</a:t>
            </a:r>
            <a:r>
              <a:rPr lang="en-US" dirty="0"/>
              <a:t>. Are not You He Who hewed Rahab, Who pierced </a:t>
            </a:r>
            <a:r>
              <a:rPr lang="en-US" i="1" dirty="0"/>
              <a:t>the</a:t>
            </a:r>
            <a:r>
              <a:rPr lang="en-US" dirty="0"/>
              <a:t> dragon?”</a:t>
            </a:r>
          </a:p>
          <a:p>
            <a:pPr marL="228592" indent="-228592" eaLnBrk="1" hangingPunct="1">
              <a:spcBef>
                <a:spcPct val="0"/>
              </a:spcBef>
              <a:buFontTx/>
              <a:buAutoNum type="arabicPeriod"/>
            </a:pPr>
            <a:r>
              <a:rPr lang="en-US" b="1" dirty="0"/>
              <a:t>Dan.9:24 – </a:t>
            </a:r>
            <a:r>
              <a:rPr lang="en-US" dirty="0"/>
              <a:t>“Seventy sevens have been decreed upon your people and upon your holy city to finish the rebellion, and to conclude sins, and to cover iniquity, and to bring in a </a:t>
            </a:r>
            <a:r>
              <a:rPr lang="en-US" u="sng" dirty="0"/>
              <a:t>righteousness of </a:t>
            </a:r>
            <a:r>
              <a:rPr lang="en-US" b="1" u="sng" dirty="0"/>
              <a:t>ages</a:t>
            </a:r>
            <a:r>
              <a:rPr lang="en-US" dirty="0"/>
              <a:t>, and to conclude vision and prophecy, and to anoint </a:t>
            </a:r>
            <a:r>
              <a:rPr lang="en-US" i="1" dirty="0"/>
              <a:t>the</a:t>
            </a:r>
            <a:r>
              <a:rPr lang="en-US" dirty="0"/>
              <a:t> holy of holies</a:t>
            </a:r>
            <a:r>
              <a:rPr lang="en-US" dirty="0" smtClean="0"/>
              <a:t>.” – if this pertains ONLY to the Acts period believing remnant of Israel – then it was a “</a:t>
            </a:r>
            <a:r>
              <a:rPr lang="en-US" u="sng" dirty="0" smtClean="0"/>
              <a:t>righteousness of </a:t>
            </a:r>
            <a:r>
              <a:rPr lang="en-US" b="1" u="sng" dirty="0" smtClean="0"/>
              <a:t>40 years</a:t>
            </a:r>
            <a:r>
              <a:rPr lang="en-US" dirty="0" smtClean="0"/>
              <a:t>”!</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i="0" dirty="0" smtClean="0"/>
              <a:t>Gen.9:12 - </a:t>
            </a:r>
            <a:r>
              <a:rPr lang="en-US" dirty="0"/>
              <a:t>And Elohim said, "This is the sign of the covenant which I am appointing between Me and you, every soul alive which is with you, </a:t>
            </a:r>
            <a:r>
              <a:rPr lang="en-US" u="sng" dirty="0"/>
              <a:t>for generations of an age</a:t>
            </a:r>
            <a:r>
              <a:rPr lang="en-US" dirty="0"/>
              <a:t>."    </a:t>
            </a:r>
            <a:r>
              <a:rPr lang="en-US" dirty="0" smtClean="0"/>
              <a:t>{here </a:t>
            </a:r>
            <a:r>
              <a:rPr lang="en-US" dirty="0"/>
              <a:t>an age </a:t>
            </a:r>
            <a:r>
              <a:rPr lang="en-US" dirty="0" smtClean="0"/>
              <a:t>seems </a:t>
            </a:r>
            <a:r>
              <a:rPr lang="en-US" dirty="0"/>
              <a:t>composed of multiple - but unspecified numbers of - generations. In this case, the covenant is still in effect, so the generations continue to tally.}</a:t>
            </a:r>
          </a:p>
          <a:p>
            <a:pPr marL="228592" indent="-228592" eaLnBrk="1" hangingPunct="1">
              <a:spcBef>
                <a:spcPct val="0"/>
              </a:spcBef>
              <a:buFontTx/>
              <a:buAutoNum type="arabicPeriod"/>
            </a:pPr>
            <a:r>
              <a:rPr lang="en-US" b="1" dirty="0"/>
              <a:t>Deu.32:7 – </a:t>
            </a:r>
            <a:r>
              <a:rPr lang="en-US" dirty="0"/>
              <a:t>takes a backward look – “Remember </a:t>
            </a:r>
            <a:r>
              <a:rPr lang="en-US" u="sng" dirty="0"/>
              <a:t>days of an age</a:t>
            </a:r>
            <a:r>
              <a:rPr lang="en-US" dirty="0"/>
              <a:t>, consider </a:t>
            </a:r>
            <a:r>
              <a:rPr lang="en-US" u="sng" dirty="0"/>
              <a:t>years of generations</a:t>
            </a:r>
            <a:r>
              <a:rPr lang="en-US" dirty="0"/>
              <a:t> (</a:t>
            </a:r>
            <a:r>
              <a:rPr lang="en-US" i="1" dirty="0"/>
              <a:t>dôr wadôr</a:t>
            </a:r>
            <a:r>
              <a:rPr lang="en-US" dirty="0"/>
              <a:t>). Ask your father and he will tell you, your elders and they will speak to you</a:t>
            </a:r>
            <a:r>
              <a:rPr lang="en-US" dirty="0" smtClean="0"/>
              <a:t>.” About 650 years between earth divided in Peleg’s day and this pronouncement by Moses.</a:t>
            </a:r>
            <a:endParaRPr lang="en-US" dirty="0"/>
          </a:p>
          <a:p>
            <a:pPr marL="228592" indent="-228592" eaLnBrk="1" hangingPunct="1">
              <a:spcBef>
                <a:spcPct val="0"/>
              </a:spcBef>
              <a:buFontTx/>
              <a:buAutoNum type="arabicPeriod"/>
            </a:pPr>
            <a:r>
              <a:rPr lang="en-US" b="1" dirty="0"/>
              <a:t>Deu.28:46 –</a:t>
            </a:r>
            <a:r>
              <a:rPr lang="en-US" dirty="0"/>
              <a:t> “They {curses of the Law} will come upon you for a sign and for a wonder, and upon your seed </a:t>
            </a:r>
            <a:r>
              <a:rPr lang="en-US" u="sng" dirty="0"/>
              <a:t>during an age</a:t>
            </a:r>
            <a:r>
              <a:rPr lang="en-US" dirty="0"/>
              <a:t>.”    {Did the Lord mean “one slip and you’re cursed forever”? That’s not the message that His prophets brought: punishment was temporary and to be followed by blessing.}</a:t>
            </a:r>
          </a:p>
          <a:p>
            <a:pPr marL="228592" indent="-228592" eaLnBrk="1" hangingPunct="1">
              <a:spcBef>
                <a:spcPct val="0"/>
              </a:spcBef>
              <a:buFontTx/>
              <a:buAutoNum type="arabicPeriod"/>
            </a:pPr>
            <a:r>
              <a:rPr lang="en-US" b="1" dirty="0"/>
              <a:t>Generation(s) – ~</a:t>
            </a:r>
            <a:r>
              <a:rPr lang="en-US" dirty="0"/>
              <a:t>50 occs. in same text as </a:t>
            </a:r>
            <a:r>
              <a:rPr lang="en-US" i="1" dirty="0"/>
              <a:t>`</a:t>
            </a:r>
            <a:r>
              <a:rPr lang="en-US" i="1" dirty="0">
                <a:latin typeface="Tahoma"/>
                <a:ea typeface="Tahoma"/>
                <a:cs typeface="Tahoma"/>
              </a:rPr>
              <a:t>ô</a:t>
            </a:r>
            <a:r>
              <a:rPr lang="en-US" i="1" dirty="0"/>
              <a:t>wlâm</a:t>
            </a:r>
            <a:r>
              <a:rPr lang="en-US" dirty="0"/>
              <a:t> – so it’s a word seemingly very close to mortality</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dirty="0"/>
              <a:t>“gen. of a gen.” (3 occs.) – Exo.3:15  </a:t>
            </a:r>
            <a:r>
              <a:rPr lang="en-US" dirty="0"/>
              <a:t>And Elohim said yet to Moses, "Thus will you say to the sons of Israel, 'Yahweh Elohim of your fathers, Elohim of Abraham, Elohim of Isaac, and Elohim of Jacob, has sent me to you. This </a:t>
            </a:r>
            <a:r>
              <a:rPr lang="en-US" i="1" dirty="0" smtClean="0"/>
              <a:t>is </a:t>
            </a:r>
            <a:r>
              <a:rPr lang="en-US" dirty="0" smtClean="0"/>
              <a:t> </a:t>
            </a:r>
            <a:r>
              <a:rPr lang="en-US" u="sng" dirty="0"/>
              <a:t>My name for an age</a:t>
            </a:r>
            <a:r>
              <a:rPr lang="en-US" dirty="0"/>
              <a:t>, and this </a:t>
            </a:r>
            <a:r>
              <a:rPr lang="en-US" i="1" dirty="0" smtClean="0"/>
              <a:t>is </a:t>
            </a:r>
            <a:r>
              <a:rPr lang="en-US" dirty="0" smtClean="0"/>
              <a:t> </a:t>
            </a:r>
            <a:r>
              <a:rPr lang="en-US" dirty="0"/>
              <a:t>My remembrance </a:t>
            </a:r>
            <a:r>
              <a:rPr lang="en-US" u="sng" dirty="0"/>
              <a:t>to a generation of a generation</a:t>
            </a:r>
            <a:r>
              <a:rPr lang="en-US" dirty="0"/>
              <a:t>.'“      </a:t>
            </a:r>
          </a:p>
          <a:p>
            <a:pPr eaLnBrk="1" hangingPunct="1">
              <a:spcBef>
                <a:spcPct val="0"/>
              </a:spcBef>
            </a:pPr>
            <a:r>
              <a:rPr lang="en-US" b="1" dirty="0"/>
              <a:t>	Pro.27:24   </a:t>
            </a:r>
            <a:r>
              <a:rPr lang="en-US" dirty="0"/>
              <a:t>“For riches </a:t>
            </a:r>
            <a:r>
              <a:rPr lang="en-US" i="1" dirty="0"/>
              <a:t>are</a:t>
            </a:r>
            <a:r>
              <a:rPr lang="en-US" dirty="0"/>
              <a:t> not </a:t>
            </a:r>
            <a:r>
              <a:rPr lang="en-US" u="sng" dirty="0"/>
              <a:t>for an age</a:t>
            </a:r>
            <a:r>
              <a:rPr lang="en-US" dirty="0"/>
              <a:t>, nor </a:t>
            </a:r>
            <a:r>
              <a:rPr lang="en-US" i="1" dirty="0"/>
              <a:t>is</a:t>
            </a:r>
            <a:r>
              <a:rPr lang="en-US" dirty="0"/>
              <a:t> a crown </a:t>
            </a:r>
            <a:r>
              <a:rPr lang="en-US" u="sng" dirty="0"/>
              <a:t>for a generation of a generation</a:t>
            </a:r>
            <a:r>
              <a:rPr lang="en-US" dirty="0"/>
              <a:t>.”     </a:t>
            </a:r>
          </a:p>
          <a:p>
            <a:pPr eaLnBrk="1" hangingPunct="1">
              <a:spcBef>
                <a:spcPct val="0"/>
              </a:spcBef>
            </a:pPr>
            <a:r>
              <a:rPr lang="en-US" b="1" dirty="0"/>
              <a:t>	Isa.51:8</a:t>
            </a:r>
            <a:r>
              <a:rPr lang="en-US" dirty="0"/>
              <a:t>   “For as a moth eats a garment, and as a moth eats wool, but My righteousness will come to pass </a:t>
            </a:r>
            <a:r>
              <a:rPr lang="en-US" u="sng" dirty="0"/>
              <a:t>for an age</a:t>
            </a:r>
            <a:r>
              <a:rPr lang="en-US" dirty="0"/>
              <a:t>, and My salvation </a:t>
            </a:r>
            <a:r>
              <a:rPr lang="en-US" u="sng" dirty="0"/>
              <a:t>for a generation of generations</a:t>
            </a:r>
            <a:r>
              <a:rPr lang="en-US" dirty="0"/>
              <a:t> (</a:t>
            </a:r>
            <a:r>
              <a:rPr lang="en-US" i="1" dirty="0"/>
              <a:t>l</a:t>
            </a:r>
            <a:r>
              <a:rPr lang="en-US" i="1" baseline="-25000" dirty="0"/>
              <a:t>e</a:t>
            </a:r>
            <a:r>
              <a:rPr lang="en-US" i="1" dirty="0"/>
              <a:t>dôwr dôwrîym</a:t>
            </a:r>
            <a:r>
              <a:rPr lang="en-US" dirty="0"/>
              <a:t>).”</a:t>
            </a:r>
          </a:p>
          <a:p>
            <a:pPr marL="228592" indent="-228592" eaLnBrk="1" hangingPunct="1">
              <a:spcBef>
                <a:spcPct val="0"/>
              </a:spcBef>
              <a:buFont typeface="+mj-lt"/>
              <a:buAutoNum type="arabicPeriod" startAt="2"/>
            </a:pPr>
            <a:r>
              <a:rPr lang="en-US" b="1" dirty="0"/>
              <a:t>“generation to generation” - Isa.34:10</a:t>
            </a:r>
            <a:r>
              <a:rPr lang="en-US" dirty="0"/>
              <a:t>   “Night and by day it is not quenched. Its smoke will ascend </a:t>
            </a:r>
            <a:r>
              <a:rPr lang="en-US" u="sng" dirty="0"/>
              <a:t>for an age</a:t>
            </a:r>
            <a:r>
              <a:rPr lang="en-US" dirty="0"/>
              <a:t>. </a:t>
            </a:r>
            <a:r>
              <a:rPr lang="en-US" u="sng" dirty="0"/>
              <a:t>From generation to generation</a:t>
            </a:r>
            <a:r>
              <a:rPr lang="en-US" dirty="0"/>
              <a:t> it will be dried up. </a:t>
            </a:r>
            <a:r>
              <a:rPr lang="en-US" u="sng" dirty="0"/>
              <a:t>For continuity of continuities</a:t>
            </a:r>
            <a:r>
              <a:rPr lang="en-US" dirty="0"/>
              <a:t> (</a:t>
            </a:r>
            <a:r>
              <a:rPr lang="en-US" i="1" dirty="0" err="1" smtClean="0"/>
              <a:t>nêtsach</a:t>
            </a:r>
            <a:r>
              <a:rPr lang="en-US" i="1" dirty="0" smtClean="0"/>
              <a:t> n</a:t>
            </a:r>
            <a:r>
              <a:rPr lang="en-US" i="1" baseline="-25000" dirty="0" smtClean="0"/>
              <a:t>e</a:t>
            </a:r>
            <a:r>
              <a:rPr lang="en-US" i="1" dirty="0" smtClean="0"/>
              <a:t>stâchîym – </a:t>
            </a:r>
            <a:r>
              <a:rPr lang="en-US" i="0" dirty="0" smtClean="0"/>
              <a:t>pl. only here</a:t>
            </a:r>
            <a:r>
              <a:rPr lang="en-US" dirty="0" smtClean="0"/>
              <a:t>) </a:t>
            </a:r>
            <a:r>
              <a:rPr lang="en-US" dirty="0"/>
              <a:t>no one </a:t>
            </a:r>
            <a:r>
              <a:rPr lang="en-US" i="1" dirty="0"/>
              <a:t>is</a:t>
            </a:r>
            <a:r>
              <a:rPr lang="en-US" dirty="0"/>
              <a:t> passing by it.”    {doom of Edom - can smoke ascend forever?}</a:t>
            </a:r>
          </a:p>
          <a:p>
            <a:r>
              <a:rPr lang="en-US" b="1" dirty="0"/>
              <a:t>	Psa.145:2  </a:t>
            </a:r>
            <a:r>
              <a:rPr lang="en-US" dirty="0"/>
              <a:t>“Every day I bless You, and I will praise Your name </a:t>
            </a:r>
            <a:r>
              <a:rPr lang="en-US" u="sng" dirty="0"/>
              <a:t>for an age</a:t>
            </a:r>
            <a:r>
              <a:rPr lang="en-US" dirty="0"/>
              <a:t> and </a:t>
            </a:r>
            <a:r>
              <a:rPr lang="en-US" u="sng" dirty="0"/>
              <a:t>futurity</a:t>
            </a:r>
            <a:r>
              <a:rPr lang="en-US" dirty="0"/>
              <a:t> (</a:t>
            </a:r>
            <a:r>
              <a:rPr lang="en-US" i="1" dirty="0"/>
              <a:t>wâ`ed</a:t>
            </a:r>
            <a:r>
              <a:rPr lang="en-US" dirty="0"/>
              <a:t>).”</a:t>
            </a:r>
          </a:p>
          <a:p>
            <a:r>
              <a:rPr lang="en-US" b="1" dirty="0"/>
              <a:t>	Psa.145:4  </a:t>
            </a:r>
            <a:r>
              <a:rPr lang="en-US" dirty="0"/>
              <a:t>“</a:t>
            </a:r>
            <a:r>
              <a:rPr lang="en-US" u="sng" dirty="0"/>
              <a:t>Generation to generation</a:t>
            </a:r>
            <a:r>
              <a:rPr lang="en-US" dirty="0"/>
              <a:t> will praise Your works and declare Your mighty deeds.”</a:t>
            </a:r>
            <a:endParaRPr lang="en-US" b="1"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dirty="0"/>
              <a:t>“in all generations” - Psa.45:17  </a:t>
            </a:r>
            <a:r>
              <a:rPr lang="en-US" dirty="0"/>
              <a:t>“I will cause Your name to be remembered </a:t>
            </a:r>
            <a:r>
              <a:rPr lang="en-US" u="sng" dirty="0"/>
              <a:t>in all generations</a:t>
            </a:r>
            <a:r>
              <a:rPr lang="en-US" dirty="0"/>
              <a:t> (</a:t>
            </a:r>
            <a:r>
              <a:rPr lang="en-US" i="1" dirty="0"/>
              <a:t>kâl-dôr wâdôr</a:t>
            </a:r>
            <a:r>
              <a:rPr lang="en-US" dirty="0"/>
              <a:t>). Therefore, peoples will thank You </a:t>
            </a:r>
            <a:r>
              <a:rPr lang="en-US" u="sng" dirty="0"/>
              <a:t>for an age and futurity</a:t>
            </a:r>
            <a:r>
              <a:rPr lang="en-US" dirty="0"/>
              <a:t> (</a:t>
            </a:r>
            <a:r>
              <a:rPr lang="en-US" i="1" dirty="0"/>
              <a:t>wâ`ed</a:t>
            </a:r>
            <a:r>
              <a:rPr lang="en-US" dirty="0"/>
              <a:t>).”</a:t>
            </a:r>
          </a:p>
          <a:p>
            <a:pPr eaLnBrk="1" hangingPunct="1">
              <a:spcBef>
                <a:spcPct val="0"/>
              </a:spcBef>
            </a:pPr>
            <a:r>
              <a:rPr lang="en-US" b="1" dirty="0"/>
              <a:t>	Psa.145:13</a:t>
            </a:r>
            <a:r>
              <a:rPr lang="en-US" dirty="0"/>
              <a:t>  “Your kingdom </a:t>
            </a:r>
            <a:r>
              <a:rPr lang="en-US" i="1" dirty="0"/>
              <a:t>is</a:t>
            </a:r>
            <a:r>
              <a:rPr lang="en-US" dirty="0"/>
              <a:t> </a:t>
            </a:r>
            <a:r>
              <a:rPr lang="en-US" dirty="0" smtClean="0"/>
              <a:t> a </a:t>
            </a:r>
            <a:r>
              <a:rPr lang="en-US" dirty="0"/>
              <a:t>kingdom </a:t>
            </a:r>
            <a:r>
              <a:rPr lang="en-US" u="sng" dirty="0"/>
              <a:t>of all </a:t>
            </a:r>
            <a:r>
              <a:rPr lang="en-US" b="1" u="sng" dirty="0"/>
              <a:t>ages</a:t>
            </a:r>
            <a:r>
              <a:rPr lang="en-US" dirty="0"/>
              <a:t> (</a:t>
            </a:r>
            <a:r>
              <a:rPr lang="en-US" i="1" dirty="0"/>
              <a:t>kâl-`ôlâmîym</a:t>
            </a:r>
            <a:r>
              <a:rPr lang="en-US" dirty="0"/>
              <a:t>), and Your dominion </a:t>
            </a:r>
            <a:r>
              <a:rPr lang="en-US" i="1" dirty="0" smtClean="0"/>
              <a:t>is </a:t>
            </a:r>
            <a:r>
              <a:rPr lang="en-US" dirty="0" smtClean="0"/>
              <a:t> </a:t>
            </a:r>
            <a:r>
              <a:rPr lang="en-US" u="sng" dirty="0"/>
              <a:t>in all generations</a:t>
            </a:r>
            <a:r>
              <a:rPr lang="en-US" dirty="0"/>
              <a:t> (</a:t>
            </a:r>
            <a:r>
              <a:rPr lang="en-US" i="1" dirty="0" err="1"/>
              <a:t>b</a:t>
            </a:r>
            <a:r>
              <a:rPr lang="en-US" i="1" baseline="-25000" dirty="0" err="1"/>
              <a:t>e</a:t>
            </a:r>
            <a:r>
              <a:rPr lang="en-US" i="1" dirty="0" err="1"/>
              <a:t>kâl</a:t>
            </a:r>
            <a:r>
              <a:rPr lang="en-US" i="1" dirty="0"/>
              <a:t>-dôr wâdôr</a:t>
            </a:r>
            <a:r>
              <a:rPr lang="en-US" dirty="0"/>
              <a:t>).”    {pl. </a:t>
            </a:r>
            <a:r>
              <a:rPr lang="en-US" b="1" dirty="0"/>
              <a:t>"ages"</a:t>
            </a:r>
            <a:r>
              <a:rPr lang="en-US" dirty="0"/>
              <a:t> also in Dan.9:24 – 12 occs.}</a:t>
            </a:r>
          </a:p>
          <a:p>
            <a:pPr eaLnBrk="1" hangingPunct="1">
              <a:spcBef>
                <a:spcPct val="0"/>
              </a:spcBef>
            </a:pPr>
            <a:r>
              <a:rPr lang="en-US" b="1" dirty="0"/>
              <a:t>	</a:t>
            </a:r>
          </a:p>
          <a:p>
            <a:pPr marL="228592" indent="-228592" eaLnBrk="1" hangingPunct="1">
              <a:spcBef>
                <a:spcPct val="0"/>
              </a:spcBef>
              <a:buFont typeface="+mj-lt"/>
              <a:buAutoNum type="arabicPeriod" startAt="2"/>
            </a:pPr>
            <a:r>
              <a:rPr lang="en-US" b="1" dirty="0"/>
              <a:t>“thousand generations” – </a:t>
            </a:r>
          </a:p>
          <a:p>
            <a:pPr eaLnBrk="1" hangingPunct="1">
              <a:spcBef>
                <a:spcPct val="0"/>
              </a:spcBef>
            </a:pPr>
            <a:r>
              <a:rPr lang="en-US" b="1" dirty="0"/>
              <a:t>	Deu.7:9 – </a:t>
            </a:r>
            <a:r>
              <a:rPr lang="en-US" dirty="0"/>
              <a:t>“Know that Yahweh your God, He </a:t>
            </a:r>
            <a:r>
              <a:rPr lang="en-US" i="1" dirty="0"/>
              <a:t>is</a:t>
            </a:r>
            <a:r>
              <a:rPr lang="en-US" dirty="0"/>
              <a:t> </a:t>
            </a:r>
            <a:r>
              <a:rPr lang="en-US" dirty="0" smtClean="0"/>
              <a:t> the </a:t>
            </a:r>
            <a:r>
              <a:rPr lang="en-US" dirty="0"/>
              <a:t>Elohim, the faithful God, keeping covenant and the kindness for those loving Him and keeping His commandments to </a:t>
            </a:r>
            <a:r>
              <a:rPr lang="en-US" b="1" dirty="0"/>
              <a:t>a thousand generations</a:t>
            </a:r>
            <a:r>
              <a:rPr lang="en-US" dirty="0"/>
              <a:t>.”      </a:t>
            </a:r>
          </a:p>
          <a:p>
            <a:pPr eaLnBrk="1" hangingPunct="1">
              <a:spcBef>
                <a:spcPct val="0"/>
              </a:spcBef>
            </a:pPr>
            <a:r>
              <a:rPr lang="en-US" b="1" dirty="0"/>
              <a:t>	1 Chr.16:15-16 – </a:t>
            </a:r>
            <a:r>
              <a:rPr lang="en-US" dirty="0"/>
              <a:t>“Remember </a:t>
            </a:r>
            <a:r>
              <a:rPr lang="en-US" b="1" u="sng" dirty="0"/>
              <a:t>for an age</a:t>
            </a:r>
            <a:r>
              <a:rPr lang="en-US" dirty="0"/>
              <a:t> His covenant, </a:t>
            </a:r>
            <a:r>
              <a:rPr lang="en-US" i="1" dirty="0"/>
              <a:t>the</a:t>
            </a:r>
            <a:r>
              <a:rPr lang="en-US" dirty="0"/>
              <a:t> word He commanded to </a:t>
            </a:r>
            <a:r>
              <a:rPr lang="en-US" b="1" dirty="0"/>
              <a:t>a thousand generations</a:t>
            </a:r>
            <a:r>
              <a:rPr lang="en-US" dirty="0"/>
              <a:t>, which He cut with Abraham and His oath to Isaac.” </a:t>
            </a:r>
          </a:p>
          <a:p>
            <a:pPr eaLnBrk="1" hangingPunct="1">
              <a:spcBef>
                <a:spcPct val="0"/>
              </a:spcBef>
            </a:pPr>
            <a:r>
              <a:rPr lang="en-US" b="1" dirty="0"/>
              <a:t>	Psa.105:8 – </a:t>
            </a:r>
            <a:r>
              <a:rPr lang="en-US" dirty="0"/>
              <a:t>“He remembered </a:t>
            </a:r>
            <a:r>
              <a:rPr lang="en-US" b="1" u="sng" dirty="0"/>
              <a:t>for an age</a:t>
            </a:r>
            <a:r>
              <a:rPr lang="en-US" dirty="0"/>
              <a:t> His covenant, the word He commanded to </a:t>
            </a:r>
            <a:r>
              <a:rPr lang="en-US" b="1" dirty="0"/>
              <a:t>a thousand generations</a:t>
            </a:r>
            <a:r>
              <a:rPr lang="en-US" dirty="0"/>
              <a:t>.”</a:t>
            </a:r>
          </a:p>
          <a:p>
            <a:pPr eaLnBrk="1" hangingPunct="1">
              <a:spcBef>
                <a:spcPct val="0"/>
              </a:spcBef>
            </a:pPr>
            <a:r>
              <a:rPr lang="en-US" b="1" dirty="0"/>
              <a:t>	</a:t>
            </a:r>
            <a:r>
              <a:rPr lang="en-US" b="1" dirty="0" smtClean="0"/>
              <a:t>For Lorrie: If a typical generation = 20 years, He commanded His covenant with Israel for 20,000 years.</a:t>
            </a:r>
            <a:r>
              <a:rPr lang="en-US" b="1" baseline="0" dirty="0" smtClean="0"/>
              <a:t>  Did God rescind His commandment after only 1,500 of those years? </a:t>
            </a:r>
            <a:endParaRPr lang="en-US" b="1" dirty="0" smtClean="0"/>
          </a:p>
          <a:p>
            <a:pPr eaLnBrk="1" hangingPunct="1">
              <a:spcBef>
                <a:spcPct val="0"/>
              </a:spcBef>
            </a:pPr>
            <a:r>
              <a:rPr lang="en-US" b="1" dirty="0" smtClean="0"/>
              <a:t>	Read </a:t>
            </a:r>
            <a:r>
              <a:rPr lang="en-US" b="1" dirty="0"/>
              <a:t>Thayer</a:t>
            </a:r>
            <a:r>
              <a:rPr lang="en-US" dirty="0"/>
              <a:t> on </a:t>
            </a:r>
            <a:r>
              <a:rPr lang="en-US" i="1" dirty="0"/>
              <a:t>genea</a:t>
            </a:r>
            <a:endParaRPr lang="en-US" b="0" i="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10000"/>
          </a:bodyPr>
          <a:lstStyle/>
          <a:p>
            <a:pPr marL="228592" indent="-228592" defTabSz="914372" eaLnBrk="1" hangingPunct="1">
              <a:spcBef>
                <a:spcPct val="0"/>
              </a:spcBef>
              <a:buFont typeface="+mj-lt"/>
              <a:buAutoNum type="arabicPeriod"/>
              <a:defRPr/>
            </a:pPr>
            <a:r>
              <a:rPr lang="en-US" b="1" dirty="0"/>
              <a:t>Age = Generation(s) – Psa.12:7</a:t>
            </a:r>
            <a:r>
              <a:rPr lang="en-US" dirty="0"/>
              <a:t> “You, Yahweh, will keep them; You will preserve him from </a:t>
            </a:r>
            <a:r>
              <a:rPr lang="en-US" u="sng" dirty="0"/>
              <a:t>this generation</a:t>
            </a:r>
            <a:r>
              <a:rPr lang="en-US" dirty="0"/>
              <a:t> </a:t>
            </a:r>
            <a:r>
              <a:rPr lang="en-US" u="sng" dirty="0"/>
              <a:t>for an age</a:t>
            </a:r>
            <a:r>
              <a:rPr lang="en-US" dirty="0"/>
              <a:t>.”    {i.e., for their lifetimes}</a:t>
            </a:r>
            <a:endParaRPr lang="en-US" b="1" dirty="0"/>
          </a:p>
          <a:p>
            <a:pPr defTabSz="914372" eaLnBrk="1" hangingPunct="1">
              <a:spcBef>
                <a:spcPct val="0"/>
              </a:spcBef>
              <a:defRPr/>
            </a:pPr>
            <a:r>
              <a:rPr lang="en-US" b="1" dirty="0"/>
              <a:t>	- Psa.33:11</a:t>
            </a:r>
            <a:r>
              <a:rPr lang="en-US" dirty="0"/>
              <a:t> “Yahweh’s counsel stands </a:t>
            </a:r>
            <a:r>
              <a:rPr lang="en-US" u="sng" dirty="0"/>
              <a:t>for an age</a:t>
            </a:r>
            <a:r>
              <a:rPr lang="en-US" dirty="0"/>
              <a:t>, His heart’s plans </a:t>
            </a:r>
            <a:r>
              <a:rPr lang="en-US" u="sng" dirty="0"/>
              <a:t>for generations</a:t>
            </a:r>
            <a:r>
              <a:rPr lang="en-US" dirty="0"/>
              <a:t> (</a:t>
            </a:r>
            <a:r>
              <a:rPr lang="en-US" i="1" dirty="0"/>
              <a:t>dôr wâdôr</a:t>
            </a:r>
            <a:r>
              <a:rPr lang="en-US" dirty="0"/>
              <a:t>).”</a:t>
            </a:r>
          </a:p>
          <a:p>
            <a:pPr defTabSz="914372" eaLnBrk="1" hangingPunct="1">
              <a:spcBef>
                <a:spcPct val="0"/>
              </a:spcBef>
              <a:defRPr/>
            </a:pPr>
            <a:r>
              <a:rPr lang="en-US" b="1" dirty="0"/>
              <a:t>	- Psa.49:11 “</a:t>
            </a:r>
            <a:r>
              <a:rPr lang="en-US" dirty="0"/>
              <a:t>Within </a:t>
            </a:r>
            <a:r>
              <a:rPr lang="en-US" i="1" dirty="0"/>
              <a:t>they think</a:t>
            </a:r>
            <a:r>
              <a:rPr lang="en-US" dirty="0"/>
              <a:t> their houses </a:t>
            </a:r>
            <a:r>
              <a:rPr lang="en-US" i="1" dirty="0"/>
              <a:t>are </a:t>
            </a:r>
            <a:r>
              <a:rPr lang="en-US" u="sng" dirty="0"/>
              <a:t>for an age</a:t>
            </a:r>
            <a:r>
              <a:rPr lang="en-US" dirty="0"/>
              <a:t>, their dwellings </a:t>
            </a:r>
            <a:r>
              <a:rPr lang="en-US" u="sng" dirty="0"/>
              <a:t>for generations</a:t>
            </a:r>
            <a:r>
              <a:rPr lang="en-US" dirty="0"/>
              <a:t> (</a:t>
            </a:r>
            <a:r>
              <a:rPr lang="en-US" i="1" dirty="0"/>
              <a:t>dôr wâdôr</a:t>
            </a:r>
            <a:r>
              <a:rPr lang="en-US" dirty="0"/>
              <a:t>). They called lands by their </a:t>
            </a:r>
            <a:r>
              <a:rPr lang="en-US" i="1" dirty="0"/>
              <a:t>own</a:t>
            </a:r>
            <a:r>
              <a:rPr lang="en-US" dirty="0"/>
              <a:t> names.”</a:t>
            </a:r>
          </a:p>
          <a:p>
            <a:pPr defTabSz="914372" eaLnBrk="1" hangingPunct="1">
              <a:spcBef>
                <a:spcPct val="0"/>
              </a:spcBef>
              <a:defRPr/>
            </a:pPr>
            <a:r>
              <a:rPr lang="en-US" b="1" dirty="0"/>
              <a:t>	- Psa.79:13</a:t>
            </a:r>
            <a:r>
              <a:rPr lang="en-US" dirty="0"/>
              <a:t> “Then we Your people and sheep of Your pasture will thank You </a:t>
            </a:r>
            <a:r>
              <a:rPr lang="en-US" u="sng" dirty="0"/>
              <a:t>for an age</a:t>
            </a:r>
            <a:r>
              <a:rPr lang="en-US" dirty="0"/>
              <a:t>; </a:t>
            </a:r>
            <a:r>
              <a:rPr lang="en-US" u="sng" dirty="0"/>
              <a:t>for generations</a:t>
            </a:r>
            <a:r>
              <a:rPr lang="en-US" dirty="0"/>
              <a:t> (</a:t>
            </a:r>
            <a:r>
              <a:rPr lang="en-US" i="1" dirty="0"/>
              <a:t>dôr wâdôr</a:t>
            </a:r>
            <a:r>
              <a:rPr lang="en-US" dirty="0"/>
              <a:t>) we will tell of Your praise.”</a:t>
            </a:r>
          </a:p>
          <a:p>
            <a:pPr defTabSz="914372" eaLnBrk="1" hangingPunct="1">
              <a:spcBef>
                <a:spcPct val="0"/>
              </a:spcBef>
              <a:defRPr/>
            </a:pPr>
            <a:r>
              <a:rPr lang="en-US" b="1" dirty="0"/>
              <a:t>	- Psa.85:5 “</a:t>
            </a:r>
            <a:r>
              <a:rPr lang="en-US" dirty="0"/>
              <a:t>Will You be angered on us </a:t>
            </a:r>
            <a:r>
              <a:rPr lang="en-US" u="sng" dirty="0"/>
              <a:t>for an age</a:t>
            </a:r>
            <a:r>
              <a:rPr lang="en-US" dirty="0"/>
              <a:t>? Will You lengthen Your anger </a:t>
            </a:r>
            <a:r>
              <a:rPr lang="en-US" u="sng" dirty="0"/>
              <a:t>for generations</a:t>
            </a:r>
            <a:r>
              <a:rPr lang="en-US" dirty="0"/>
              <a:t> (</a:t>
            </a:r>
            <a:r>
              <a:rPr lang="en-US" i="1" dirty="0"/>
              <a:t>dôr wâdôr</a:t>
            </a:r>
            <a:r>
              <a:rPr lang="en-US" dirty="0"/>
              <a:t>)?”</a:t>
            </a:r>
          </a:p>
          <a:p>
            <a:pPr defTabSz="914372" eaLnBrk="1" hangingPunct="1">
              <a:spcBef>
                <a:spcPct val="0"/>
              </a:spcBef>
              <a:defRPr/>
            </a:pPr>
            <a:r>
              <a:rPr lang="en-US" b="1" dirty="0"/>
              <a:t>	- Psa.89:1</a:t>
            </a:r>
            <a:r>
              <a:rPr lang="en-US" dirty="0"/>
              <a:t> “I will sing </a:t>
            </a:r>
            <a:r>
              <a:rPr lang="en-US" i="1" dirty="0"/>
              <a:t>the</a:t>
            </a:r>
            <a:r>
              <a:rPr lang="en-US" dirty="0"/>
              <a:t> kindness of Yahweh an </a:t>
            </a:r>
            <a:r>
              <a:rPr lang="en-US" u="sng" dirty="0"/>
              <a:t>age</a:t>
            </a:r>
            <a:r>
              <a:rPr lang="en-US" dirty="0"/>
              <a:t>, </a:t>
            </a:r>
            <a:r>
              <a:rPr lang="en-US" u="sng" dirty="0"/>
              <a:t>for generations</a:t>
            </a:r>
            <a:r>
              <a:rPr lang="en-US" dirty="0"/>
              <a:t> (</a:t>
            </a:r>
            <a:r>
              <a:rPr lang="en-US" i="1" dirty="0"/>
              <a:t>dôr wâdôr</a:t>
            </a:r>
            <a:r>
              <a:rPr lang="en-US" dirty="0"/>
              <a:t>) I will make known Your faithfulness with my </a:t>
            </a:r>
          </a:p>
          <a:p>
            <a:pPr defTabSz="914372" eaLnBrk="1" hangingPunct="1">
              <a:spcBef>
                <a:spcPct val="0"/>
              </a:spcBef>
              <a:defRPr/>
            </a:pPr>
            <a:r>
              <a:rPr lang="en-US" dirty="0"/>
              <a:t>		mouth,”</a:t>
            </a:r>
          </a:p>
          <a:p>
            <a:pPr defTabSz="914372" eaLnBrk="1" hangingPunct="1">
              <a:spcBef>
                <a:spcPct val="0"/>
              </a:spcBef>
              <a:defRPr/>
            </a:pPr>
            <a:r>
              <a:rPr lang="en-US" b="1" dirty="0"/>
              <a:t>	- Psa.89:4</a:t>
            </a:r>
            <a:r>
              <a:rPr lang="en-US" dirty="0"/>
              <a:t> “I will establish your seed </a:t>
            </a:r>
            <a:r>
              <a:rPr lang="en-US" u="sng" dirty="0"/>
              <a:t>until an age</a:t>
            </a:r>
            <a:r>
              <a:rPr lang="en-US" dirty="0"/>
              <a:t>, and build your throne </a:t>
            </a:r>
            <a:r>
              <a:rPr lang="en-US" u="sng" dirty="0"/>
              <a:t>for generations</a:t>
            </a:r>
            <a:r>
              <a:rPr lang="en-US" dirty="0"/>
              <a:t> (</a:t>
            </a:r>
            <a:r>
              <a:rPr lang="en-US" i="1" dirty="0"/>
              <a:t>dôr wâdôr</a:t>
            </a:r>
            <a:r>
              <a:rPr lang="en-US" dirty="0"/>
              <a:t>). Selah.”</a:t>
            </a:r>
          </a:p>
          <a:p>
            <a:pPr defTabSz="914372" eaLnBrk="1" hangingPunct="1">
              <a:spcBef>
                <a:spcPct val="0"/>
              </a:spcBef>
              <a:defRPr/>
            </a:pPr>
            <a:r>
              <a:rPr lang="en-US" b="1" dirty="0"/>
              <a:t>	- Psa.100:5 “</a:t>
            </a:r>
            <a:r>
              <a:rPr lang="en-US" dirty="0"/>
              <a:t>For Yahweh </a:t>
            </a:r>
            <a:r>
              <a:rPr lang="en-US" i="1" dirty="0"/>
              <a:t>is</a:t>
            </a:r>
            <a:r>
              <a:rPr lang="en-US" dirty="0"/>
              <a:t> good – His kindness </a:t>
            </a:r>
            <a:r>
              <a:rPr lang="en-US" u="sng" dirty="0"/>
              <a:t>for an age</a:t>
            </a:r>
            <a:r>
              <a:rPr lang="en-US" dirty="0"/>
              <a:t>, and His faithfulness </a:t>
            </a:r>
            <a:r>
              <a:rPr lang="en-US" u="sng" dirty="0"/>
              <a:t>until generations</a:t>
            </a:r>
            <a:r>
              <a:rPr lang="en-US" dirty="0"/>
              <a:t> (</a:t>
            </a:r>
            <a:r>
              <a:rPr lang="en-US" i="1" dirty="0"/>
              <a:t>dôr wâdôr</a:t>
            </a:r>
            <a:r>
              <a:rPr lang="en-US" dirty="0"/>
              <a:t>).”</a:t>
            </a:r>
          </a:p>
          <a:p>
            <a:pPr defTabSz="914372" eaLnBrk="1" hangingPunct="1">
              <a:spcBef>
                <a:spcPct val="0"/>
              </a:spcBef>
              <a:defRPr/>
            </a:pPr>
            <a:r>
              <a:rPr lang="en-US" b="1" dirty="0"/>
              <a:t>	- Psa.102:12</a:t>
            </a:r>
            <a:r>
              <a:rPr lang="en-US" dirty="0"/>
              <a:t> “But You, Yahweh, abide </a:t>
            </a:r>
            <a:r>
              <a:rPr lang="en-US" u="sng" dirty="0"/>
              <a:t>for an age</a:t>
            </a:r>
            <a:r>
              <a:rPr lang="en-US" dirty="0"/>
              <a:t>, and Your remembrance is </a:t>
            </a:r>
            <a:r>
              <a:rPr lang="en-US" u="sng" dirty="0"/>
              <a:t>for generations</a:t>
            </a:r>
            <a:r>
              <a:rPr lang="en-US" dirty="0"/>
              <a:t> (</a:t>
            </a:r>
            <a:r>
              <a:rPr lang="en-US" i="1" dirty="0"/>
              <a:t>dôr wâdôr</a:t>
            </a:r>
            <a:r>
              <a:rPr lang="en-US" dirty="0"/>
              <a:t>).”</a:t>
            </a:r>
          </a:p>
          <a:p>
            <a:pPr defTabSz="914372" eaLnBrk="1" hangingPunct="1">
              <a:spcBef>
                <a:spcPct val="0"/>
              </a:spcBef>
              <a:defRPr/>
            </a:pPr>
            <a:r>
              <a:rPr lang="en-US" dirty="0"/>
              <a:t>	- </a:t>
            </a:r>
            <a:r>
              <a:rPr lang="en-US" b="1" dirty="0"/>
              <a:t>Psa.106:31 “</a:t>
            </a:r>
            <a:r>
              <a:rPr lang="en-US" dirty="0"/>
              <a:t>And it was reckoned to him for righteousness </a:t>
            </a:r>
            <a:r>
              <a:rPr lang="en-US" u="sng" dirty="0"/>
              <a:t>for generations</a:t>
            </a:r>
            <a:r>
              <a:rPr lang="en-US" dirty="0"/>
              <a:t> (</a:t>
            </a:r>
            <a:r>
              <a:rPr lang="en-US" i="1" dirty="0"/>
              <a:t>dôr wâdôr</a:t>
            </a:r>
            <a:r>
              <a:rPr lang="en-US" dirty="0"/>
              <a:t>) </a:t>
            </a:r>
            <a:r>
              <a:rPr lang="en-US" u="sng" dirty="0"/>
              <a:t>until an age</a:t>
            </a:r>
            <a:r>
              <a:rPr lang="en-US" dirty="0"/>
              <a:t>.”    {concerning Phinehas}</a:t>
            </a:r>
          </a:p>
          <a:p>
            <a:pPr defTabSz="914372" eaLnBrk="1" hangingPunct="1">
              <a:spcBef>
                <a:spcPct val="0"/>
              </a:spcBef>
              <a:defRPr/>
            </a:pPr>
            <a:r>
              <a:rPr lang="en-US" dirty="0"/>
              <a:t>	- </a:t>
            </a:r>
            <a:r>
              <a:rPr lang="en-US" b="1" dirty="0"/>
              <a:t>Psa.135:13</a:t>
            </a:r>
            <a:r>
              <a:rPr lang="en-US" dirty="0"/>
              <a:t> “Yahweh, Your name </a:t>
            </a:r>
            <a:r>
              <a:rPr lang="en-US" i="1" dirty="0"/>
              <a:t>is </a:t>
            </a:r>
            <a:r>
              <a:rPr lang="en-US" u="sng" dirty="0"/>
              <a:t>for an age</a:t>
            </a:r>
            <a:r>
              <a:rPr lang="en-US" dirty="0"/>
              <a:t>. Yahweh, Your remembrance </a:t>
            </a:r>
            <a:r>
              <a:rPr lang="en-US" i="1" dirty="0"/>
              <a:t>is </a:t>
            </a:r>
            <a:r>
              <a:rPr lang="en-US" u="sng" dirty="0"/>
              <a:t>for generations</a:t>
            </a:r>
            <a:r>
              <a:rPr lang="en-US" dirty="0"/>
              <a:t> (</a:t>
            </a:r>
            <a:r>
              <a:rPr lang="en-US" i="1" dirty="0"/>
              <a:t>dôr wâdôr</a:t>
            </a:r>
            <a:r>
              <a:rPr lang="en-US" dirty="0"/>
              <a:t>).”</a:t>
            </a:r>
          </a:p>
          <a:p>
            <a:pPr defTabSz="914372" eaLnBrk="1" hangingPunct="1">
              <a:spcBef>
                <a:spcPct val="0"/>
              </a:spcBef>
              <a:defRPr/>
            </a:pPr>
            <a:r>
              <a:rPr lang="en-US" dirty="0"/>
              <a:t>	</a:t>
            </a:r>
            <a:r>
              <a:rPr lang="en-US" b="1" dirty="0"/>
              <a:t>- Psa.146:10</a:t>
            </a:r>
            <a:r>
              <a:rPr lang="en-US" dirty="0"/>
              <a:t> “Yahweh will reign </a:t>
            </a:r>
            <a:r>
              <a:rPr lang="en-US" u="sng" dirty="0"/>
              <a:t>for an age</a:t>
            </a:r>
            <a:r>
              <a:rPr lang="en-US" dirty="0"/>
              <a:t>; Your God, Zion, for </a:t>
            </a:r>
            <a:r>
              <a:rPr lang="en-US" u="sng" dirty="0"/>
              <a:t>generations</a:t>
            </a:r>
            <a:r>
              <a:rPr lang="en-US" dirty="0"/>
              <a:t> (</a:t>
            </a:r>
            <a:r>
              <a:rPr lang="en-US" i="1" dirty="0"/>
              <a:t>dôr wâdôr</a:t>
            </a:r>
            <a:r>
              <a:rPr lang="en-US" dirty="0"/>
              <a:t>). Hallelujah.”</a:t>
            </a:r>
            <a:endParaRPr lang="en-US" b="1"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AE1DD7B-789D-4DF8-92B4-D218A815772E}" type="slidenum">
              <a:rPr lang="en-US">
                <a:solidFill>
                  <a:prstClr val="black"/>
                </a:solidFill>
              </a:rPr>
              <a:pPr>
                <a:defRPr/>
              </a:pPr>
              <a:t>35</a:t>
            </a:fld>
            <a:endParaRPr lang="en-US">
              <a:solidFill>
                <a:prstClr val="black"/>
              </a:solidFil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a:buFont typeface="+mj-lt"/>
              <a:buAutoNum type="arabicPeriod"/>
            </a:pPr>
            <a:r>
              <a:rPr lang="en-US" b="1" smtClean="0"/>
              <a:t>Psa.9:5-6</a:t>
            </a:r>
            <a:r>
              <a:rPr lang="en-US" smtClean="0"/>
              <a:t> </a:t>
            </a:r>
            <a:r>
              <a:rPr lang="en-US" dirty="0"/>
              <a:t>“You rebuked nations, You destroyed </a:t>
            </a:r>
            <a:r>
              <a:rPr lang="en-US" i="1" dirty="0"/>
              <a:t>the</a:t>
            </a:r>
            <a:r>
              <a:rPr lang="en-US" dirty="0"/>
              <a:t> wicked, You blotted out their name </a:t>
            </a:r>
            <a:r>
              <a:rPr lang="en-US" u="sng" dirty="0"/>
              <a:t>for an age and futurity</a:t>
            </a:r>
            <a:r>
              <a:rPr lang="en-US" dirty="0"/>
              <a:t> (</a:t>
            </a:r>
            <a:r>
              <a:rPr lang="en-US" i="1" dirty="0"/>
              <a:t>wâ`ed</a:t>
            </a:r>
            <a:r>
              <a:rPr lang="en-US" dirty="0"/>
              <a:t>). The enemy came to ruins </a:t>
            </a:r>
            <a:r>
              <a:rPr lang="en-US" u="sng" dirty="0"/>
              <a:t>for enduring-time</a:t>
            </a:r>
            <a:r>
              <a:rPr lang="en-US" dirty="0"/>
              <a:t> (</a:t>
            </a:r>
            <a:r>
              <a:rPr lang="en-US" i="1" dirty="0"/>
              <a:t>netsach</a:t>
            </a:r>
            <a:r>
              <a:rPr lang="en-US" dirty="0"/>
              <a:t>- from</a:t>
            </a:r>
            <a:r>
              <a:rPr lang="en-US" i="1" dirty="0"/>
              <a:t> nâtsach</a:t>
            </a:r>
            <a:r>
              <a:rPr lang="en-US" dirty="0"/>
              <a:t>, to endure, conquer) and You uprooted cities. Their memory has perished.”    {Seeing that Sodom will rise in the judgment and condemn that generation in Israel, then the blotting out seems temporary – Mat.11:23-24}</a:t>
            </a:r>
          </a:p>
          <a:p>
            <a:pPr marL="228592" indent="-228592" defTabSz="914372" eaLnBrk="1" hangingPunct="1">
              <a:spcBef>
                <a:spcPct val="0"/>
              </a:spcBef>
              <a:buFont typeface="+mj-lt"/>
              <a:buAutoNum type="arabicPeriod"/>
              <a:defRPr/>
            </a:pPr>
            <a:r>
              <a:rPr lang="en-US" b="1" dirty="0"/>
              <a:t>Psa.103:9</a:t>
            </a:r>
            <a:r>
              <a:rPr lang="en-US" dirty="0"/>
              <a:t> “He will not </a:t>
            </a:r>
            <a:r>
              <a:rPr lang="en-US" u="sng" dirty="0"/>
              <a:t>always</a:t>
            </a:r>
            <a:r>
              <a:rPr lang="en-US" dirty="0"/>
              <a:t> (</a:t>
            </a:r>
            <a:r>
              <a:rPr lang="en-US" i="1" dirty="0"/>
              <a:t>lâ-netsach</a:t>
            </a:r>
            <a:r>
              <a:rPr lang="en-US" dirty="0"/>
              <a:t>) strive, nor keep His anger </a:t>
            </a:r>
            <a:r>
              <a:rPr lang="en-US" u="sng" dirty="0"/>
              <a:t>for an age</a:t>
            </a:r>
            <a:r>
              <a:rPr lang="en-US" dirty="0"/>
              <a:t>.”</a:t>
            </a:r>
          </a:p>
          <a:p>
            <a:pPr eaLnBrk="1" hangingPunct="1">
              <a:spcBef>
                <a:spcPct val="0"/>
              </a:spcBef>
            </a:pPr>
            <a:r>
              <a:rPr lang="en-US" b="1" dirty="0"/>
              <a:t>	</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AE1DD7B-789D-4DF8-92B4-D218A815772E}" type="slidenum">
              <a:rPr lang="en-US">
                <a:solidFill>
                  <a:prstClr val="black"/>
                </a:solidFill>
              </a:rPr>
              <a:pPr>
                <a:defRPr/>
              </a:pPr>
              <a:t>36</a:t>
            </a:fld>
            <a:endParaRPr lang="en-US">
              <a:solidFill>
                <a:prstClr val="black"/>
              </a:solidFil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dirty="0"/>
              <a:t>Psa.119:44</a:t>
            </a:r>
            <a:r>
              <a:rPr lang="en-US" dirty="0"/>
              <a:t> – “Then I will keep Your law </a:t>
            </a:r>
            <a:r>
              <a:rPr lang="en-US" u="sng" dirty="0"/>
              <a:t>continually</a:t>
            </a:r>
            <a:r>
              <a:rPr lang="en-US" dirty="0"/>
              <a:t> (</a:t>
            </a:r>
            <a:r>
              <a:rPr lang="en-US" i="1" dirty="0" smtClean="0"/>
              <a:t>tâmîyd</a:t>
            </a:r>
            <a:r>
              <a:rPr lang="en-US" dirty="0"/>
              <a:t>), </a:t>
            </a:r>
            <a:r>
              <a:rPr lang="en-US" u="sng" dirty="0"/>
              <a:t>for an age</a:t>
            </a:r>
            <a:r>
              <a:rPr lang="en-US" dirty="0"/>
              <a:t> and </a:t>
            </a:r>
            <a:r>
              <a:rPr lang="en-US" u="sng" dirty="0"/>
              <a:t>futurity</a:t>
            </a:r>
            <a:r>
              <a:rPr lang="en-US" dirty="0"/>
              <a:t> (</a:t>
            </a:r>
            <a:r>
              <a:rPr lang="en-US" i="1" dirty="0"/>
              <a:t>wâ`ed</a:t>
            </a:r>
            <a:r>
              <a:rPr lang="en-US" dirty="0"/>
              <a:t>).”    {shows that </a:t>
            </a:r>
            <a:r>
              <a:rPr lang="en-US" dirty="0" smtClean="0"/>
              <a:t>“for </a:t>
            </a:r>
            <a:r>
              <a:rPr lang="en-US" dirty="0"/>
              <a:t>an </a:t>
            </a:r>
            <a:r>
              <a:rPr lang="en-US" dirty="0" smtClean="0"/>
              <a:t>age” </a:t>
            </a:r>
            <a:r>
              <a:rPr lang="en-US" dirty="0"/>
              <a:t>= </a:t>
            </a:r>
            <a:r>
              <a:rPr lang="en-US" dirty="0" smtClean="0"/>
              <a:t>“continually” = psalmist’s lifetime}</a:t>
            </a:r>
            <a:endParaRPr lang="en-US" b="1"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AE1DD7B-789D-4DF8-92B4-D218A815772E}" type="slidenum">
              <a:rPr lang="en-US">
                <a:solidFill>
                  <a:prstClr val="black"/>
                </a:solidFill>
              </a:rPr>
              <a:pPr>
                <a:defRPr/>
              </a:pPr>
              <a:t>37</a:t>
            </a:fld>
            <a:endParaRPr lang="en-US">
              <a:solidFill>
                <a:prstClr val="black"/>
              </a:solidFill>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dirty="0"/>
              <a:t>Psa.21:4</a:t>
            </a:r>
            <a:r>
              <a:rPr lang="en-US" dirty="0"/>
              <a:t> – “He asked life from You and You gave it to him – </a:t>
            </a:r>
            <a:r>
              <a:rPr lang="en-US" u="sng" dirty="0"/>
              <a:t>length</a:t>
            </a:r>
            <a:r>
              <a:rPr lang="en-US" dirty="0"/>
              <a:t> (</a:t>
            </a:r>
            <a:r>
              <a:rPr lang="en-US" i="1" dirty="0"/>
              <a:t>‘ôrêk</a:t>
            </a:r>
            <a:r>
              <a:rPr lang="en-US" dirty="0"/>
              <a:t>) </a:t>
            </a:r>
            <a:r>
              <a:rPr lang="en-US" u="sng" dirty="0"/>
              <a:t>of days of an age and futurity</a:t>
            </a:r>
            <a:r>
              <a:rPr lang="en-US" dirty="0"/>
              <a:t> (</a:t>
            </a:r>
            <a:r>
              <a:rPr lang="en-US" i="1" dirty="0"/>
              <a:t>wâ`ed</a:t>
            </a:r>
            <a:r>
              <a:rPr lang="en-US" dirty="0"/>
              <a:t>).”  {spoken of a king, generally – but a psalm of </a:t>
            </a:r>
            <a:r>
              <a:rPr lang="en-US" dirty="0" smtClean="0"/>
              <a:t>David – remainder of a human lifetime}</a:t>
            </a: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AE1DD7B-789D-4DF8-92B4-D218A815772E}" type="slidenum">
              <a:rPr lang="en-US">
                <a:solidFill>
                  <a:prstClr val="black"/>
                </a:solidFill>
              </a:rPr>
              <a:pPr>
                <a:defRPr/>
              </a:pPr>
              <a:t>38</a:t>
            </a:fld>
            <a:endParaRPr lang="en-US">
              <a:solidFill>
                <a:prstClr val="black"/>
              </a:solidFill>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eaLnBrk="1" hangingPunct="1">
              <a:spcBef>
                <a:spcPct val="0"/>
              </a:spcBef>
              <a:buFont typeface="+mj-lt"/>
              <a:buAutoNum type="arabicPeriod"/>
              <a:defRPr/>
            </a:pPr>
            <a:r>
              <a:rPr lang="en-US" b="1" dirty="0"/>
              <a:t>Psa.77:7-8 – “</a:t>
            </a:r>
            <a:r>
              <a:rPr lang="en-US" dirty="0"/>
              <a:t>Does Adonai reject </a:t>
            </a:r>
            <a:r>
              <a:rPr lang="en-US" i="1" dirty="0"/>
              <a:t>for </a:t>
            </a:r>
            <a:r>
              <a:rPr lang="en-US" u="sng" dirty="0"/>
              <a:t>the ages</a:t>
            </a:r>
            <a:r>
              <a:rPr lang="en-US" dirty="0"/>
              <a:t> (</a:t>
            </a:r>
            <a:r>
              <a:rPr lang="en-US" i="1" dirty="0"/>
              <a:t>hal`ôlâmîym</a:t>
            </a:r>
            <a:r>
              <a:rPr lang="en-US" dirty="0"/>
              <a:t>), and not add to approve again (</a:t>
            </a:r>
            <a:r>
              <a:rPr lang="en-US" i="1" dirty="0"/>
              <a:t>`ôwd</a:t>
            </a:r>
            <a:r>
              <a:rPr lang="en-US" dirty="0"/>
              <a:t>)? Has His kindness ceased </a:t>
            </a:r>
            <a:r>
              <a:rPr lang="en-US" u="sng" dirty="0"/>
              <a:t>for enduring-time</a:t>
            </a:r>
            <a:r>
              <a:rPr lang="en-US" dirty="0"/>
              <a:t> (</a:t>
            </a:r>
            <a:r>
              <a:rPr lang="en-US" i="1" dirty="0"/>
              <a:t>netsach</a:t>
            </a:r>
            <a:r>
              <a:rPr lang="en-US" dirty="0"/>
              <a:t>)? Has His word failed </a:t>
            </a:r>
            <a:r>
              <a:rPr lang="en-US" u="sng" dirty="0"/>
              <a:t>for generations</a:t>
            </a:r>
            <a:r>
              <a:rPr lang="en-US" dirty="0"/>
              <a:t> (</a:t>
            </a:r>
            <a:r>
              <a:rPr lang="en-US" i="1" dirty="0"/>
              <a:t>dôr wâdôr</a:t>
            </a:r>
            <a:r>
              <a:rPr lang="en-US" dirty="0"/>
              <a:t>)?</a:t>
            </a:r>
            <a:endParaRPr lang="en-US" b="1" dirty="0"/>
          </a:p>
          <a:p>
            <a:pPr marL="228592" indent="-228592" eaLnBrk="1" hangingPunct="1">
              <a:spcBef>
                <a:spcPct val="0"/>
              </a:spcBef>
              <a:buFont typeface="+mj-lt"/>
              <a:buAutoNum type="arabicPeriod"/>
            </a:pPr>
            <a:endParaRPr lang="en-US" dirty="0"/>
          </a:p>
          <a:p>
            <a:pPr eaLnBrk="1" hangingPunct="1">
              <a:spcBef>
                <a:spcPct val="0"/>
              </a:spcBef>
            </a:pPr>
            <a:r>
              <a:rPr lang="en-US" b="1" dirty="0"/>
              <a:t>	</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AE1DD7B-789D-4DF8-92B4-D218A815772E}" type="slidenum">
              <a:rPr lang="en-US">
                <a:solidFill>
                  <a:prstClr val="black"/>
                </a:solidFill>
              </a:rPr>
              <a:pPr>
                <a:defRPr/>
              </a:pPr>
              <a:t>39</a:t>
            </a:fld>
            <a:endParaRPr 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dirty="0"/>
              <a:t>Are these examples of eternity?</a:t>
            </a:r>
          </a:p>
          <a:p>
            <a:pPr marL="228592" indent="-228592" eaLnBrk="1" hangingPunct="1">
              <a:spcBef>
                <a:spcPct val="0"/>
              </a:spcBef>
              <a:buFontTx/>
              <a:buAutoNum type="arabicPeriod"/>
            </a:pPr>
            <a:r>
              <a:rPr lang="en-US" b="1" dirty="0"/>
              <a:t>Heb.13:8</a:t>
            </a:r>
            <a:r>
              <a:rPr lang="en-US" dirty="0"/>
              <a:t> - Jesus Christ the same yesterday, and to day, and for ever.  [v.9 implies it’s the doctrine concerning Him that has not and will not change – not His person]   {Seeing that Christ was “made perfect” through sufferings, was not He different before and after this perfection? (Heb.2:10) Was He the same before and after His incarnation? Before and after His maturity into manhood (Luk.2:40)? Was He the same before and after His resurrection? And will He be the same, after He turns over the kingdom to His Father?}</a:t>
            </a:r>
          </a:p>
          <a:p>
            <a:pPr marL="228592" indent="-228592" eaLnBrk="1" hangingPunct="1">
              <a:spcBef>
                <a:spcPct val="0"/>
              </a:spcBef>
              <a:buFontTx/>
              <a:buAutoNum type="arabicPeriod"/>
            </a:pPr>
            <a:r>
              <a:rPr lang="en-US" b="1" dirty="0"/>
              <a:t>Psa.66:7 -</a:t>
            </a:r>
            <a:r>
              <a:rPr lang="en-US" dirty="0"/>
              <a:t> He rules by His might forever. His eyes keep watch on nations. They exalt </a:t>
            </a:r>
            <a:r>
              <a:rPr lang="en-US" i="1" dirty="0"/>
              <a:t>themselves</a:t>
            </a:r>
            <a:r>
              <a:rPr lang="en-US" dirty="0"/>
              <a:t> not to rebellion. Selah. </a:t>
            </a:r>
          </a:p>
          <a:p>
            <a:pPr eaLnBrk="1" hangingPunct="1">
              <a:spcBef>
                <a:spcPct val="0"/>
              </a:spcBef>
            </a:pPr>
            <a:r>
              <a:rPr lang="en-US" dirty="0"/>
              <a:t>	   {Will sin never be completely done away with? Will God always need to rule by His might?}</a:t>
            </a:r>
          </a:p>
          <a:p>
            <a:pPr marL="228592" indent="-228592" defTabSz="914372" eaLnBrk="1" hangingPunct="1">
              <a:spcBef>
                <a:spcPct val="0"/>
              </a:spcBef>
              <a:buFont typeface="+mj-lt"/>
              <a:buAutoNum type="arabicPeriod" startAt="4"/>
              <a:defRPr/>
            </a:pPr>
            <a:r>
              <a:rPr lang="en-US" b="1" dirty="0"/>
              <a:t>Psa.90:2 - </a:t>
            </a:r>
            <a:r>
              <a:rPr lang="en-US" dirty="0"/>
              <a:t>Before mountains were born or You gave birth to </a:t>
            </a:r>
            <a:r>
              <a:rPr lang="en-US" i="1" dirty="0"/>
              <a:t>the </a:t>
            </a:r>
            <a:r>
              <a:rPr lang="en-US" dirty="0"/>
              <a:t>earth and world, even “from everlasting to everlasting” (KJV) You </a:t>
            </a:r>
            <a:r>
              <a:rPr lang="en-US" i="1" dirty="0"/>
              <a:t>are</a:t>
            </a:r>
            <a:r>
              <a:rPr lang="en-US" dirty="0"/>
              <a:t> God.</a:t>
            </a:r>
          </a:p>
          <a:p>
            <a:pPr marL="228592" indent="-228592" defTabSz="914372" eaLnBrk="1" hangingPunct="1">
              <a:spcBef>
                <a:spcPct val="0"/>
              </a:spcBef>
              <a:defRPr/>
            </a:pPr>
            <a:r>
              <a:rPr lang="en-US" dirty="0"/>
              <a:t>	</a:t>
            </a:r>
            <a:r>
              <a:rPr lang="en-US" b="1" dirty="0"/>
              <a:t>But could a more natural reading be:</a:t>
            </a:r>
            <a:r>
              <a:rPr lang="en-US" dirty="0"/>
              <a:t> “from age to age You are God”?</a:t>
            </a:r>
          </a:p>
          <a:p>
            <a:pPr marL="228592" indent="-228592" eaLnBrk="1" hangingPunct="1">
              <a:spcBef>
                <a:spcPct val="0"/>
              </a:spcBef>
              <a:buFont typeface="+mj-lt"/>
              <a:buAutoNum type="arabicPeriod" startAt="3"/>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dirty="0"/>
              <a:t>Psa.78:69 – “</a:t>
            </a:r>
            <a:r>
              <a:rPr lang="en-US" dirty="0"/>
              <a:t>And He built His holy place like </a:t>
            </a:r>
            <a:r>
              <a:rPr lang="en-US" i="1" dirty="0"/>
              <a:t>the</a:t>
            </a:r>
            <a:r>
              <a:rPr lang="en-US" dirty="0"/>
              <a:t> heights, like </a:t>
            </a:r>
            <a:r>
              <a:rPr lang="en-US" i="1" dirty="0"/>
              <a:t>the</a:t>
            </a:r>
            <a:r>
              <a:rPr lang="en-US" dirty="0"/>
              <a:t> earth He founded </a:t>
            </a:r>
            <a:r>
              <a:rPr lang="en-US" u="sng" dirty="0"/>
              <a:t>for an age</a:t>
            </a:r>
            <a:r>
              <a:rPr lang="en-US" dirty="0"/>
              <a:t>.”  {the present kosmos – not to be confused with</a:t>
            </a:r>
          </a:p>
          <a:p>
            <a:r>
              <a:rPr lang="en-US" dirty="0"/>
              <a:t>	 New Earth}</a:t>
            </a:r>
          </a:p>
          <a:p>
            <a:pPr marL="228592" indent="-228592" eaLnBrk="1" hangingPunct="1">
              <a:spcBef>
                <a:spcPct val="0"/>
              </a:spcBef>
              <a:buFont typeface="+mj-lt"/>
              <a:buAutoNum type="arabicPeriod"/>
            </a:pPr>
            <a:endParaRPr lang="en-US" dirty="0"/>
          </a:p>
          <a:p>
            <a:pPr eaLnBrk="1" hangingPunct="1">
              <a:spcBef>
                <a:spcPct val="0"/>
              </a:spcBef>
            </a:pPr>
            <a:r>
              <a:rPr lang="en-US" b="1" dirty="0"/>
              <a:t>	</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AE1DD7B-789D-4DF8-92B4-D218A815772E}" type="slidenum">
              <a:rPr lang="en-US">
                <a:solidFill>
                  <a:prstClr val="black"/>
                </a:solidFill>
              </a:rPr>
              <a:pPr>
                <a:defRPr/>
              </a:pPr>
              <a:t>40</a:t>
            </a:fld>
            <a:endParaRPr lang="en-US">
              <a:solidFill>
                <a:prstClr val="black"/>
              </a:solidFill>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endParaRPr lang="en-US" b="0" i="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a:buFont typeface="+mj-lt"/>
              <a:buAutoNum type="arabicPeriod"/>
            </a:pPr>
            <a:r>
              <a:rPr lang="en-US" b="1" dirty="0"/>
              <a:t>Exo.12:14</a:t>
            </a:r>
            <a:r>
              <a:rPr lang="en-US" dirty="0"/>
              <a:t> “And this day will become a remembrance to you, and you will observe it a feast to Yahweh </a:t>
            </a:r>
            <a:r>
              <a:rPr lang="en-US" u="sng" dirty="0"/>
              <a:t>for your generations</a:t>
            </a:r>
            <a:r>
              <a:rPr lang="en-US" dirty="0"/>
              <a:t>. You will observe it an </a:t>
            </a:r>
            <a:r>
              <a:rPr lang="en-US" u="sng" dirty="0"/>
              <a:t>ordinance of an age</a:t>
            </a:r>
            <a:r>
              <a:rPr lang="en-US" dirty="0"/>
              <a:t>.”    {But once Christ the Passover was sacrificed for the people (1 Cor.5:7), was the old ordinance valid any longer? If Israel had converted during Acts, it would have passed away with the old covenant. The age referred to here ran from the night before the Exodus until the end of Acts.}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a:buFont typeface="+mj-lt"/>
              <a:buAutoNum type="arabicPeriod"/>
            </a:pPr>
            <a:r>
              <a:rPr lang="en-US" b="1" dirty="0"/>
              <a:t>Exo.12:17 “</a:t>
            </a:r>
            <a:r>
              <a:rPr lang="en-US" dirty="0"/>
              <a:t>And you will keep the Unleavened Bread, for in this selfsame day I brought out your armies from the land of Egypt. And you will keep this day for your generations an </a:t>
            </a:r>
            <a:r>
              <a:rPr lang="en-US" u="sng" dirty="0"/>
              <a:t>ordinance of an age</a:t>
            </a:r>
            <a:r>
              <a:rPr lang="en-US" dirty="0"/>
              <a:t>.”   {The same argument above for Christ as Passover applies also to Him as the Unleavened Bread of Firstfruits (1 Cor.15:20-23)}</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a:buFont typeface="+mj-lt"/>
              <a:buAutoNum type="arabicPeriod"/>
            </a:pPr>
            <a:r>
              <a:rPr lang="en-US" b="1" dirty="0"/>
              <a:t>Exo.29:9 -</a:t>
            </a:r>
            <a:r>
              <a:rPr lang="en-US" dirty="0"/>
              <a:t> “And you will clothe them </a:t>
            </a:r>
            <a:r>
              <a:rPr lang="en-US" i="1" dirty="0"/>
              <a:t>with</a:t>
            </a:r>
            <a:r>
              <a:rPr lang="en-US" dirty="0"/>
              <a:t> sashes, Aaron and his sons, and bind caps to them. And they will have priesthood for an </a:t>
            </a:r>
            <a:r>
              <a:rPr lang="en-US" u="sng" dirty="0"/>
              <a:t>ordinance of an age</a:t>
            </a:r>
            <a:r>
              <a:rPr lang="en-US" dirty="0"/>
              <a:t>.”    {But Jesus was declared High Priest of a different order (Heb.3:1; 5:10; 7:11-12; 10:8-12), and the new order must supersede the old – you cannot have High Priests from two different orders serving concurrently. So this ordinance was for the “age” of the old covenant. Also see Exo.40:15.}</a:t>
            </a:r>
          </a:p>
          <a:p>
            <a:pPr marL="228592" indent="-228592">
              <a:buFont typeface="+mj-lt"/>
              <a:buAutoNum type="arabicPeriod"/>
            </a:pPr>
            <a:r>
              <a:rPr lang="en-US" b="1" dirty="0"/>
              <a:t>Exo.40:15 -</a:t>
            </a:r>
            <a:r>
              <a:rPr lang="en-US" dirty="0"/>
              <a:t> “And you will anoint them in which you anointed their father and they will minister to Me. And their anointing will come to be to them for a </a:t>
            </a:r>
            <a:r>
              <a:rPr lang="en-US" u="sng" dirty="0"/>
              <a:t>priesthood of an age</a:t>
            </a:r>
            <a:r>
              <a:rPr lang="en-US" dirty="0"/>
              <a:t> for their generations.”</a:t>
            </a:r>
          </a:p>
          <a:p>
            <a:pPr marL="228592" indent="-228592">
              <a:buFont typeface="+mj-lt"/>
              <a:buAutoNum type="arabicPeriod"/>
            </a:pPr>
            <a:r>
              <a:rPr lang="en-US" b="1" dirty="0"/>
              <a:t>Heb.3:1 – </a:t>
            </a:r>
            <a:r>
              <a:rPr lang="en-US" dirty="0"/>
              <a:t>“Whereupon, holy brothers, partakers of a holy calling, consider the Apostle and High Priest of our confession, Christ Jesus.”</a:t>
            </a:r>
          </a:p>
          <a:p>
            <a:pPr marL="228592" indent="-228592">
              <a:buFont typeface="+mj-lt"/>
              <a:buAutoNum type="arabicPeriod"/>
            </a:pPr>
            <a:r>
              <a:rPr lang="en-US" b="1" dirty="0"/>
              <a:t>Heb.5:10 – </a:t>
            </a:r>
            <a:r>
              <a:rPr lang="en-US" dirty="0"/>
              <a:t>“having been addressed by God as High Priest according to the order of Melchisedek.”</a:t>
            </a:r>
          </a:p>
          <a:p>
            <a:pPr marL="228592" indent="-228592">
              <a:buFont typeface="+mj-lt"/>
              <a:buAutoNum type="arabicPeriod"/>
            </a:pPr>
            <a:r>
              <a:rPr lang="en-US" b="1" dirty="0"/>
              <a:t>Heb.7:11-12 – </a:t>
            </a:r>
            <a:r>
              <a:rPr lang="en-US" dirty="0"/>
              <a:t>“If indeed, then, perfection were through the Levitical priesthood (for the people established law upon it), what need </a:t>
            </a:r>
            <a:r>
              <a:rPr lang="en-US" i="1" dirty="0"/>
              <a:t>was there</a:t>
            </a:r>
            <a:r>
              <a:rPr lang="en-US" dirty="0"/>
              <a:t> still another priest to arise according to the order of Melchisedek, and not to be called according to the order of Aaron. For the priesthood being changed, from necessity a change of law comes to pass</a:t>
            </a:r>
            <a:r>
              <a:rPr lang="en-US" dirty="0" smtClean="0"/>
              <a:t>.”</a:t>
            </a:r>
          </a:p>
          <a:p>
            <a:pPr marL="228592" indent="-228592">
              <a:buFont typeface="+mj-lt"/>
              <a:buAutoNum type="arabicPeriod"/>
            </a:pPr>
            <a:r>
              <a:rPr lang="en-US" b="1" dirty="0" smtClean="0"/>
              <a:t>Note that – </a:t>
            </a:r>
            <a:r>
              <a:rPr lang="en-US" dirty="0" smtClean="0"/>
              <a:t>this new order of priesthood passed on to Christ’s followers from among</a:t>
            </a:r>
            <a:r>
              <a:rPr lang="en-US" baseline="0" dirty="0" smtClean="0"/>
              <a:t> Israel – </a:t>
            </a:r>
            <a:r>
              <a:rPr lang="en-US" b="1" baseline="0" dirty="0" smtClean="0"/>
              <a:t>Rev.1:6; 5:10; 20:6</a:t>
            </a:r>
            <a:endParaRPr lang="en-US" b="1"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a:buFont typeface="+mj-lt"/>
              <a:buAutoNum type="arabicPeriod"/>
            </a:pPr>
            <a:r>
              <a:rPr lang="en-US" b="1" dirty="0"/>
              <a:t>Lev.24:3 -</a:t>
            </a:r>
            <a:r>
              <a:rPr lang="en-US" dirty="0"/>
              <a:t> “From outside the curtain of the testimony in the tent of appointment Aaron will arrange it (lamp oil) from evening until morning before Yahweh </a:t>
            </a:r>
            <a:r>
              <a:rPr lang="en-US" u="sng" dirty="0"/>
              <a:t>continually</a:t>
            </a:r>
            <a:r>
              <a:rPr lang="en-US" dirty="0"/>
              <a:t> (</a:t>
            </a:r>
            <a:r>
              <a:rPr lang="en-US" i="1" dirty="0"/>
              <a:t>tâmîyd</a:t>
            </a:r>
            <a:r>
              <a:rPr lang="en-US" dirty="0"/>
              <a:t>). </a:t>
            </a:r>
            <a:r>
              <a:rPr lang="en-US" u="sng" dirty="0"/>
              <a:t>An ordinance of an age</a:t>
            </a:r>
            <a:r>
              <a:rPr lang="en-US" dirty="0"/>
              <a:t> for your generations.”</a:t>
            </a:r>
          </a:p>
          <a:p>
            <a:pPr marL="228592" indent="-228592">
              <a:buFont typeface="+mj-lt"/>
              <a:buAutoNum type="arabicPeriod"/>
            </a:pPr>
            <a:r>
              <a:rPr lang="en-US" b="1" dirty="0"/>
              <a:t>Rev.21:23 – </a:t>
            </a:r>
            <a:r>
              <a:rPr lang="en-US" dirty="0"/>
              <a:t>the Lamb has become the light of the temple</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a:buFont typeface="+mj-lt"/>
              <a:buAutoNum type="arabicPeriod"/>
            </a:pPr>
            <a:r>
              <a:rPr lang="en-US" b="1" dirty="0"/>
              <a:t>Lev.24:8</a:t>
            </a:r>
            <a:r>
              <a:rPr lang="en-US" dirty="0"/>
              <a:t> “On every sabbath day he will arrange it (showbread) before Yahweh </a:t>
            </a:r>
            <a:r>
              <a:rPr lang="en-US" u="sng" dirty="0"/>
              <a:t>continually</a:t>
            </a:r>
            <a:r>
              <a:rPr lang="en-US" dirty="0"/>
              <a:t> (</a:t>
            </a:r>
            <a:r>
              <a:rPr lang="en-US" i="1" dirty="0"/>
              <a:t>tâmîyd</a:t>
            </a:r>
            <a:r>
              <a:rPr lang="en-US" dirty="0"/>
              <a:t>) from the sons of Israel. </a:t>
            </a:r>
            <a:r>
              <a:rPr lang="en-US" u="sng" dirty="0"/>
              <a:t>A covenant of an age</a:t>
            </a:r>
            <a:r>
              <a:rPr lang="en-US" dirty="0"/>
              <a:t>.”</a:t>
            </a:r>
          </a:p>
          <a:p>
            <a:r>
              <a:rPr lang="en-US" b="1" dirty="0"/>
              <a:t>    Lev.24:9</a:t>
            </a:r>
            <a:r>
              <a:rPr lang="en-US" dirty="0"/>
              <a:t> “And it will come to pass for Aaron and for his sons, and they will eat it in a holy place. For holiness of holiness it is to him from </a:t>
            </a:r>
            <a:r>
              <a:rPr lang="en-US" i="1" dirty="0"/>
              <a:t>the</a:t>
            </a:r>
            <a:r>
              <a:rPr lang="en-US" dirty="0"/>
              <a:t> offerings of Yahweh. </a:t>
            </a:r>
            <a:r>
              <a:rPr lang="en-US" u="sng" dirty="0"/>
              <a:t>A statute of an age</a:t>
            </a:r>
            <a:r>
              <a:rPr lang="en-US" dirty="0"/>
              <a:t>.”</a:t>
            </a:r>
          </a:p>
          <a:p>
            <a:pPr marL="228592" indent="-228592">
              <a:buFont typeface="+mj-lt"/>
              <a:buAutoNum type="arabicPeriod" startAt="2"/>
            </a:pPr>
            <a:r>
              <a:rPr lang="en-US" b="1" dirty="0" smtClean="0"/>
              <a:t>1 Cor.11:24 </a:t>
            </a:r>
            <a:r>
              <a:rPr lang="en-US" b="1" dirty="0"/>
              <a:t>– </a:t>
            </a:r>
            <a:r>
              <a:rPr lang="en-US" dirty="0" smtClean="0"/>
              <a:t>Jesus,</a:t>
            </a:r>
            <a:r>
              <a:rPr lang="en-US" baseline="0" dirty="0" smtClean="0"/>
              <a:t> </a:t>
            </a:r>
            <a:r>
              <a:rPr lang="en-US" dirty="0" smtClean="0"/>
              <a:t>the bread of remembrance – both  offered in sacrifice and “eaten</a:t>
            </a:r>
            <a:r>
              <a:rPr lang="en-US" smtClean="0"/>
              <a:t>” by </a:t>
            </a:r>
            <a:r>
              <a:rPr lang="en-US" dirty="0" smtClean="0"/>
              <a:t>men</a:t>
            </a: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i="0" dirty="0" smtClean="0"/>
              <a:t>In Other Words – </a:t>
            </a:r>
            <a:r>
              <a:rPr lang="en-US" b="0" i="0" dirty="0" smtClean="0"/>
              <a:t>there appear to be Covenant</a:t>
            </a:r>
            <a:r>
              <a:rPr lang="en-US" b="0" i="0" baseline="0" dirty="0" smtClean="0"/>
              <a:t> Ages</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dirty="0"/>
              <a:t>Gen.17:8</a:t>
            </a:r>
            <a:r>
              <a:rPr lang="en-US" dirty="0"/>
              <a:t> – “And I will give to you and to your seed after you the land </a:t>
            </a:r>
            <a:r>
              <a:rPr lang="en-US" i="1" dirty="0"/>
              <a:t>as</a:t>
            </a:r>
            <a:r>
              <a:rPr lang="en-US" dirty="0"/>
              <a:t> your dwelling-place, all the land of Canaan for a </a:t>
            </a:r>
            <a:r>
              <a:rPr lang="en-US" u="sng" dirty="0"/>
              <a:t>possession of an age</a:t>
            </a:r>
            <a:r>
              <a:rPr lang="en-US" dirty="0"/>
              <a:t>, and I will become to them Elohim.”    {But the land of Canaan has no connection to New Earth – therefore, this must be the age of “the earth that is now”, per 2 Pet.3:7}</a:t>
            </a:r>
            <a:endParaRPr lang="en-US" b="1" dirty="0"/>
          </a:p>
          <a:p>
            <a:pPr marL="228592" indent="-228592" eaLnBrk="1" hangingPunct="1">
              <a:spcBef>
                <a:spcPct val="0"/>
              </a:spcBef>
              <a:buFontTx/>
              <a:buAutoNum type="arabicPeriod"/>
            </a:pPr>
            <a:r>
              <a:rPr lang="en-US" b="1" dirty="0"/>
              <a:t>Also Exo.32:13 – “</a:t>
            </a:r>
            <a:r>
              <a:rPr lang="en-US" dirty="0"/>
              <a:t>Remember Abraham, Isaac and Israel Your servants whom You swore to them by Yourself, and You said to them, “I will multiply your seed as the stars of the heavens, and all this land of which I have spoken I will give to your seed and they will possess </a:t>
            </a:r>
            <a:r>
              <a:rPr lang="en-US" i="1" dirty="0"/>
              <a:t>it </a:t>
            </a:r>
            <a:r>
              <a:rPr lang="en-US" u="sng" dirty="0"/>
              <a:t>for an age</a:t>
            </a:r>
            <a:r>
              <a:rPr lang="en-US" dirty="0" smtClean="0"/>
              <a:t>.”</a:t>
            </a:r>
          </a:p>
          <a:p>
            <a:pPr marL="228592" indent="-228592" eaLnBrk="1" hangingPunct="1">
              <a:spcBef>
                <a:spcPct val="0"/>
              </a:spcBef>
              <a:buFontTx/>
              <a:buAutoNum type="arabicPeriod"/>
            </a:pPr>
            <a:r>
              <a:rPr lang="en-US" b="1" i="0" dirty="0" smtClean="0"/>
              <a:t>2 Pet.3:12-13 – </a:t>
            </a:r>
            <a:r>
              <a:rPr lang="en-US" b="0" i="0" dirty="0" smtClean="0"/>
              <a:t>when New Earth comes, will it be divided into separate inheritances for the nations? (</a:t>
            </a:r>
            <a:r>
              <a:rPr lang="en-US" b="1" i="0" dirty="0" smtClean="0"/>
              <a:t>Deu.32:7</a:t>
            </a:r>
            <a:r>
              <a:rPr lang="en-US" b="0" i="0" dirty="0" smtClean="0"/>
              <a:t>) </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dirty="0"/>
              <a:t>Exo.31:16-17</a:t>
            </a:r>
            <a:r>
              <a:rPr lang="en-US" dirty="0"/>
              <a:t> – “And sons of Israel will keep the sabbath to celebrate the sabbath for their generations a </a:t>
            </a:r>
            <a:r>
              <a:rPr lang="en-US" u="sng" dirty="0"/>
              <a:t>covenant of an age</a:t>
            </a:r>
            <a:r>
              <a:rPr lang="en-US" dirty="0"/>
              <a:t>. It is a sign between Me and sons of Israel </a:t>
            </a:r>
            <a:r>
              <a:rPr lang="en-US" u="sng" dirty="0"/>
              <a:t>for an age</a:t>
            </a:r>
            <a:r>
              <a:rPr lang="en-US" dirty="0"/>
              <a:t>, for six days Yahweh made the heavens and the earth and on day seven He ceased and was refreshed.”    </a:t>
            </a:r>
          </a:p>
          <a:p>
            <a:pPr marL="228592" indent="-228592" eaLnBrk="1" hangingPunct="1">
              <a:spcBef>
                <a:spcPct val="0"/>
              </a:spcBef>
              <a:buFontTx/>
              <a:buAutoNum type="arabicPeriod"/>
            </a:pPr>
            <a:r>
              <a:rPr lang="en-US" b="1" dirty="0"/>
              <a:t>Rev.21:23-25</a:t>
            </a:r>
            <a:r>
              <a:rPr lang="en-US" dirty="0"/>
              <a:t> – No sun, moon or night. All that marks off a day seems absent. Therefore, how could one keep a sabbath – or would there be any point to </a:t>
            </a:r>
            <a:r>
              <a:rPr lang="en-US" dirty="0" smtClean="0"/>
              <a:t>a </a:t>
            </a:r>
            <a:r>
              <a:rPr lang="en-US" b="1" dirty="0" smtClean="0"/>
              <a:t>day of rest </a:t>
            </a:r>
            <a:r>
              <a:rPr lang="en-US" dirty="0"/>
              <a:t>for those dwelling in the New Jerusalem?</a:t>
            </a:r>
            <a:endParaRPr lang="en-US" b="0" i="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 typeface="+mj-lt"/>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dirty="0"/>
              <a:t>Exo.3:15</a:t>
            </a:r>
            <a:r>
              <a:rPr lang="en-US" dirty="0"/>
              <a:t> And Elohim said yet to Moses, "Thus will you say to the sons of Israel, '</a:t>
            </a:r>
            <a:r>
              <a:rPr lang="en-US" b="1" dirty="0"/>
              <a:t>Yahweh Elohim </a:t>
            </a:r>
            <a:r>
              <a:rPr lang="en-US" dirty="0"/>
              <a:t>of your fathers, Elohim of Abraham, Elohim of Isaac, and Elohim of Jacob, has sent me to you. This </a:t>
            </a:r>
            <a:r>
              <a:rPr lang="en-US" i="1" dirty="0"/>
              <a:t>is </a:t>
            </a:r>
            <a:r>
              <a:rPr lang="en-US" dirty="0"/>
              <a:t> </a:t>
            </a:r>
            <a:r>
              <a:rPr lang="en-US" u="sng" dirty="0"/>
              <a:t>My name for an age</a:t>
            </a:r>
            <a:r>
              <a:rPr lang="en-US" dirty="0"/>
              <a:t>, and this </a:t>
            </a:r>
            <a:r>
              <a:rPr lang="en-US" i="1" dirty="0"/>
              <a:t>is</a:t>
            </a:r>
            <a:r>
              <a:rPr lang="en-US" dirty="0"/>
              <a:t> My remembrance </a:t>
            </a:r>
            <a:r>
              <a:rPr lang="en-US" u="sng" dirty="0"/>
              <a:t>to a generation of a generation</a:t>
            </a:r>
            <a:r>
              <a:rPr lang="en-US" dirty="0"/>
              <a:t>.'"    {After His first advent, the name of Jesus becomes prominent – also Father, Son and Holy Spirit. From the book of Matthew going forward we do not find this OT name pronounced. So that age would seem to be the OT age.}</a:t>
            </a:r>
          </a:p>
          <a:p>
            <a:pPr marL="228592" indent="-228592" eaLnBrk="1" hangingPunct="1">
              <a:spcBef>
                <a:spcPct val="0"/>
              </a:spcBef>
              <a:buFontTx/>
              <a:buAutoNum type="arabicPeriod"/>
            </a:pPr>
            <a:r>
              <a:rPr lang="en-US" b="1" dirty="0"/>
              <a:t>Mat.1:21-23 – </a:t>
            </a:r>
            <a:r>
              <a:rPr lang="en-US" dirty="0"/>
              <a:t>names “Jesus” and “Immanuel</a:t>
            </a:r>
            <a:r>
              <a:rPr lang="en-US" dirty="0" smtClean="0"/>
              <a:t>” – NB on Immanuel (O.H. and </a:t>
            </a:r>
            <a:r>
              <a:rPr lang="en-US" b="1" dirty="0" smtClean="0"/>
              <a:t>Isa.7:14</a:t>
            </a:r>
            <a:r>
              <a:rPr lang="en-US" dirty="0" smtClean="0"/>
              <a:t>), that Jesus was never called this elsewhere. So when, exactly, will “they call</a:t>
            </a:r>
            <a:r>
              <a:rPr lang="en-US" baseline="0" dirty="0" smtClean="0"/>
              <a:t> His name Immanuel”?</a:t>
            </a:r>
            <a:endParaRPr lang="en-US" dirty="0"/>
          </a:p>
          <a:p>
            <a:pPr marL="228592" indent="-228592" eaLnBrk="1" hangingPunct="1">
              <a:spcBef>
                <a:spcPct val="0"/>
              </a:spcBef>
              <a:buFontTx/>
              <a:buAutoNum type="arabicPeriod"/>
            </a:pPr>
            <a:r>
              <a:rPr lang="en-US" b="1" dirty="0"/>
              <a:t>Second Pair – </a:t>
            </a:r>
            <a:r>
              <a:rPr lang="en-US" dirty="0"/>
              <a:t>shows how bending the knee to Yahweh is transformed to bending the knee to Jesus</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marL="228592" indent="-228592" eaLnBrk="1" hangingPunct="1">
              <a:spcBef>
                <a:spcPct val="0"/>
              </a:spcBef>
              <a:buFontTx/>
              <a:buAutoNum type="arabicPeriod"/>
            </a:pPr>
            <a:r>
              <a:rPr lang="en-US" b="1" i="0" dirty="0" smtClean="0"/>
              <a:t>Gen.21:33 – “</a:t>
            </a:r>
            <a:r>
              <a:rPr lang="en-US" dirty="0"/>
              <a:t>And he planted a tamarisk in Beer-Sheba, and he called there by the name of Yahweh, </a:t>
            </a:r>
            <a:r>
              <a:rPr lang="en-US" u="sng" dirty="0"/>
              <a:t>God </a:t>
            </a:r>
            <a:r>
              <a:rPr lang="en-US" u="sng" dirty="0" smtClean="0"/>
              <a:t>(El) of </a:t>
            </a:r>
            <a:r>
              <a:rPr lang="en-US" i="1" u="sng" dirty="0"/>
              <a:t>the</a:t>
            </a:r>
            <a:r>
              <a:rPr lang="en-US" u="sng" dirty="0"/>
              <a:t> age</a:t>
            </a:r>
            <a:r>
              <a:rPr lang="en-US" dirty="0"/>
              <a:t>.” LXX </a:t>
            </a:r>
            <a:r>
              <a:rPr lang="en-US" i="1" dirty="0"/>
              <a:t>Theos aiōnios</a:t>
            </a:r>
            <a:r>
              <a:rPr lang="en-US" dirty="0"/>
              <a:t>   {How to understand this? Did He mean He would be God forever, or God as appropriate for that age? But Satan is called “the god of this age” (</a:t>
            </a:r>
            <a:r>
              <a:rPr lang="en-US" i="1" dirty="0"/>
              <a:t>ho theos tou </a:t>
            </a:r>
            <a:r>
              <a:rPr lang="en-US" i="1" dirty="0" smtClean="0"/>
              <a:t>aiōnos toutou</a:t>
            </a:r>
            <a:r>
              <a:rPr lang="en-US" dirty="0" smtClean="0"/>
              <a:t>) </a:t>
            </a:r>
            <a:r>
              <a:rPr lang="en-US" dirty="0"/>
              <a:t>in 2 Cor.4:4!}</a:t>
            </a:r>
          </a:p>
          <a:p>
            <a:pPr marL="228592" indent="-228592" eaLnBrk="1" hangingPunct="1">
              <a:spcBef>
                <a:spcPct val="0"/>
              </a:spcBef>
              <a:buFontTx/>
              <a:buAutoNum type="arabicPeriod"/>
            </a:pPr>
            <a:r>
              <a:rPr lang="en-US" b="1" dirty="0"/>
              <a:t>2 Cor.4:4 – “</a:t>
            </a:r>
            <a:r>
              <a:rPr lang="en-US" dirty="0"/>
              <a:t>among whom </a:t>
            </a:r>
            <a:r>
              <a:rPr lang="en-US" b="1" u="sng" dirty="0"/>
              <a:t>the god of this age</a:t>
            </a:r>
            <a:r>
              <a:rPr lang="en-US" dirty="0"/>
              <a:t> blinded the thoughts of the unbelieving, for not to shine forth to them the light of the gospel of the glory of the Christ, Who is the image of the unseen God.    { Could “this age” refer to the Acts period? It must be distinguished from the Millennial age about to come, for Satan will then be bound. And after the “little season” he will be tormented in the lake of fire for “the ages of the ages”. But Yahweh is “God of </a:t>
            </a:r>
            <a:r>
              <a:rPr lang="en-US" i="1" dirty="0"/>
              <a:t>the</a:t>
            </a:r>
            <a:r>
              <a:rPr lang="en-US" dirty="0"/>
              <a:t> age” in Gen.21:33</a:t>
            </a:r>
            <a:r>
              <a:rPr lang="en-US" dirty="0" smtClean="0"/>
              <a:t>!} --- remember that even Jesus applied the Law to Israel: “you are gods” (</a:t>
            </a:r>
            <a:r>
              <a:rPr lang="en-US" b="1" dirty="0" smtClean="0"/>
              <a:t>Joh.10:34-35</a:t>
            </a:r>
            <a:r>
              <a:rPr lang="en-US" dirty="0" smtClean="0"/>
              <a:t> from </a:t>
            </a:r>
            <a:r>
              <a:rPr lang="en-US" b="1" dirty="0" smtClean="0"/>
              <a:t>Psa.82:1-</a:t>
            </a:r>
            <a:r>
              <a:rPr lang="en-US" b="1" u="sng" dirty="0" smtClean="0"/>
              <a:t>6</a:t>
            </a:r>
            <a:r>
              <a:rPr lang="en-US" dirty="0" smtClean="0"/>
              <a:t>)</a:t>
            </a:r>
            <a:endParaRPr lang="en-US" dirty="0"/>
          </a:p>
          <a:p>
            <a:pPr marL="228592" indent="-228592" eaLnBrk="1" hangingPunct="1">
              <a:spcBef>
                <a:spcPct val="0"/>
              </a:spcBef>
              <a:buFontTx/>
              <a:buAutoNum type="arabicPeriod"/>
            </a:pPr>
            <a:r>
              <a:rPr lang="en-US" b="1" dirty="0"/>
              <a:t>cp. Psa.48:14 – </a:t>
            </a:r>
            <a:r>
              <a:rPr lang="en-US" dirty="0"/>
              <a:t>“For this Elohim </a:t>
            </a:r>
            <a:r>
              <a:rPr lang="en-US" i="1" dirty="0"/>
              <a:t>is</a:t>
            </a:r>
            <a:r>
              <a:rPr lang="en-US" dirty="0"/>
              <a:t> our </a:t>
            </a:r>
            <a:r>
              <a:rPr lang="en-US" u="sng" dirty="0"/>
              <a:t>Elohim of an age and futurity</a:t>
            </a:r>
            <a:r>
              <a:rPr lang="en-US" dirty="0"/>
              <a:t>. He will drive us until </a:t>
            </a:r>
            <a:r>
              <a:rPr lang="en-US" i="1" dirty="0"/>
              <a:t>our</a:t>
            </a:r>
            <a:r>
              <a:rPr lang="en-US" dirty="0"/>
              <a:t> dying.”</a:t>
            </a:r>
          </a:p>
          <a:p>
            <a:pPr marL="228592" indent="-228592" eaLnBrk="1" hangingPunct="1">
              <a:spcBef>
                <a:spcPct val="0"/>
              </a:spcBef>
              <a:buFontTx/>
              <a:buAutoNum type="arabicPeriod"/>
            </a:pPr>
            <a:r>
              <a:rPr lang="en-US" b="1" dirty="0"/>
              <a:t>cp.1 Tim.1:17 - </a:t>
            </a:r>
            <a:r>
              <a:rPr lang="en-US" dirty="0"/>
              <a:t>And to </a:t>
            </a:r>
            <a:r>
              <a:rPr lang="en-US" u="sng" dirty="0"/>
              <a:t>the King of the ages</a:t>
            </a:r>
            <a:r>
              <a:rPr lang="en-US" dirty="0"/>
              <a:t>, uncorrupted, unseen, only wise God, </a:t>
            </a:r>
            <a:r>
              <a:rPr lang="en-US" i="1" dirty="0"/>
              <a:t>be</a:t>
            </a:r>
            <a:r>
              <a:rPr lang="en-US" dirty="0"/>
              <a:t> honor and glory </a:t>
            </a:r>
            <a:r>
              <a:rPr lang="en-US" u="sng" dirty="0"/>
              <a:t>for the ages of the ages</a:t>
            </a:r>
            <a:r>
              <a:rPr lang="en-US" dirty="0"/>
              <a:t>. Amen.    {Both expressions seem to cover all futurity, but Jesus Christ is the subject in v.16 – isn’t HE King of the ages?}</a:t>
            </a:r>
          </a:p>
          <a:p>
            <a:pPr marL="228592" indent="-228592" eaLnBrk="1" hangingPunct="1">
              <a:spcBef>
                <a:spcPct val="0"/>
              </a:spcBef>
              <a:buFontTx/>
              <a:buAutoNum type="arabicPeriod"/>
            </a:pPr>
            <a:r>
              <a:rPr lang="en-US" b="1" dirty="0"/>
              <a:t>cp. 1 Cor.2:6 – </a:t>
            </a:r>
            <a:r>
              <a:rPr lang="en-US" dirty="0"/>
              <a:t>there is both a wisdom and rulers of “this age”. “But we speak wisdom among the completed ones, but wisdom not </a:t>
            </a:r>
            <a:r>
              <a:rPr lang="en-US" u="sng" dirty="0"/>
              <a:t>of this age</a:t>
            </a:r>
            <a:r>
              <a:rPr lang="en-US" dirty="0"/>
              <a:t>, nor of </a:t>
            </a:r>
            <a:r>
              <a:rPr lang="en-US" b="1" u="sng" dirty="0"/>
              <a:t>the rulers of this age</a:t>
            </a:r>
            <a:r>
              <a:rPr lang="en-US" dirty="0"/>
              <a:t> – those being nullified.”</a:t>
            </a:r>
          </a:p>
          <a:p>
            <a:pPr marL="228592" indent="-228592" eaLnBrk="1" hangingPunct="1">
              <a:spcBef>
                <a:spcPct val="0"/>
              </a:spcBef>
              <a:buFontTx/>
              <a:buAutoNum type="arabicPeriod"/>
            </a:pPr>
            <a:r>
              <a:rPr lang="en-US" b="1" dirty="0"/>
              <a:t>cp. 1 Cor.1:20 – </a:t>
            </a:r>
            <a:r>
              <a:rPr lang="en-US" dirty="0"/>
              <a:t>“Where </a:t>
            </a:r>
            <a:r>
              <a:rPr lang="en-US" i="1" dirty="0"/>
              <a:t>is</a:t>
            </a:r>
            <a:r>
              <a:rPr lang="en-US" dirty="0"/>
              <a:t> a wise one, where a scribe, where a </a:t>
            </a:r>
            <a:r>
              <a:rPr lang="en-US" b="1" u="sng" dirty="0"/>
              <a:t>debater of this age</a:t>
            </a:r>
            <a:r>
              <a:rPr lang="en-US" dirty="0"/>
              <a:t>? Did not God make moronic the wisdom of this world?”    {these 2 questions seem to equate “this age” with “this world” – at least they both refer to the same corrupt system}</a:t>
            </a:r>
          </a:p>
          <a:p>
            <a:pPr marL="228592" indent="-228592" eaLnBrk="1" hangingPunct="1">
              <a:spcBef>
                <a:spcPct val="0"/>
              </a:spcBef>
              <a:buFontTx/>
              <a:buAutoNum type="arabicPeriod"/>
            </a:pPr>
            <a:r>
              <a:rPr lang="en-US" b="1" dirty="0"/>
              <a:t>cp. Mk.4:19 – </a:t>
            </a:r>
            <a:r>
              <a:rPr lang="en-US" dirty="0"/>
              <a:t>“and </a:t>
            </a:r>
            <a:r>
              <a:rPr lang="en-US" u="sng" dirty="0"/>
              <a:t>the anxieties of this age</a:t>
            </a:r>
            <a:r>
              <a:rPr lang="en-US" dirty="0"/>
              <a:t> and the deception of the riches, and on account of the remaining passions entering in, choke the word and it becomes unfruitful.”</a:t>
            </a:r>
          </a:p>
          <a:p>
            <a:pPr marL="228592" indent="-228592" eaLnBrk="1" hangingPunct="1">
              <a:spcBef>
                <a:spcPct val="0"/>
              </a:spcBef>
              <a:buFontTx/>
              <a:buAutoNum type="arabicPeriod"/>
            </a:pPr>
            <a:r>
              <a:rPr lang="en-US" b="1" dirty="0"/>
              <a:t>cp. Mat.12:32 – </a:t>
            </a:r>
            <a:r>
              <a:rPr lang="en-US" dirty="0"/>
              <a:t>“And whoever may say a word against the Son of man, it will be forgiven him. But whoever may speak against the Holy Spirit, it will not be forgiven him, neither </a:t>
            </a:r>
            <a:r>
              <a:rPr lang="en-US" u="sng" dirty="0"/>
              <a:t>in the present age</a:t>
            </a:r>
            <a:r>
              <a:rPr lang="en-US" dirty="0"/>
              <a:t> nor in the one about to be.”    {clearly an age cannot be “forever”, else the contradiction of one “forever” following another “forever”}</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i="0" dirty="0" smtClean="0"/>
              <a:t>1 Ki.9:3 – </a:t>
            </a:r>
            <a:r>
              <a:rPr lang="en-US" b="0" i="0" dirty="0" smtClean="0"/>
              <a:t>“</a:t>
            </a:r>
            <a:r>
              <a:rPr lang="en-US" dirty="0"/>
              <a:t>Then Yahweh said to him, ‘I have heard your prayer and your supplication which you have made before Me. I have made holy this house which you built for putting My name there </a:t>
            </a:r>
            <a:r>
              <a:rPr lang="en-US" u="sng" dirty="0"/>
              <a:t>during an age</a:t>
            </a:r>
            <a:r>
              <a:rPr lang="en-US" dirty="0"/>
              <a:t>, and My eyes and My heart will come there </a:t>
            </a:r>
            <a:r>
              <a:rPr lang="en-US" b="1" u="sng" dirty="0"/>
              <a:t>all the days</a:t>
            </a:r>
            <a:r>
              <a:rPr lang="en-US" dirty="0"/>
              <a:t>.’”    </a:t>
            </a:r>
            <a:r>
              <a:rPr lang="en-US" dirty="0" smtClean="0"/>
              <a:t>{but </a:t>
            </a:r>
            <a:r>
              <a:rPr lang="en-US" dirty="0"/>
              <a:t>in Ezekiel’s time Yahweh departed </a:t>
            </a:r>
            <a:r>
              <a:rPr lang="en-US" dirty="0" smtClean="0"/>
              <a:t>this </a:t>
            </a:r>
            <a:r>
              <a:rPr lang="en-US" dirty="0"/>
              <a:t>house – Eze.10:4, 18}</a:t>
            </a:r>
          </a:p>
          <a:p>
            <a:pPr marL="228592" indent="-228592" eaLnBrk="1" hangingPunct="1">
              <a:spcBef>
                <a:spcPct val="0"/>
              </a:spcBef>
              <a:buFontTx/>
              <a:buAutoNum type="arabicPeriod"/>
            </a:pPr>
            <a:r>
              <a:rPr lang="en-US" b="1" dirty="0"/>
              <a:t>2 Chr.7:16 – </a:t>
            </a:r>
            <a:r>
              <a:rPr lang="en-US" dirty="0"/>
              <a:t>“And now I have chosen and made holy this house, My name to come there </a:t>
            </a:r>
            <a:r>
              <a:rPr lang="en-US" u="sng" dirty="0"/>
              <a:t>until an age</a:t>
            </a:r>
            <a:r>
              <a:rPr lang="en-US" dirty="0"/>
              <a:t>, and My eyes and My heart to come there </a:t>
            </a:r>
            <a:r>
              <a:rPr lang="en-US" b="1" u="sng" dirty="0"/>
              <a:t>all the days</a:t>
            </a:r>
            <a:r>
              <a:rPr lang="en-US" b="1" dirty="0"/>
              <a:t> </a:t>
            </a:r>
            <a:r>
              <a:rPr lang="en-US" dirty="0"/>
              <a:t>(</a:t>
            </a:r>
            <a:r>
              <a:rPr lang="en-US" i="1" dirty="0"/>
              <a:t>kâl ha yâmîym</a:t>
            </a:r>
            <a:r>
              <a:rPr lang="en-US" dirty="0"/>
              <a:t>).”</a:t>
            </a:r>
          </a:p>
          <a:p>
            <a:pPr marL="228592" indent="-228592" eaLnBrk="1" hangingPunct="1">
              <a:spcBef>
                <a:spcPct val="0"/>
              </a:spcBef>
              <a:buFontTx/>
              <a:buAutoNum type="arabicPeriod"/>
            </a:pPr>
            <a:r>
              <a:rPr lang="en-US" dirty="0"/>
              <a:t>Also – </a:t>
            </a:r>
            <a:r>
              <a:rPr lang="en-US" b="1" dirty="0"/>
              <a:t>2 Chr.30:8</a:t>
            </a:r>
            <a:r>
              <a:rPr lang="en-US" dirty="0"/>
              <a:t> “Now stiffen not your neck like your fathers. Give a hand to Yahweh and enter His holy place which He made holy </a:t>
            </a:r>
            <a:r>
              <a:rPr lang="en-US" u="sng" dirty="0"/>
              <a:t>for an age</a:t>
            </a:r>
            <a:r>
              <a:rPr lang="en-US" dirty="0"/>
              <a:t>. Then serve Yahweh your Elohim, and His burning anger will turn from you.”</a:t>
            </a:r>
          </a:p>
          <a:p>
            <a:pPr marL="228592" indent="-228592" eaLnBrk="1" hangingPunct="1">
              <a:spcBef>
                <a:spcPct val="0"/>
              </a:spcBef>
              <a:buFontTx/>
              <a:buAutoNum type="arabicPeriod"/>
            </a:pPr>
            <a:r>
              <a:rPr lang="en-US" dirty="0"/>
              <a:t>Also – </a:t>
            </a:r>
            <a:r>
              <a:rPr lang="en-US" b="1" dirty="0"/>
              <a:t>2 Chr.33:4, 7</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i="0" dirty="0" smtClean="0"/>
              <a:t>Holy of holies – </a:t>
            </a:r>
            <a:r>
              <a:rPr lang="en-US" b="0" i="0" dirty="0" smtClean="0"/>
              <a:t>a place so holy that only one man permitted to enter one day a year</a:t>
            </a:r>
          </a:p>
          <a:p>
            <a:pPr marL="228592" indent="-228592" eaLnBrk="1" hangingPunct="1">
              <a:spcBef>
                <a:spcPct val="0"/>
              </a:spcBef>
              <a:buFontTx/>
              <a:buAutoNum type="arabicPeriod"/>
            </a:pPr>
            <a:r>
              <a:rPr lang="en-US" b="1" i="0" dirty="0" smtClean="0"/>
              <a:t>Prince of princes – </a:t>
            </a:r>
            <a:r>
              <a:rPr lang="en-US" b="0" i="0" dirty="0" smtClean="0"/>
              <a:t>Dan.8:25, Messiah</a:t>
            </a:r>
          </a:p>
          <a:p>
            <a:pPr marL="228592" indent="-228592" eaLnBrk="1" hangingPunct="1">
              <a:spcBef>
                <a:spcPct val="0"/>
              </a:spcBef>
              <a:buFontTx/>
              <a:buAutoNum type="arabicPeriod"/>
            </a:pPr>
            <a:r>
              <a:rPr lang="en-US" b="1" i="0" dirty="0" smtClean="0"/>
              <a:t>King of kings – </a:t>
            </a:r>
            <a:r>
              <a:rPr lang="en-US" b="0" i="0" dirty="0" smtClean="0"/>
              <a:t>Dan.2:37 – spoken of Nebuchadnezzar</a:t>
            </a:r>
          </a:p>
          <a:p>
            <a:pPr marL="914372" lvl="2" eaLnBrk="1" hangingPunct="1">
              <a:spcBef>
                <a:spcPct val="0"/>
              </a:spcBef>
            </a:pPr>
            <a:r>
              <a:rPr lang="en-US" b="0" i="0" baseline="0" dirty="0" smtClean="0"/>
              <a:t>          1 Ti.6:15 – spoken of Christ, King of kings and Lord of lords</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i="0" dirty="0" smtClean="0"/>
              <a:t>God of gods – </a:t>
            </a:r>
            <a:r>
              <a:rPr lang="en-US" b="0" i="0" dirty="0" smtClean="0"/>
              <a:t>Deu.10:17 – i.e., the one true God</a:t>
            </a:r>
          </a:p>
          <a:p>
            <a:pPr marL="228592" indent="-228592" eaLnBrk="1" hangingPunct="1">
              <a:spcBef>
                <a:spcPct val="0"/>
              </a:spcBef>
              <a:buFontTx/>
              <a:buAutoNum type="arabicPeriod"/>
            </a:pPr>
            <a:r>
              <a:rPr lang="en-US" b="1" i="0" dirty="0" smtClean="0"/>
              <a:t>Hebrew of the Hebrews – </a:t>
            </a:r>
            <a:r>
              <a:rPr lang="en-US" b="0" i="0" dirty="0" smtClean="0"/>
              <a:t>Phi.3:5,</a:t>
            </a:r>
            <a:r>
              <a:rPr lang="en-US" b="0" i="0" baseline="0" dirty="0" smtClean="0"/>
              <a:t> lit. Hebrew from (</a:t>
            </a:r>
            <a:r>
              <a:rPr lang="en-US" b="0" i="1" baseline="0" dirty="0" smtClean="0"/>
              <a:t>ek</a:t>
            </a:r>
            <a:r>
              <a:rPr lang="en-US" b="0" i="0" baseline="0" dirty="0" smtClean="0"/>
              <a:t>) the Hebrews</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i="0" dirty="0" smtClean="0"/>
              <a:t>I.e.</a:t>
            </a:r>
            <a:r>
              <a:rPr lang="en-US" b="1" i="0" baseline="0" dirty="0" smtClean="0"/>
              <a:t> – </a:t>
            </a:r>
            <a:r>
              <a:rPr lang="en-US" b="0" i="0" baseline="0" dirty="0" smtClean="0"/>
              <a:t>an age composed of smaller ages</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Tx/>
              <a:buAutoNum type="arabicPeriod"/>
            </a:pPr>
            <a:r>
              <a:rPr lang="en-US" b="1" dirty="0"/>
              <a:t>“the age of the age” – </a:t>
            </a:r>
            <a:r>
              <a:rPr lang="en-US" dirty="0"/>
              <a:t>as the LXX puts it</a:t>
            </a:r>
          </a:p>
          <a:p>
            <a:pPr marL="228592" indent="-228592" defTabSz="914372" eaLnBrk="1" hangingPunct="1">
              <a:spcBef>
                <a:spcPct val="0"/>
              </a:spcBef>
              <a:buFontTx/>
              <a:buAutoNum type="arabicPeriod"/>
              <a:defRPr/>
            </a:pPr>
            <a:r>
              <a:rPr lang="en-US" b="1" dirty="0"/>
              <a:t>Psa.9:5-6</a:t>
            </a:r>
            <a:r>
              <a:rPr lang="en-US" dirty="0"/>
              <a:t>  - “You rebuked nations, You destroyed </a:t>
            </a:r>
            <a:r>
              <a:rPr lang="en-US" i="1" dirty="0"/>
              <a:t>the</a:t>
            </a:r>
            <a:r>
              <a:rPr lang="en-US" dirty="0"/>
              <a:t> wicked, You blotted out their name </a:t>
            </a:r>
            <a:r>
              <a:rPr lang="en-US" u="sng" dirty="0"/>
              <a:t>for an age and futurity</a:t>
            </a:r>
            <a:r>
              <a:rPr lang="en-US" dirty="0"/>
              <a:t> (</a:t>
            </a:r>
            <a:r>
              <a:rPr lang="en-US" i="1" dirty="0"/>
              <a:t>wâ`ed</a:t>
            </a:r>
            <a:r>
              <a:rPr lang="en-US" dirty="0"/>
              <a:t>). The enemy came to ruins </a:t>
            </a:r>
            <a:r>
              <a:rPr lang="en-US" u="sng" dirty="0"/>
              <a:t>for enduring-time</a:t>
            </a:r>
            <a:r>
              <a:rPr lang="en-US" dirty="0"/>
              <a:t> (</a:t>
            </a:r>
            <a:r>
              <a:rPr lang="en-US" i="1" dirty="0"/>
              <a:t>netsach</a:t>
            </a:r>
            <a:r>
              <a:rPr lang="en-US" dirty="0"/>
              <a:t>- from</a:t>
            </a:r>
            <a:r>
              <a:rPr lang="en-US" i="1" dirty="0"/>
              <a:t> nâtsach</a:t>
            </a:r>
            <a:r>
              <a:rPr lang="en-US" dirty="0"/>
              <a:t>, to endure, conquer) and You uprooted cities. Their memory has perished.” </a:t>
            </a:r>
            <a:r>
              <a:rPr lang="en-US" b="1" dirty="0"/>
              <a:t>LXX</a:t>
            </a:r>
            <a:r>
              <a:rPr lang="en-US" dirty="0"/>
              <a:t>: “for the age, even for the age of the age”</a:t>
            </a:r>
          </a:p>
          <a:p>
            <a:pPr eaLnBrk="1" hangingPunct="1">
              <a:spcBef>
                <a:spcPct val="0"/>
              </a:spcBef>
            </a:pPr>
            <a:r>
              <a:rPr lang="en-US" dirty="0"/>
              <a:t>	  {Seeing that Sodom will rise in the judgment and condemn that generation in Israel, then the blotting out seems temporary – </a:t>
            </a:r>
            <a:r>
              <a:rPr lang="en-US" b="1" dirty="0"/>
              <a:t>Mat.11:23-24</a:t>
            </a:r>
            <a:r>
              <a:rPr lang="en-US" dirty="0"/>
              <a:t>}</a:t>
            </a:r>
          </a:p>
          <a:p>
            <a:pPr marL="228592" indent="-228592" defTabSz="914372" eaLnBrk="1" hangingPunct="1">
              <a:spcBef>
                <a:spcPct val="0"/>
              </a:spcBef>
              <a:buFontTx/>
              <a:buAutoNum type="arabicPeriod"/>
              <a:defRPr/>
            </a:pPr>
            <a:r>
              <a:rPr lang="en-US" b="1" dirty="0"/>
              <a:t>Psa.10:16</a:t>
            </a:r>
            <a:r>
              <a:rPr lang="en-US" dirty="0"/>
              <a:t>  - “Yahweh is </a:t>
            </a:r>
            <a:r>
              <a:rPr lang="en-US" u="sng" dirty="0"/>
              <a:t>King of an age and futurity</a:t>
            </a:r>
            <a:r>
              <a:rPr lang="en-US" dirty="0"/>
              <a:t>(</a:t>
            </a:r>
            <a:r>
              <a:rPr lang="en-US" i="1" dirty="0"/>
              <a:t>wâ`ed</a:t>
            </a:r>
            <a:r>
              <a:rPr lang="en-US" dirty="0"/>
              <a:t>); nations perished from His land.” </a:t>
            </a:r>
            <a:r>
              <a:rPr lang="en-US" b="1" dirty="0"/>
              <a:t>LXX</a:t>
            </a:r>
            <a:r>
              <a:rPr lang="en-US" dirty="0"/>
              <a:t>: “for the age, even for the age of the age”</a:t>
            </a:r>
          </a:p>
          <a:p>
            <a:pPr marL="228592" indent="-228592" eaLnBrk="1" hangingPunct="1">
              <a:spcBef>
                <a:spcPct val="0"/>
              </a:spcBef>
              <a:buFontTx/>
              <a:buAutoNum type="arabicPeriod"/>
            </a:pP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 typeface="+mj-lt"/>
              <a:buAutoNum type="arabicPeriod"/>
            </a:pPr>
            <a:r>
              <a:rPr lang="en-US" b="1" i="0" dirty="0" smtClean="0"/>
              <a:t>BUT such words – </a:t>
            </a:r>
            <a:r>
              <a:rPr lang="en-US" b="0" i="0" dirty="0" smtClean="0"/>
              <a:t>are often limited</a:t>
            </a:r>
            <a:r>
              <a:rPr lang="en-US" b="0" i="0" baseline="0" dirty="0" smtClean="0"/>
              <a:t> by context</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defTabSz="914372">
              <a:defRPr/>
            </a:pPr>
            <a:r>
              <a:rPr lang="en-US" b="1" dirty="0"/>
              <a:t>Psa.45:6</a:t>
            </a:r>
            <a:r>
              <a:rPr lang="en-US" dirty="0"/>
              <a:t>  - “Your throne, Elohim, is </a:t>
            </a:r>
            <a:r>
              <a:rPr lang="en-US" u="sng" dirty="0"/>
              <a:t>of an age and futurity</a:t>
            </a:r>
            <a:r>
              <a:rPr lang="en-US" dirty="0"/>
              <a:t> (</a:t>
            </a:r>
            <a:r>
              <a:rPr lang="en-US" i="1" dirty="0"/>
              <a:t>wâ`ed</a:t>
            </a:r>
            <a:r>
              <a:rPr lang="en-US" dirty="0"/>
              <a:t>). A scepter of righteousness is Your kingdom’s scepter.” </a:t>
            </a:r>
            <a:r>
              <a:rPr lang="en-US" b="1" dirty="0"/>
              <a:t>LXX</a:t>
            </a:r>
            <a:r>
              <a:rPr lang="en-US" dirty="0"/>
              <a:t>: “for the age of the age”</a:t>
            </a:r>
          </a:p>
          <a:p>
            <a:pPr defTabSz="914372">
              <a:defRPr/>
            </a:pPr>
            <a:r>
              <a:rPr lang="en-US" b="1" dirty="0"/>
              <a:t>Psa.45:17 – “</a:t>
            </a:r>
            <a:r>
              <a:rPr lang="en-US" dirty="0"/>
              <a:t>I will cause Your name to be remembered </a:t>
            </a:r>
            <a:r>
              <a:rPr lang="en-US" u="sng" dirty="0"/>
              <a:t>in all generations</a:t>
            </a:r>
            <a:r>
              <a:rPr lang="en-US" dirty="0"/>
              <a:t> (</a:t>
            </a:r>
            <a:r>
              <a:rPr lang="en-US" i="1" dirty="0"/>
              <a:t>dôr wâdôr</a:t>
            </a:r>
            <a:r>
              <a:rPr lang="en-US" dirty="0"/>
              <a:t>). Therefore, peoples will thank You </a:t>
            </a:r>
            <a:r>
              <a:rPr lang="en-US" u="sng" dirty="0"/>
              <a:t>for an age and futurity </a:t>
            </a:r>
            <a:r>
              <a:rPr lang="en-US" dirty="0"/>
              <a:t>(</a:t>
            </a:r>
            <a:r>
              <a:rPr lang="en-US" i="1" dirty="0"/>
              <a:t>wâ`ed</a:t>
            </a:r>
            <a:r>
              <a:rPr lang="en-US" dirty="0"/>
              <a:t>).” </a:t>
            </a:r>
            <a:r>
              <a:rPr lang="en-US" b="1" dirty="0"/>
              <a:t>LXX</a:t>
            </a:r>
            <a:r>
              <a:rPr lang="en-US" dirty="0"/>
              <a:t>: “for the age, even for the age of the age”</a:t>
            </a:r>
          </a:p>
          <a:p>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60</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defTabSz="914372">
              <a:defRPr/>
            </a:pPr>
            <a:r>
              <a:rPr lang="en-US" b="1" dirty="0"/>
              <a:t>Psa.52:8 – “</a:t>
            </a:r>
            <a:r>
              <a:rPr lang="en-US" dirty="0"/>
              <a:t>But I am like a green olive tree in </a:t>
            </a:r>
            <a:r>
              <a:rPr lang="en-US" i="1" dirty="0"/>
              <a:t>the</a:t>
            </a:r>
            <a:r>
              <a:rPr lang="en-US" dirty="0"/>
              <a:t> house of Elohim. I trust in </a:t>
            </a:r>
            <a:r>
              <a:rPr lang="en-US" i="1" dirty="0"/>
              <a:t>the</a:t>
            </a:r>
            <a:r>
              <a:rPr lang="en-US" dirty="0"/>
              <a:t> kindness of Elohim </a:t>
            </a:r>
            <a:r>
              <a:rPr lang="en-US" u="sng" dirty="0"/>
              <a:t>an age and futurity</a:t>
            </a:r>
            <a:r>
              <a:rPr lang="en-US" dirty="0"/>
              <a:t> (</a:t>
            </a:r>
            <a:r>
              <a:rPr lang="en-US" i="1" dirty="0"/>
              <a:t>wâ`ed</a:t>
            </a:r>
            <a:r>
              <a:rPr lang="en-US" dirty="0"/>
              <a:t>).”  </a:t>
            </a:r>
            <a:r>
              <a:rPr lang="en-US" b="1" dirty="0"/>
              <a:t>LXX</a:t>
            </a:r>
            <a:r>
              <a:rPr lang="en-US" dirty="0"/>
              <a:t>: “for the age, even for the age of the age”</a:t>
            </a:r>
          </a:p>
          <a:p>
            <a:r>
              <a:rPr lang="en-US" dirty="0"/>
              <a:t>Since the lifetime of an individual is the subject, it must mean the consummation of his lifetime.</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61</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a:buFont typeface="+mj-lt"/>
              <a:buAutoNum type="arabicPeriod"/>
            </a:pPr>
            <a:r>
              <a:rPr lang="en-US" b="1" dirty="0"/>
              <a:t>Psa.61:8 – “</a:t>
            </a:r>
            <a:r>
              <a:rPr lang="en-US" dirty="0"/>
              <a:t>So I sing Your name to </a:t>
            </a:r>
            <a:r>
              <a:rPr lang="en-US" u="sng" dirty="0"/>
              <a:t>futurity</a:t>
            </a:r>
            <a:r>
              <a:rPr lang="en-US" dirty="0"/>
              <a:t> (</a:t>
            </a:r>
            <a:r>
              <a:rPr lang="en-US" i="1" dirty="0"/>
              <a:t>lâ`ad</a:t>
            </a:r>
            <a:r>
              <a:rPr lang="en-US" dirty="0"/>
              <a:t>), to complete for me my vows day </a:t>
            </a:r>
            <a:r>
              <a:rPr lang="en-US" i="1" dirty="0"/>
              <a:t>by</a:t>
            </a:r>
            <a:r>
              <a:rPr lang="en-US" dirty="0"/>
              <a:t> day.”   </a:t>
            </a:r>
            <a:r>
              <a:rPr lang="en-US" b="1" dirty="0"/>
              <a:t>LXX</a:t>
            </a:r>
            <a:r>
              <a:rPr lang="en-US" dirty="0"/>
              <a:t>: “for the age of the age”</a:t>
            </a:r>
          </a:p>
          <a:p>
            <a:pPr marL="228592" indent="-228592" defTabSz="914372">
              <a:buFont typeface="+mj-lt"/>
              <a:buAutoNum type="arabicPeriod"/>
              <a:defRPr/>
            </a:pPr>
            <a:r>
              <a:rPr lang="en-US" b="1" dirty="0"/>
              <a:t>Psa.72:19</a:t>
            </a:r>
            <a:r>
              <a:rPr lang="en-US" dirty="0"/>
              <a:t> – “And blessed is His glorious name </a:t>
            </a:r>
            <a:r>
              <a:rPr lang="en-US" u="sng" dirty="0"/>
              <a:t>for an age</a:t>
            </a:r>
            <a:r>
              <a:rPr lang="en-US" dirty="0"/>
              <a:t>. And the whole earth is filled with His glory. Amen and amen.” </a:t>
            </a:r>
            <a:r>
              <a:rPr lang="en-US" b="1" dirty="0"/>
              <a:t>LXX</a:t>
            </a:r>
            <a:r>
              <a:rPr lang="en-US" dirty="0"/>
              <a:t>: “for the age, even for the age of the age”</a:t>
            </a:r>
          </a:p>
          <a:p>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62</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Psa.83:17 – “</a:t>
            </a:r>
            <a:r>
              <a:rPr lang="en-US" dirty="0"/>
              <a:t>Let them be ashamed and dismayed </a:t>
            </a:r>
            <a:r>
              <a:rPr lang="en-US" u="sng" dirty="0"/>
              <a:t>until till</a:t>
            </a:r>
            <a:r>
              <a:rPr lang="en-US" dirty="0"/>
              <a:t> (</a:t>
            </a:r>
            <a:r>
              <a:rPr lang="en-US" i="1" dirty="0"/>
              <a:t>`adêy `ad </a:t>
            </a:r>
            <a:r>
              <a:rPr lang="en-US" dirty="0"/>
              <a:t>– BDB p.723), and let them be humiliated and perish.”  </a:t>
            </a:r>
            <a:r>
              <a:rPr lang="en-US" b="1" dirty="0"/>
              <a:t>LXX:</a:t>
            </a:r>
            <a:r>
              <a:rPr lang="en-US" dirty="0"/>
              <a:t> “for the age of the age”</a:t>
            </a:r>
          </a:p>
          <a:p>
            <a:pPr marL="228592" indent="-228592">
              <a:buFont typeface="+mj-lt"/>
              <a:buAutoNum type="arabicPeriod"/>
            </a:pP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63</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Psa.84:4 – </a:t>
            </a:r>
            <a:r>
              <a:rPr lang="en-US" dirty="0"/>
              <a:t>“Happy are those dwelling in Your house. They are praising You </a:t>
            </a:r>
            <a:r>
              <a:rPr lang="en-US" u="sng" dirty="0"/>
              <a:t>still</a:t>
            </a:r>
            <a:r>
              <a:rPr lang="en-US" dirty="0"/>
              <a:t> (</a:t>
            </a:r>
            <a:r>
              <a:rPr lang="en-US" i="1" dirty="0"/>
              <a:t>`</a:t>
            </a:r>
            <a:r>
              <a:rPr lang="en-US" i="1" dirty="0">
                <a:latin typeface="Tahoma"/>
                <a:ea typeface="Tahoma"/>
                <a:cs typeface="Tahoma"/>
              </a:rPr>
              <a:t>ô</a:t>
            </a:r>
            <a:r>
              <a:rPr lang="en-US" i="1" dirty="0"/>
              <a:t>wd</a:t>
            </a:r>
            <a:r>
              <a:rPr lang="en-US" dirty="0"/>
              <a:t>).”  </a:t>
            </a:r>
            <a:r>
              <a:rPr lang="en-US" b="1" dirty="0"/>
              <a:t>LXX:</a:t>
            </a:r>
            <a:r>
              <a:rPr lang="en-US" dirty="0"/>
              <a:t> “for the age of the age”</a:t>
            </a:r>
          </a:p>
          <a:p>
            <a:pPr marL="228592" indent="-228592" defTabSz="914372">
              <a:buFont typeface="+mj-lt"/>
              <a:buAutoNum type="arabicPeriod"/>
              <a:defRPr/>
            </a:pPr>
            <a:r>
              <a:rPr lang="en-US" b="1" dirty="0"/>
              <a:t>Psa.89:28-29 – </a:t>
            </a:r>
            <a:r>
              <a:rPr lang="en-US" dirty="0"/>
              <a:t>“</a:t>
            </a:r>
            <a:r>
              <a:rPr lang="en-US" u="sng" dirty="0"/>
              <a:t>For an age</a:t>
            </a:r>
            <a:r>
              <a:rPr lang="en-US" dirty="0"/>
              <a:t> I will keep for him My kindness, and My covenant will be confirmed to him. And I will establish </a:t>
            </a:r>
            <a:r>
              <a:rPr lang="en-US" u="sng" dirty="0"/>
              <a:t>to futurity</a:t>
            </a:r>
            <a:r>
              <a:rPr lang="en-US" dirty="0"/>
              <a:t> (</a:t>
            </a:r>
            <a:r>
              <a:rPr lang="en-US" i="1" dirty="0"/>
              <a:t>lâ`ad</a:t>
            </a:r>
            <a:r>
              <a:rPr lang="en-US" dirty="0"/>
              <a:t>) his seed and his throne as days of heavens.” </a:t>
            </a:r>
            <a:r>
              <a:rPr lang="en-US" b="1" dirty="0"/>
              <a:t>LXX:</a:t>
            </a:r>
            <a:r>
              <a:rPr lang="en-US" dirty="0"/>
              <a:t> “for the age of the age”</a:t>
            </a:r>
          </a:p>
          <a:p>
            <a:pPr defTabSz="914372">
              <a:defRPr/>
            </a:pPr>
            <a:r>
              <a:rPr lang="en-US" dirty="0"/>
              <a:t>	Spoken of David, fulfilled in Christ. And yet not forever as of infinite time, because Christ will turn the kingdom over to the Father</a:t>
            </a:r>
            <a:r>
              <a:rPr lang="en-US" dirty="0" smtClean="0"/>
              <a:t>.  “Days of heavens” elsewhere only in </a:t>
            </a:r>
            <a:r>
              <a:rPr lang="en-US" b="1" dirty="0" smtClean="0"/>
              <a:t>Deu.11:21</a:t>
            </a:r>
            <a:r>
              <a:rPr lang="en-US" dirty="0" smtClean="0"/>
              <a:t>.</a:t>
            </a:r>
            <a:endParaRPr lang="en-US" dirty="0"/>
          </a:p>
          <a:p>
            <a:pPr marL="228592" indent="-228592" defTabSz="914372">
              <a:buFont typeface="+mj-lt"/>
              <a:buAutoNum type="arabicPeriod"/>
              <a:defRPr/>
            </a:pPr>
            <a:endParaRPr lang="en-US" dirty="0"/>
          </a:p>
          <a:p>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64</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Psa.92:7 – “</a:t>
            </a:r>
            <a:r>
              <a:rPr lang="en-US" dirty="0"/>
              <a:t>When sprouted wicked ones like grass, and flourished all workers of iniquity – to be destroyed </a:t>
            </a:r>
            <a:r>
              <a:rPr lang="en-US" u="sng" dirty="0"/>
              <a:t>until </a:t>
            </a:r>
            <a:r>
              <a:rPr lang="en-US" u="sng" dirty="0" smtClean="0"/>
              <a:t>till</a:t>
            </a:r>
            <a:r>
              <a:rPr lang="en-US" u="none" dirty="0" smtClean="0"/>
              <a:t>”</a:t>
            </a:r>
            <a:r>
              <a:rPr lang="en-US" dirty="0" smtClean="0"/>
              <a:t> </a:t>
            </a:r>
            <a:r>
              <a:rPr lang="en-US" dirty="0"/>
              <a:t>(</a:t>
            </a:r>
            <a:r>
              <a:rPr lang="en-US" i="1" dirty="0"/>
              <a:t>`adêy `ad </a:t>
            </a:r>
            <a:r>
              <a:rPr lang="en-US" dirty="0"/>
              <a:t>– BDB p.723</a:t>
            </a:r>
            <a:r>
              <a:rPr lang="en-US" dirty="0" smtClean="0"/>
              <a:t>).</a:t>
            </a:r>
            <a:r>
              <a:rPr lang="en-US" baseline="0" dirty="0" smtClean="0"/>
              <a:t> </a:t>
            </a:r>
            <a:r>
              <a:rPr lang="en-US" dirty="0" smtClean="0"/>
              <a:t> </a:t>
            </a:r>
            <a:r>
              <a:rPr lang="en-US" b="1" dirty="0"/>
              <a:t>LXX:</a:t>
            </a:r>
            <a:r>
              <a:rPr lang="en-US" dirty="0"/>
              <a:t> “for the age of the age”</a:t>
            </a:r>
          </a:p>
          <a:p>
            <a:pPr marL="228592" indent="-228592" defTabSz="914372">
              <a:buFont typeface="+mj-lt"/>
              <a:buAutoNum type="arabicPeriod"/>
              <a:defRPr/>
            </a:pPr>
            <a:r>
              <a:rPr lang="en-US" b="1" dirty="0"/>
              <a:t>Psa.104:5 – </a:t>
            </a:r>
            <a:r>
              <a:rPr lang="en-US" dirty="0"/>
              <a:t>“He established the earth upon its foundations; it will not totter an </a:t>
            </a:r>
            <a:r>
              <a:rPr lang="en-US" u="sng" dirty="0"/>
              <a:t>age and futurity</a:t>
            </a:r>
            <a:r>
              <a:rPr lang="en-US" dirty="0"/>
              <a:t> (</a:t>
            </a:r>
            <a:r>
              <a:rPr lang="en-US" i="1" dirty="0"/>
              <a:t>wâ`ed</a:t>
            </a:r>
            <a:r>
              <a:rPr lang="en-US" dirty="0"/>
              <a:t>). </a:t>
            </a:r>
            <a:r>
              <a:rPr lang="en-US" b="1" dirty="0"/>
              <a:t>LXX:</a:t>
            </a:r>
            <a:r>
              <a:rPr lang="en-US" dirty="0"/>
              <a:t> “for the age of the age”</a:t>
            </a:r>
          </a:p>
          <a:p>
            <a:pPr defTabSz="914372">
              <a:defRPr/>
            </a:pPr>
            <a:r>
              <a:rPr lang="en-US" dirty="0"/>
              <a:t>	But 2 Pet.3:10-13 predicts a new earth, after the old has been burned up.</a:t>
            </a:r>
          </a:p>
          <a:p>
            <a:pPr marL="228592" indent="-228592">
              <a:buFont typeface="+mj-lt"/>
              <a:buAutoNum type="arabicPeriod"/>
            </a:pP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65</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Psa.111:3 – “</a:t>
            </a:r>
            <a:r>
              <a:rPr lang="en-US" dirty="0"/>
              <a:t>Splendid and majestic </a:t>
            </a:r>
            <a:r>
              <a:rPr lang="en-US" i="1" dirty="0"/>
              <a:t>is</a:t>
            </a:r>
            <a:r>
              <a:rPr lang="en-US" dirty="0"/>
              <a:t> </a:t>
            </a:r>
            <a:r>
              <a:rPr lang="en-US" dirty="0" smtClean="0"/>
              <a:t> His </a:t>
            </a:r>
            <a:r>
              <a:rPr lang="en-US" dirty="0"/>
              <a:t>work, and His righteousness endures </a:t>
            </a:r>
            <a:r>
              <a:rPr lang="en-US" u="sng" dirty="0"/>
              <a:t>to futurity </a:t>
            </a:r>
            <a:r>
              <a:rPr lang="en-US" dirty="0"/>
              <a:t>(</a:t>
            </a:r>
            <a:r>
              <a:rPr lang="en-US" i="1" dirty="0"/>
              <a:t>lâ`ad</a:t>
            </a:r>
            <a:r>
              <a:rPr lang="en-US" dirty="0"/>
              <a:t>).” </a:t>
            </a:r>
            <a:r>
              <a:rPr lang="en-US" b="1" dirty="0"/>
              <a:t>LXX:</a:t>
            </a:r>
            <a:r>
              <a:rPr lang="en-US" dirty="0"/>
              <a:t> “for the age of the age”</a:t>
            </a:r>
          </a:p>
          <a:p>
            <a:pPr marL="228592" indent="-228592" defTabSz="914372">
              <a:buFont typeface="+mj-lt"/>
              <a:buAutoNum type="arabicPeriod"/>
              <a:defRPr/>
            </a:pPr>
            <a:r>
              <a:rPr lang="en-US" b="1" dirty="0"/>
              <a:t>Psa.111:8 – “</a:t>
            </a:r>
            <a:r>
              <a:rPr lang="en-US" dirty="0"/>
              <a:t>They are upheld </a:t>
            </a:r>
            <a:r>
              <a:rPr lang="en-US" u="sng" dirty="0"/>
              <a:t>to futurity</a:t>
            </a:r>
            <a:r>
              <a:rPr lang="en-US" dirty="0"/>
              <a:t> (</a:t>
            </a:r>
            <a:r>
              <a:rPr lang="en-US" i="1" dirty="0"/>
              <a:t>lâ`ad</a:t>
            </a:r>
            <a:r>
              <a:rPr lang="en-US" dirty="0"/>
              <a:t>) </a:t>
            </a:r>
            <a:r>
              <a:rPr lang="en-US" u="sng" dirty="0"/>
              <a:t>for an age</a:t>
            </a:r>
            <a:r>
              <a:rPr lang="en-US" dirty="0"/>
              <a:t>, they are done in truth and uprightness.” </a:t>
            </a:r>
            <a:r>
              <a:rPr lang="en-US" b="1" dirty="0"/>
              <a:t>LXX:</a:t>
            </a:r>
            <a:r>
              <a:rPr lang="en-US" dirty="0"/>
              <a:t> “for the age of the age”</a:t>
            </a:r>
          </a:p>
          <a:p>
            <a:pPr marL="228592" indent="-228592" defTabSz="914372">
              <a:buFont typeface="+mj-lt"/>
              <a:buAutoNum type="arabicPeriod"/>
              <a:defRPr/>
            </a:pPr>
            <a:endParaRPr lang="en-US" dirty="0"/>
          </a:p>
          <a:p>
            <a:pPr marL="228592" indent="-228592">
              <a:buFont typeface="+mj-lt"/>
              <a:buAutoNum type="arabicPeriod"/>
            </a:pP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66</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Psa.111:10 – </a:t>
            </a:r>
            <a:r>
              <a:rPr lang="en-US" dirty="0"/>
              <a:t>“Fear of Yahweh is beginning of wisdom – a good understanding to all doing it. His praise endures </a:t>
            </a:r>
            <a:r>
              <a:rPr lang="en-US" u="sng" dirty="0"/>
              <a:t>to futurity</a:t>
            </a:r>
            <a:r>
              <a:rPr lang="en-US" dirty="0"/>
              <a:t> (</a:t>
            </a:r>
            <a:r>
              <a:rPr lang="en-US" i="1" dirty="0"/>
              <a:t>lâ`ad</a:t>
            </a:r>
            <a:r>
              <a:rPr lang="en-US" dirty="0"/>
              <a:t>).”   </a:t>
            </a:r>
            <a:r>
              <a:rPr lang="en-US" b="1" dirty="0"/>
              <a:t>LXX:</a:t>
            </a:r>
            <a:r>
              <a:rPr lang="en-US" dirty="0"/>
              <a:t> “for the age of the age”</a:t>
            </a:r>
          </a:p>
          <a:p>
            <a:pPr marL="228592" indent="-228592" defTabSz="914372">
              <a:buFont typeface="+mj-lt"/>
              <a:buAutoNum type="arabicPeriod"/>
              <a:defRPr/>
            </a:pPr>
            <a:endParaRPr lang="en-US" dirty="0"/>
          </a:p>
          <a:p>
            <a:pPr marL="228592" indent="-228592" defTabSz="914372">
              <a:buFont typeface="+mj-lt"/>
              <a:buAutoNum type="arabicPeriod"/>
              <a:defRPr/>
            </a:pPr>
            <a:r>
              <a:rPr lang="en-US" b="1" dirty="0"/>
              <a:t>Psa.112:3 – </a:t>
            </a:r>
            <a:r>
              <a:rPr lang="en-US" dirty="0"/>
              <a:t>“Wealth and riches are in his house, and his righteousness endures </a:t>
            </a:r>
            <a:r>
              <a:rPr lang="en-US" u="sng" dirty="0"/>
              <a:t>to futurity</a:t>
            </a:r>
            <a:r>
              <a:rPr lang="en-US" dirty="0"/>
              <a:t> (</a:t>
            </a:r>
            <a:r>
              <a:rPr lang="en-US" i="1" dirty="0"/>
              <a:t>lâ`ad</a:t>
            </a:r>
            <a:r>
              <a:rPr lang="en-US" dirty="0"/>
              <a:t>).”   </a:t>
            </a:r>
            <a:r>
              <a:rPr lang="en-US" b="1" dirty="0"/>
              <a:t>LXX:</a:t>
            </a:r>
            <a:r>
              <a:rPr lang="en-US" dirty="0"/>
              <a:t> “for the age of the age”</a:t>
            </a:r>
          </a:p>
          <a:p>
            <a:pPr marL="228592" indent="-228592">
              <a:buFont typeface="+mj-lt"/>
              <a:buAutoNum type="arabicPeriod"/>
            </a:pP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67</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Psa.112:9 – </a:t>
            </a:r>
            <a:r>
              <a:rPr lang="en-US" dirty="0"/>
              <a:t>“He has scattered, given to the poor. His righteousness endures </a:t>
            </a:r>
            <a:r>
              <a:rPr lang="en-US" u="sng" dirty="0"/>
              <a:t>to futurity</a:t>
            </a:r>
            <a:r>
              <a:rPr lang="en-US" dirty="0"/>
              <a:t> (</a:t>
            </a:r>
            <a:r>
              <a:rPr lang="en-US" i="1" dirty="0"/>
              <a:t>lâ`ad</a:t>
            </a:r>
            <a:r>
              <a:rPr lang="en-US" dirty="0"/>
              <a:t>). His horn will be exalted in glory.” </a:t>
            </a:r>
            <a:r>
              <a:rPr lang="en-US" dirty="0" smtClean="0"/>
              <a:t> </a:t>
            </a:r>
            <a:r>
              <a:rPr lang="en-US" b="1" dirty="0" smtClean="0"/>
              <a:t>LXX</a:t>
            </a:r>
            <a:r>
              <a:rPr lang="en-US" b="1" dirty="0"/>
              <a:t>:</a:t>
            </a:r>
            <a:r>
              <a:rPr lang="en-US" dirty="0"/>
              <a:t> “for the age of the age”</a:t>
            </a:r>
          </a:p>
          <a:p>
            <a:pPr marL="228592" indent="-228592" defTabSz="914372">
              <a:buFont typeface="+mj-lt"/>
              <a:buAutoNum type="arabicPeriod"/>
              <a:defRPr/>
            </a:pPr>
            <a:r>
              <a:rPr lang="en-US" b="1" dirty="0"/>
              <a:t>Psa.119:44 – </a:t>
            </a:r>
            <a:r>
              <a:rPr lang="en-US" dirty="0"/>
              <a:t>“So I will keep Your law </a:t>
            </a:r>
            <a:r>
              <a:rPr lang="en-US" u="sng" dirty="0"/>
              <a:t>continually</a:t>
            </a:r>
            <a:r>
              <a:rPr lang="en-US" dirty="0"/>
              <a:t> (</a:t>
            </a:r>
            <a:r>
              <a:rPr lang="en-US" i="1" dirty="0" smtClean="0"/>
              <a:t>tâm</a:t>
            </a:r>
            <a:r>
              <a:rPr lang="en-US" i="1" dirty="0" smtClean="0">
                <a:latin typeface="Tahoma"/>
                <a:ea typeface="Tahoma"/>
                <a:cs typeface="Tahoma"/>
              </a:rPr>
              <a:t>î</a:t>
            </a:r>
            <a:r>
              <a:rPr lang="en-US" i="1" dirty="0" smtClean="0"/>
              <a:t>yd</a:t>
            </a:r>
            <a:r>
              <a:rPr lang="en-US" dirty="0"/>
              <a:t>), </a:t>
            </a:r>
            <a:r>
              <a:rPr lang="en-US" u="sng" dirty="0"/>
              <a:t>for an age and futurity</a:t>
            </a:r>
            <a:r>
              <a:rPr lang="en-US" dirty="0"/>
              <a:t> (</a:t>
            </a:r>
            <a:r>
              <a:rPr lang="en-US" i="1" dirty="0"/>
              <a:t>l`</a:t>
            </a:r>
            <a:r>
              <a:rPr lang="en-US" i="1" dirty="0">
                <a:latin typeface="Tahoma"/>
                <a:ea typeface="Tahoma"/>
                <a:cs typeface="Tahoma"/>
              </a:rPr>
              <a:t>ô</a:t>
            </a:r>
            <a:r>
              <a:rPr lang="en-US" i="1" dirty="0"/>
              <a:t>wlâm wâ-`ed</a:t>
            </a:r>
            <a:r>
              <a:rPr lang="en-US" dirty="0"/>
              <a:t>).” </a:t>
            </a:r>
            <a:r>
              <a:rPr lang="en-US" dirty="0" smtClean="0"/>
              <a:t> </a:t>
            </a:r>
            <a:r>
              <a:rPr lang="en-US" b="1" dirty="0" smtClean="0"/>
              <a:t>LXX</a:t>
            </a:r>
            <a:r>
              <a:rPr lang="en-US" b="1" dirty="0"/>
              <a:t>:</a:t>
            </a:r>
            <a:r>
              <a:rPr lang="en-US" dirty="0"/>
              <a:t> “for the </a:t>
            </a:r>
            <a:r>
              <a:rPr lang="en-US" dirty="0" smtClean="0"/>
              <a:t>age, </a:t>
            </a:r>
            <a:r>
              <a:rPr lang="en-US" dirty="0"/>
              <a:t>and for the age of the age”</a:t>
            </a:r>
          </a:p>
          <a:p>
            <a:pPr marL="228592" indent="-228592" defTabSz="914372">
              <a:buFont typeface="+mj-lt"/>
              <a:buAutoNum type="arabicPeriod"/>
              <a:defRPr/>
            </a:pP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68</a:t>
            </a:fld>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Psa.145:1 – </a:t>
            </a:r>
            <a:r>
              <a:rPr lang="en-US" dirty="0"/>
              <a:t>“I will praise You, my God </a:t>
            </a:r>
            <a:r>
              <a:rPr lang="en-US" i="1" dirty="0"/>
              <a:t>and</a:t>
            </a:r>
            <a:r>
              <a:rPr lang="en-US" dirty="0"/>
              <a:t> </a:t>
            </a:r>
            <a:r>
              <a:rPr lang="en-US" dirty="0" smtClean="0"/>
              <a:t> King</a:t>
            </a:r>
            <a:r>
              <a:rPr lang="en-US" dirty="0"/>
              <a:t>, and I will bless Your name </a:t>
            </a:r>
            <a:r>
              <a:rPr lang="en-US" u="sng" dirty="0"/>
              <a:t>for an age and futurity</a:t>
            </a:r>
            <a:r>
              <a:rPr lang="en-US" dirty="0"/>
              <a:t> (</a:t>
            </a:r>
            <a:r>
              <a:rPr lang="en-US" i="1" dirty="0"/>
              <a:t>l`</a:t>
            </a:r>
            <a:r>
              <a:rPr lang="en-US" i="1" dirty="0">
                <a:latin typeface="Tahoma"/>
                <a:ea typeface="Tahoma"/>
                <a:cs typeface="Tahoma"/>
              </a:rPr>
              <a:t>ô</a:t>
            </a:r>
            <a:r>
              <a:rPr lang="en-US" i="1" dirty="0"/>
              <a:t>wlâm wâ-`ed</a:t>
            </a:r>
            <a:r>
              <a:rPr lang="en-US" dirty="0"/>
              <a:t>).” </a:t>
            </a:r>
            <a:r>
              <a:rPr lang="en-US" dirty="0" smtClean="0"/>
              <a:t> </a:t>
            </a:r>
            <a:r>
              <a:rPr lang="en-US" b="1" dirty="0" smtClean="0"/>
              <a:t>LXX</a:t>
            </a:r>
            <a:r>
              <a:rPr lang="en-US" b="1" dirty="0"/>
              <a:t>:</a:t>
            </a:r>
            <a:r>
              <a:rPr lang="en-US" dirty="0"/>
              <a:t> “for the </a:t>
            </a:r>
            <a:r>
              <a:rPr lang="en-US" dirty="0" smtClean="0"/>
              <a:t>age, </a:t>
            </a:r>
            <a:r>
              <a:rPr lang="en-US" dirty="0"/>
              <a:t>and for the age of the age”</a:t>
            </a:r>
          </a:p>
          <a:p>
            <a:pPr marL="228592" indent="-228592" defTabSz="914372">
              <a:buFont typeface="+mj-lt"/>
              <a:buAutoNum type="arabicPeriod"/>
              <a:defRPr/>
            </a:pPr>
            <a:r>
              <a:rPr lang="en-US" b="1" dirty="0"/>
              <a:t>Psa.145:21 – </a:t>
            </a:r>
            <a:r>
              <a:rPr lang="en-US" dirty="0"/>
              <a:t>“My mouth will speak the praise of Yahweh, and all flesh will bless His holy name </a:t>
            </a:r>
            <a:r>
              <a:rPr lang="en-US" u="sng" dirty="0"/>
              <a:t>for an age and futurity</a:t>
            </a:r>
            <a:r>
              <a:rPr lang="en-US" dirty="0"/>
              <a:t> (</a:t>
            </a:r>
            <a:r>
              <a:rPr lang="en-US" i="1" dirty="0"/>
              <a:t>l`</a:t>
            </a:r>
            <a:r>
              <a:rPr lang="en-US" i="1" dirty="0">
                <a:latin typeface="Tahoma"/>
                <a:ea typeface="Tahoma"/>
                <a:cs typeface="Tahoma"/>
              </a:rPr>
              <a:t>ô</a:t>
            </a:r>
            <a:r>
              <a:rPr lang="en-US" i="1" dirty="0"/>
              <a:t>wlâm wâ-`ed</a:t>
            </a:r>
            <a:r>
              <a:rPr lang="en-US" dirty="0"/>
              <a:t>).” </a:t>
            </a:r>
            <a:r>
              <a:rPr lang="en-US" dirty="0" smtClean="0"/>
              <a:t> </a:t>
            </a:r>
            <a:r>
              <a:rPr lang="en-US" b="1" dirty="0" smtClean="0"/>
              <a:t>LXX</a:t>
            </a:r>
            <a:r>
              <a:rPr lang="en-US" b="1" dirty="0"/>
              <a:t>:</a:t>
            </a:r>
            <a:r>
              <a:rPr lang="en-US" dirty="0"/>
              <a:t> “for the </a:t>
            </a:r>
            <a:r>
              <a:rPr lang="en-US" dirty="0" smtClean="0"/>
              <a:t>age, </a:t>
            </a:r>
            <a:r>
              <a:rPr lang="en-US" dirty="0"/>
              <a:t>and for the age of the age”</a:t>
            </a:r>
          </a:p>
          <a:p>
            <a:pPr marL="228592" indent="-228592" defTabSz="914372">
              <a:buFont typeface="+mj-lt"/>
              <a:buAutoNum type="arabicPeriod"/>
              <a:defRPr/>
            </a:pP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69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 typeface="+mj-lt"/>
              <a:buAutoNum type="arabicPeriod"/>
            </a:pPr>
            <a:r>
              <a:rPr lang="en-US" b="1" i="0" dirty="0" smtClean="0"/>
              <a:t>I.E. – </a:t>
            </a:r>
            <a:r>
              <a:rPr lang="en-US" b="0" i="0" dirty="0" smtClean="0"/>
              <a:t>from what original does it translate them?</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7</a:t>
            </a:fld>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Psa.148:6 – </a:t>
            </a:r>
            <a:r>
              <a:rPr lang="en-US" dirty="0"/>
              <a:t>“He even established </a:t>
            </a:r>
            <a:r>
              <a:rPr lang="en-US" i="1" dirty="0"/>
              <a:t>them</a:t>
            </a:r>
            <a:r>
              <a:rPr lang="en-US" dirty="0"/>
              <a:t> </a:t>
            </a:r>
            <a:r>
              <a:rPr lang="en-US" u="sng" dirty="0"/>
              <a:t>for futurity for an age</a:t>
            </a:r>
            <a:r>
              <a:rPr lang="en-US" dirty="0"/>
              <a:t> (</a:t>
            </a:r>
            <a:r>
              <a:rPr lang="en-US" i="1" dirty="0"/>
              <a:t>lâ-`ed l`</a:t>
            </a:r>
            <a:r>
              <a:rPr lang="en-US" i="1" dirty="0">
                <a:latin typeface="Tahoma"/>
                <a:ea typeface="Tahoma"/>
                <a:cs typeface="Tahoma"/>
              </a:rPr>
              <a:t>ô</a:t>
            </a:r>
            <a:r>
              <a:rPr lang="en-US" i="1" dirty="0"/>
              <a:t>wlâm</a:t>
            </a:r>
            <a:r>
              <a:rPr lang="en-US" dirty="0"/>
              <a:t>).” </a:t>
            </a:r>
            <a:r>
              <a:rPr lang="en-US" dirty="0" smtClean="0"/>
              <a:t> </a:t>
            </a:r>
            <a:r>
              <a:rPr lang="en-US" b="1" dirty="0" smtClean="0"/>
              <a:t>LXX</a:t>
            </a:r>
            <a:r>
              <a:rPr lang="en-US" b="1" dirty="0"/>
              <a:t>:</a:t>
            </a:r>
            <a:r>
              <a:rPr lang="en-US" dirty="0"/>
              <a:t> “for the </a:t>
            </a:r>
            <a:r>
              <a:rPr lang="en-US" dirty="0" smtClean="0"/>
              <a:t>age, </a:t>
            </a:r>
            <a:r>
              <a:rPr lang="en-US" dirty="0"/>
              <a:t>and for the age of the age”</a:t>
            </a:r>
          </a:p>
          <a:p>
            <a:pPr marL="228592" indent="-228592" defTabSz="914372">
              <a:buFont typeface="+mj-lt"/>
              <a:buAutoNum type="arabicPeriod"/>
              <a:defRPr/>
            </a:pPr>
            <a:r>
              <a:rPr lang="en-US" b="1" dirty="0"/>
              <a:t>Dan.12:3 – </a:t>
            </a:r>
            <a:r>
              <a:rPr lang="en-US" dirty="0"/>
              <a:t>“And those having insight will shine like the brightness of the expanse, and turn the many to righteousness, like stars </a:t>
            </a:r>
            <a:r>
              <a:rPr lang="en-US" u="sng" dirty="0"/>
              <a:t>for an age and futurity</a:t>
            </a:r>
            <a:r>
              <a:rPr lang="en-US" dirty="0"/>
              <a:t> (</a:t>
            </a:r>
            <a:r>
              <a:rPr lang="en-US" i="1" dirty="0"/>
              <a:t>l`</a:t>
            </a:r>
            <a:r>
              <a:rPr lang="en-US" i="1" dirty="0">
                <a:latin typeface="Tahoma"/>
                <a:ea typeface="Tahoma"/>
                <a:cs typeface="Tahoma"/>
              </a:rPr>
              <a:t>ô</a:t>
            </a:r>
            <a:r>
              <a:rPr lang="en-US" i="1" dirty="0"/>
              <a:t>wlâm wâ-`ed</a:t>
            </a:r>
            <a:r>
              <a:rPr lang="en-US" dirty="0"/>
              <a:t>).” </a:t>
            </a:r>
            <a:r>
              <a:rPr lang="en-US" dirty="0" smtClean="0"/>
              <a:t> </a:t>
            </a:r>
            <a:r>
              <a:rPr lang="en-US" b="1" dirty="0" smtClean="0"/>
              <a:t>LXX</a:t>
            </a:r>
            <a:r>
              <a:rPr lang="en-US" b="1" dirty="0"/>
              <a:t>:</a:t>
            </a:r>
            <a:r>
              <a:rPr lang="en-US" dirty="0"/>
              <a:t> “for the age and still (eti)”</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70</a:t>
            </a:fld>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Heb.1:8 – </a:t>
            </a:r>
            <a:r>
              <a:rPr lang="en-US" dirty="0"/>
              <a:t>“But to the Son He says, ‘Your throne, O God, </a:t>
            </a:r>
            <a:r>
              <a:rPr lang="en-US" i="1" dirty="0"/>
              <a:t>is</a:t>
            </a:r>
            <a:r>
              <a:rPr lang="en-US" dirty="0"/>
              <a:t> </a:t>
            </a:r>
            <a:r>
              <a:rPr lang="en-US" dirty="0" smtClean="0"/>
              <a:t> </a:t>
            </a:r>
            <a:r>
              <a:rPr lang="en-US" u="sng" dirty="0" smtClean="0"/>
              <a:t>for </a:t>
            </a:r>
            <a:r>
              <a:rPr lang="en-US" u="sng" dirty="0"/>
              <a:t>the age of the age</a:t>
            </a:r>
            <a:r>
              <a:rPr lang="en-US" dirty="0"/>
              <a:t>; a scepter of uprightness </a:t>
            </a:r>
            <a:r>
              <a:rPr lang="en-US" i="1" dirty="0"/>
              <a:t>is</a:t>
            </a:r>
            <a:r>
              <a:rPr lang="en-US" dirty="0"/>
              <a:t> </a:t>
            </a:r>
            <a:r>
              <a:rPr lang="en-US" dirty="0" smtClean="0"/>
              <a:t> the </a:t>
            </a:r>
            <a:r>
              <a:rPr lang="en-US" dirty="0"/>
              <a:t>scepter of Your kingdom.’”</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71</a:t>
            </a:fld>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Dan.7:18 – </a:t>
            </a:r>
            <a:r>
              <a:rPr lang="en-US" dirty="0"/>
              <a:t>“But holy ones of the Most High will receive a kingdom. And they will possess a kingdom </a:t>
            </a:r>
            <a:r>
              <a:rPr lang="en-US" u="sng" dirty="0"/>
              <a:t>until </a:t>
            </a:r>
            <a:r>
              <a:rPr lang="en-US" u="sng" dirty="0" smtClean="0"/>
              <a:t>the </a:t>
            </a:r>
            <a:r>
              <a:rPr lang="en-US" u="sng" dirty="0"/>
              <a:t>age and until </a:t>
            </a:r>
            <a:r>
              <a:rPr lang="en-US" u="sng" dirty="0" smtClean="0"/>
              <a:t>the </a:t>
            </a:r>
            <a:r>
              <a:rPr lang="en-US" u="sng" dirty="0"/>
              <a:t>age of ages</a:t>
            </a:r>
            <a:r>
              <a:rPr lang="en-US" dirty="0"/>
              <a:t>” </a:t>
            </a:r>
            <a:r>
              <a:rPr lang="en-US" dirty="0" smtClean="0"/>
              <a:t> </a:t>
            </a:r>
            <a:r>
              <a:rPr lang="en-US" b="1" dirty="0" smtClean="0"/>
              <a:t>LXX</a:t>
            </a:r>
            <a:r>
              <a:rPr lang="en-US" b="1" dirty="0"/>
              <a:t>:</a:t>
            </a:r>
            <a:r>
              <a:rPr lang="en-US" dirty="0"/>
              <a:t> “until the age of the ages”</a:t>
            </a:r>
          </a:p>
          <a:p>
            <a:pPr marL="228592" indent="-228592" defTabSz="914372">
              <a:buFont typeface="+mj-lt"/>
              <a:buAutoNum type="arabicPeriod"/>
              <a:defRPr/>
            </a:pP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72</a:t>
            </a:fld>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73</a:t>
            </a:fld>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74</a:t>
            </a:fld>
            <a:endParaRPr 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smtClean="0"/>
              <a:t>Why have I said “possibly”? – </a:t>
            </a:r>
            <a:r>
              <a:rPr lang="en-US" dirty="0" smtClean="0"/>
              <a:t>because the building block of an age is a generation</a:t>
            </a:r>
            <a:r>
              <a:rPr lang="en-US" baseline="0" dirty="0" smtClean="0"/>
              <a:t> or lifetime, and this depends on mortal life; my personal preference is to identify “before age-times” with “before the overthrow” </a:t>
            </a:r>
          </a:p>
          <a:p>
            <a:pPr marL="228592" indent="-228592" defTabSz="914372">
              <a:buFont typeface="+mj-lt"/>
              <a:buAutoNum type="arabicPeriod"/>
              <a:defRPr/>
            </a:pPr>
            <a:r>
              <a:rPr lang="en-US" b="1" baseline="0" dirty="0" smtClean="0"/>
              <a:t>My understanding </a:t>
            </a:r>
            <a:r>
              <a:rPr lang="en-US" b="1" dirty="0" smtClean="0"/>
              <a:t>–</a:t>
            </a:r>
            <a:r>
              <a:rPr lang="en-US" b="1" baseline="0" dirty="0" smtClean="0"/>
              <a:t> </a:t>
            </a:r>
            <a:r>
              <a:rPr lang="en-US" b="0" baseline="0" dirty="0" smtClean="0"/>
              <a:t>the above texts deal with the time before the disruption – i.e., the “First Eon” as Todd declares it</a:t>
            </a:r>
          </a:p>
          <a:p>
            <a:pPr marL="228592" indent="-228592" defTabSz="914372">
              <a:buFont typeface="+mj-lt"/>
              <a:buAutoNum type="arabicPeriod"/>
              <a:defRPr/>
            </a:pPr>
            <a:r>
              <a:rPr lang="en-US" b="1" dirty="0" smtClean="0"/>
              <a:t>Further – </a:t>
            </a:r>
            <a:r>
              <a:rPr lang="en-US" dirty="0" smtClean="0"/>
              <a:t>there was no time (as</a:t>
            </a:r>
            <a:r>
              <a:rPr lang="en-US" baseline="0" dirty="0" smtClean="0"/>
              <a:t> the attribute of Creation) before Gen.1:1, Joh.1:1 – just as there was no “age-time” before the Overthrow (because no mankind)</a:t>
            </a: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75</a:t>
            </a:fld>
            <a:endParaRPr 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smtClean="0"/>
              <a:t>If God has named a “First Eon”,</a:t>
            </a:r>
            <a:r>
              <a:rPr lang="en-US" b="1" baseline="0" dirty="0" smtClean="0"/>
              <a:t> He has not revealed it to us.</a:t>
            </a:r>
            <a:endParaRPr lang="en-US" b="1"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76</a:t>
            </a:fld>
            <a:endParaRPr 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77</a:t>
            </a:fld>
            <a:endParaRPr 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i="1" dirty="0" smtClean="0"/>
              <a:t>Enistēmi –</a:t>
            </a:r>
            <a:r>
              <a:rPr lang="en-US" dirty="0" smtClean="0"/>
              <a:t> “in-stand” gives “instance”</a:t>
            </a:r>
          </a:p>
          <a:p>
            <a:pPr marL="1122144" lvl="2" indent="-228592" defTabSz="914372">
              <a:defRPr/>
            </a:pPr>
            <a:r>
              <a:rPr lang="en-US" dirty="0" smtClean="0"/>
              <a:t> - </a:t>
            </a:r>
            <a:r>
              <a:rPr lang="en-US" dirty="0" err="1" smtClean="0"/>
              <a:t>Pft</a:t>
            </a:r>
            <a:r>
              <a:rPr lang="en-US" dirty="0" smtClean="0"/>
              <a:t>. Part. can mean</a:t>
            </a:r>
            <a:r>
              <a:rPr lang="en-US" baseline="0" dirty="0" smtClean="0"/>
              <a:t> “impending”, “threatening”</a:t>
            </a:r>
          </a:p>
          <a:p>
            <a:pPr marL="228592" indent="-228592" defTabSz="914372">
              <a:buFont typeface="+mj-lt"/>
              <a:buAutoNum type="arabicPeriod"/>
              <a:defRPr/>
            </a:pPr>
            <a:r>
              <a:rPr lang="en-US" b="1" baseline="0" dirty="0" smtClean="0"/>
              <a:t>If it means “present” – </a:t>
            </a:r>
            <a:r>
              <a:rPr lang="en-US" baseline="0" dirty="0" smtClean="0"/>
              <a:t>when did the evil age begin? One can trace its origins back to Adam. At best, this is an ambiguous term as to its beginning and end! However, the way that 1 Cor.7:26 uses it (“on account of the </a:t>
            </a:r>
            <a:r>
              <a:rPr lang="en-US" u="sng" baseline="0" dirty="0" smtClean="0"/>
              <a:t>present</a:t>
            </a:r>
            <a:r>
              <a:rPr lang="en-US" baseline="0" dirty="0" smtClean="0"/>
              <a:t> distress, it is good for a man to be thus” {unmarried}) points to an immediate present – implying the persecutions of the Acts period!</a:t>
            </a:r>
          </a:p>
          <a:p>
            <a:pPr marL="228592" indent="-228592" defTabSz="914372">
              <a:buFont typeface="+mj-lt"/>
              <a:buAutoNum type="arabicPeriod"/>
              <a:defRPr/>
            </a:pPr>
            <a:r>
              <a:rPr lang="en-US" b="1" baseline="0" dirty="0" smtClean="0"/>
              <a:t>If it means “pending” – </a:t>
            </a:r>
            <a:r>
              <a:rPr lang="en-US" baseline="0" dirty="0" smtClean="0"/>
              <a:t>then it is the “time of trouble”, the </a:t>
            </a:r>
            <a:r>
              <a:rPr lang="en-US" i="1" baseline="0" dirty="0" smtClean="0"/>
              <a:t>sunteleia</a:t>
            </a:r>
            <a:r>
              <a:rPr lang="en-US" baseline="0" dirty="0" smtClean="0"/>
              <a:t> that Jesus warned His disciples to be on guard about</a:t>
            </a:r>
          </a:p>
          <a:p>
            <a:pPr marL="228592" indent="-228592" defTabSz="914372">
              <a:buFont typeface="+mj-lt"/>
              <a:buAutoNum type="arabicPeriod"/>
              <a:defRPr/>
            </a:pPr>
            <a:r>
              <a:rPr lang="en-US" b="1" baseline="0" dirty="0" smtClean="0"/>
              <a:t>Conclusion – </a:t>
            </a:r>
            <a:r>
              <a:rPr lang="en-US" baseline="0" dirty="0" smtClean="0"/>
              <a:t>there is no Scripture definition of an age from the Flood to the Great Earthquake in the Day of the Lord</a:t>
            </a: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78</a:t>
            </a:fld>
            <a:endParaRPr 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smtClean="0"/>
              <a:t>But the coming age – </a:t>
            </a:r>
            <a:r>
              <a:rPr lang="en-US" dirty="0" smtClean="0"/>
              <a:t>would see the fulfillment of the kingdom, as</a:t>
            </a:r>
            <a:r>
              <a:rPr lang="en-US" baseline="0" dirty="0" smtClean="0"/>
              <a:t> described in Rev.20:1-10 covering 1,000 years – with its 1</a:t>
            </a:r>
            <a:r>
              <a:rPr lang="en-US" baseline="30000" dirty="0" smtClean="0"/>
              <a:t>st</a:t>
            </a:r>
            <a:r>
              <a:rPr lang="en-US" baseline="0" dirty="0" smtClean="0"/>
              <a:t> resurrection and reigning with Christ.</a:t>
            </a:r>
          </a:p>
          <a:p>
            <a:pPr marL="228592" indent="-228592" defTabSz="914372">
              <a:buFont typeface="+mj-lt"/>
              <a:buAutoNum type="arabicPeriod"/>
              <a:defRPr/>
            </a:pPr>
            <a:r>
              <a:rPr lang="en-US" b="1" baseline="0" dirty="0" smtClean="0"/>
              <a:t>Only item in Todd’s chart that has some Scriptural accuracy.</a:t>
            </a:r>
            <a:endParaRPr lang="en-US" b="1"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79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 typeface="+mj-lt"/>
              <a:buAutoNum type="arabicPeriod"/>
            </a:pPr>
            <a:r>
              <a:rPr lang="en-US" b="1" i="0" dirty="0" smtClean="0"/>
              <a:t>Age </a:t>
            </a:r>
            <a:r>
              <a:rPr lang="en-US" b="0" i="0" dirty="0" smtClean="0"/>
              <a:t>- </a:t>
            </a:r>
            <a:r>
              <a:rPr lang="en-US" b="0" i="1" dirty="0" smtClean="0"/>
              <a:t>`</a:t>
            </a:r>
            <a:r>
              <a:rPr lang="en-US" b="0" i="1" dirty="0" smtClean="0">
                <a:latin typeface="Tahoma"/>
                <a:ea typeface="Tahoma"/>
                <a:cs typeface="Tahoma"/>
              </a:rPr>
              <a:t>ô</a:t>
            </a:r>
            <a:r>
              <a:rPr lang="en-US" b="0" i="1" dirty="0" smtClean="0"/>
              <a:t>wlâm</a:t>
            </a:r>
            <a:r>
              <a:rPr lang="en-US" b="0" i="0" dirty="0" smtClean="0"/>
              <a:t>, </a:t>
            </a:r>
            <a:r>
              <a:rPr lang="en-US" b="0" i="1" dirty="0" smtClean="0"/>
              <a:t>`</a:t>
            </a:r>
            <a:r>
              <a:rPr lang="en-US" b="0" i="1" dirty="0" smtClean="0">
                <a:latin typeface="Calibri"/>
                <a:cs typeface="Calibri"/>
              </a:rPr>
              <a:t>ê</a:t>
            </a:r>
            <a:r>
              <a:rPr lang="en-US" b="0" i="1" dirty="0" smtClean="0"/>
              <a:t>yl</a:t>
            </a:r>
            <a:r>
              <a:rPr lang="en-US" b="0" i="1" dirty="0" smtClean="0">
                <a:latin typeface="Tahoma"/>
                <a:ea typeface="Tahoma"/>
                <a:cs typeface="Tahoma"/>
              </a:rPr>
              <a:t>ô</a:t>
            </a:r>
            <a:r>
              <a:rPr lang="en-US" b="0" i="1" dirty="0" smtClean="0"/>
              <a:t>wm</a:t>
            </a:r>
            <a:r>
              <a:rPr lang="en-US" b="0" i="0" dirty="0" smtClean="0"/>
              <a:t>, and </a:t>
            </a:r>
            <a:r>
              <a:rPr lang="en-US" b="0" i="1" dirty="0" smtClean="0"/>
              <a:t>`âlam </a:t>
            </a:r>
            <a:r>
              <a:rPr lang="en-US" b="0" i="0" dirty="0" smtClean="0"/>
              <a:t>(Aram.)</a:t>
            </a:r>
          </a:p>
          <a:p>
            <a:pPr marL="228592" indent="-228592" eaLnBrk="1" hangingPunct="1">
              <a:spcBef>
                <a:spcPct val="0"/>
              </a:spcBef>
              <a:buFont typeface="+mj-lt"/>
              <a:buAutoNum type="arabicPeriod"/>
            </a:pPr>
            <a:r>
              <a:rPr lang="en-US" b="1" i="0" dirty="0" smtClean="0"/>
              <a:t>Enduring – </a:t>
            </a:r>
            <a:r>
              <a:rPr lang="en-US" b="0" i="1" dirty="0" smtClean="0"/>
              <a:t>n</a:t>
            </a:r>
            <a:r>
              <a:rPr lang="en-US" b="0" i="1" dirty="0" smtClean="0">
                <a:latin typeface="Calibri"/>
                <a:cs typeface="Calibri"/>
              </a:rPr>
              <a:t>êt</a:t>
            </a:r>
            <a:r>
              <a:rPr lang="en-US" b="0" i="1" dirty="0" smtClean="0"/>
              <a:t>sach</a:t>
            </a:r>
          </a:p>
          <a:p>
            <a:pPr marL="228592" indent="-228592" eaLnBrk="1" hangingPunct="1">
              <a:spcBef>
                <a:spcPct val="0"/>
              </a:spcBef>
              <a:buFont typeface="+mj-lt"/>
              <a:buAutoNum type="arabicPeriod"/>
            </a:pPr>
            <a:r>
              <a:rPr lang="en-US" b="1" i="0" dirty="0" smtClean="0"/>
              <a:t>Until, continuously</a:t>
            </a:r>
            <a:r>
              <a:rPr lang="en-US" b="1" i="0" baseline="0" dirty="0" smtClean="0"/>
              <a:t> - </a:t>
            </a:r>
            <a:r>
              <a:rPr lang="en-US" b="0" i="1" baseline="0" dirty="0" smtClean="0"/>
              <a:t>`ad</a:t>
            </a:r>
          </a:p>
          <a:p>
            <a:pPr marL="228592" indent="-228592" eaLnBrk="1" hangingPunct="1">
              <a:spcBef>
                <a:spcPct val="0"/>
              </a:spcBef>
              <a:buFont typeface="+mj-lt"/>
              <a:buAutoNum type="arabicPeriod"/>
            </a:pPr>
            <a:r>
              <a:rPr lang="en-US" b="1" i="0" baseline="0" dirty="0" smtClean="0"/>
              <a:t>To destruction –</a:t>
            </a:r>
            <a:r>
              <a:rPr lang="en-US" b="0" i="1" baseline="0" dirty="0" smtClean="0"/>
              <a:t> l</a:t>
            </a:r>
            <a:r>
              <a:rPr lang="en-US" b="0" i="1" baseline="-25000" dirty="0" smtClean="0"/>
              <a:t>e</a:t>
            </a:r>
            <a:r>
              <a:rPr lang="en-US" b="0" i="1" baseline="0" dirty="0" smtClean="0"/>
              <a:t>ts</a:t>
            </a:r>
            <a:r>
              <a:rPr lang="en-US" b="0" i="1" baseline="-25000" dirty="0" smtClean="0"/>
              <a:t>e</a:t>
            </a:r>
            <a:r>
              <a:rPr lang="en-US" b="0" i="1" baseline="0" dirty="0" smtClean="0"/>
              <a:t>m</a:t>
            </a:r>
            <a:r>
              <a:rPr lang="en-US" b="0" i="1" baseline="0" dirty="0" smtClean="0">
                <a:latin typeface="Tahoma"/>
                <a:ea typeface="Tahoma"/>
                <a:cs typeface="Tahoma"/>
              </a:rPr>
              <a:t>î</a:t>
            </a:r>
            <a:r>
              <a:rPr lang="en-US" b="0" i="1" baseline="0" dirty="0" smtClean="0"/>
              <a:t>th</a:t>
            </a:r>
            <a:r>
              <a:rPr lang="en-US" b="0" i="1" baseline="0" dirty="0" smtClean="0">
                <a:latin typeface="Tahoma"/>
                <a:ea typeface="Tahoma"/>
                <a:cs typeface="Tahoma"/>
              </a:rPr>
              <a:t>û</a:t>
            </a:r>
            <a:r>
              <a:rPr lang="en-US" b="0" i="1" baseline="0" dirty="0" smtClean="0"/>
              <a:t>th  </a:t>
            </a:r>
            <a:r>
              <a:rPr lang="en-US" b="0" i="0" baseline="0" dirty="0" smtClean="0"/>
              <a:t>(2)</a:t>
            </a:r>
          </a:p>
          <a:p>
            <a:pPr marL="228592" indent="-228592" eaLnBrk="1" hangingPunct="1">
              <a:spcBef>
                <a:spcPct val="0"/>
              </a:spcBef>
              <a:buFont typeface="+mj-lt"/>
              <a:buAutoNum type="arabicPeriod"/>
            </a:pPr>
            <a:endParaRPr lang="en-US" b="0" i="1"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8</a:t>
            </a:fld>
            <a:endParaRPr 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smtClean="0"/>
              <a:t>Eph.3:21 – </a:t>
            </a:r>
            <a:r>
              <a:rPr lang="en-US" dirty="0" smtClean="0"/>
              <a:t>does not even say “Eon of the Eons”</a:t>
            </a:r>
            <a:r>
              <a:rPr lang="en-US" baseline="0" dirty="0" smtClean="0"/>
              <a:t>.</a:t>
            </a:r>
          </a:p>
          <a:p>
            <a:pPr marL="228592" indent="-228592" defTabSz="914372">
              <a:buFont typeface="+mj-lt"/>
              <a:buAutoNum type="arabicPeriod"/>
              <a:defRPr/>
            </a:pPr>
            <a:r>
              <a:rPr lang="en-US" b="1" baseline="0" dirty="0" smtClean="0"/>
              <a:t>But what Eph.3:21 does – </a:t>
            </a:r>
            <a:r>
              <a:rPr lang="en-US" baseline="0" dirty="0" smtClean="0"/>
              <a:t>sums up all future time – it is not a 5</a:t>
            </a:r>
            <a:r>
              <a:rPr lang="en-US" baseline="30000" dirty="0" smtClean="0"/>
              <a:t>th</a:t>
            </a:r>
            <a:r>
              <a:rPr lang="en-US" baseline="0" dirty="0" smtClean="0"/>
              <a:t> Eon</a:t>
            </a: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80</a:t>
            </a:fld>
            <a:endParaRPr 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Epochal – </a:t>
            </a:r>
            <a:r>
              <a:rPr lang="en-US" dirty="0"/>
              <a:t>earth-changing</a:t>
            </a:r>
          </a:p>
          <a:p>
            <a:pPr marL="228592" indent="-228592" defTabSz="914372">
              <a:buFont typeface="+mj-lt"/>
              <a:buAutoNum type="arabicPeriod"/>
              <a:defRPr/>
            </a:pPr>
            <a:r>
              <a:rPr lang="en-US" b="1" dirty="0"/>
              <a:t>katabolē kosmou – </a:t>
            </a:r>
            <a:r>
              <a:rPr lang="en-US" dirty="0"/>
              <a:t>Before/After – 3/7</a:t>
            </a:r>
          </a:p>
          <a:p>
            <a:pPr marL="228592" indent="-228592" defTabSz="914372">
              <a:buFont typeface="+mj-lt"/>
              <a:buAutoNum type="arabicPeriod"/>
              <a:defRPr/>
            </a:pPr>
            <a:r>
              <a:rPr lang="en-US" b="1" dirty="0"/>
              <a:t>2 Pe.3:3-11 – </a:t>
            </a:r>
            <a:r>
              <a:rPr lang="en-US" dirty="0"/>
              <a:t>placed in “the day of the Lord”</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81</a:t>
            </a:fld>
            <a:endParaRPr 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Rev.20:11 – </a:t>
            </a:r>
            <a:r>
              <a:rPr lang="en-US" dirty="0"/>
              <a:t>heaven and earth flee from the face of Him on the Great White Throne</a:t>
            </a:r>
          </a:p>
          <a:p>
            <a:pPr marL="228592" indent="-228592" defTabSz="914372">
              <a:buFont typeface="+mj-lt"/>
              <a:buAutoNum type="arabicPeriod"/>
              <a:defRPr/>
            </a:pPr>
            <a:r>
              <a:rPr lang="en-US" b="1" dirty="0"/>
              <a:t>Rev.21:1 – </a:t>
            </a:r>
            <a:r>
              <a:rPr lang="en-US" dirty="0"/>
              <a:t>New Heaven and New </a:t>
            </a:r>
            <a:r>
              <a:rPr lang="en-US" dirty="0" smtClean="0"/>
              <a:t>Earth</a:t>
            </a:r>
          </a:p>
          <a:p>
            <a:pPr marL="228592" indent="-228592" defTabSz="914372">
              <a:buFont typeface="+mj-lt"/>
              <a:buAutoNum type="arabicPeriod"/>
              <a:defRPr/>
            </a:pPr>
            <a:r>
              <a:rPr lang="en-US" b="1" dirty="0" smtClean="0"/>
              <a:t>so Todd’s divisions</a:t>
            </a:r>
            <a:r>
              <a:rPr lang="en-US" b="1" baseline="0" dirty="0" smtClean="0"/>
              <a:t> – </a:t>
            </a:r>
            <a:r>
              <a:rPr lang="en-US" baseline="0" dirty="0" smtClean="0"/>
              <a:t>form plausible ages – like Darby’s 7 dispensations – they provide a reasonable framework to divide up activities (divine and human) since the beginning, and until the revealed future</a:t>
            </a:r>
          </a:p>
          <a:p>
            <a:pPr marL="0" indent="0" defTabSz="914372">
              <a:buFont typeface="+mj-lt"/>
              <a:buNone/>
              <a:defRPr/>
            </a:pPr>
            <a:r>
              <a:rPr lang="en-US" baseline="0" dirty="0" smtClean="0"/>
              <a:t>		but they are still human reckonings, however logical they may be</a:t>
            </a:r>
          </a:p>
          <a:p>
            <a:pPr marL="228600" indent="-228600" defTabSz="914372">
              <a:buFont typeface="+mj-lt"/>
              <a:buAutoNum type="arabicPeriod" startAt="4"/>
              <a:defRPr/>
            </a:pPr>
            <a:r>
              <a:rPr lang="en-US" b="1" baseline="0" dirty="0" smtClean="0"/>
              <a:t>Better ways of reckoning time – </a:t>
            </a:r>
            <a:r>
              <a:rPr lang="en-US" baseline="0" dirty="0" smtClean="0"/>
              <a:t>according to God’s divisions – “rightly dividing the word of truth”</a:t>
            </a: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82</a:t>
            </a:fld>
            <a:endParaRPr 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83</a:t>
            </a:fld>
            <a:endParaRPr lang="en-US"/>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smtClean="0"/>
              <a:t>Calendar of feasts</a:t>
            </a:r>
            <a:r>
              <a:rPr lang="en-US" b="1" baseline="0" dirty="0" smtClean="0"/>
              <a:t> – </a:t>
            </a:r>
            <a:r>
              <a:rPr lang="en-US" baseline="0" dirty="0" smtClean="0"/>
              <a:t>orderly, repeated sequence of events in Israel’s religious year</a:t>
            </a: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84</a:t>
            </a:fld>
            <a:endParaRPr lang="en-US"/>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smtClean="0"/>
              <a:t>Unleavened Bread </a:t>
            </a:r>
            <a:r>
              <a:rPr lang="en-US" b="1" baseline="0" dirty="0" smtClean="0"/>
              <a:t>– </a:t>
            </a:r>
            <a:r>
              <a:rPr lang="en-US" baseline="0" dirty="0" smtClean="0"/>
              <a:t>Exo.23:15 – eat unleavened bread 7 days – leaven is a metaphor for the corruption of sin (1 Co.5:6-8)</a:t>
            </a:r>
          </a:p>
          <a:p>
            <a:pPr marL="228592" indent="-228592" defTabSz="914372">
              <a:buFont typeface="+mj-lt"/>
              <a:buAutoNum type="arabicPeriod"/>
              <a:defRPr/>
            </a:pPr>
            <a:r>
              <a:rPr lang="en-US" b="1" baseline="0" dirty="0" smtClean="0"/>
              <a:t>Harvest – </a:t>
            </a:r>
            <a:r>
              <a:rPr lang="en-US" baseline="0" dirty="0" smtClean="0"/>
              <a:t>Exo.23:16 – the barley harvest was this Spring harvest</a:t>
            </a:r>
          </a:p>
          <a:p>
            <a:pPr marL="228592" indent="-228592" defTabSz="914372">
              <a:buFont typeface="+mj-lt"/>
              <a:buAutoNum type="arabicPeriod"/>
              <a:defRPr/>
            </a:pPr>
            <a:r>
              <a:rPr lang="en-US" b="1" baseline="0" dirty="0" smtClean="0"/>
              <a:t>Ingathering – </a:t>
            </a:r>
            <a:r>
              <a:rPr lang="en-US" baseline="0" dirty="0" smtClean="0"/>
              <a:t>Exo.23:16 – LXX: </a:t>
            </a:r>
            <a:r>
              <a:rPr lang="en-US" i="1" baseline="0" dirty="0" smtClean="0"/>
              <a:t>sunteleia </a:t>
            </a:r>
            <a:r>
              <a:rPr lang="en-US" i="0" baseline="0" dirty="0" smtClean="0"/>
              <a:t>– the general harvest in the Fall</a:t>
            </a:r>
            <a:endParaRPr lang="en-US" i="0"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85</a:t>
            </a:fld>
            <a:endParaRPr lang="en-US"/>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marR="0" indent="-228592" algn="l" defTabSz="914372" rtl="0" eaLnBrk="0" fontAlgn="base" latinLnBrk="0" hangingPunct="0">
              <a:lnSpc>
                <a:spcPct val="100000"/>
              </a:lnSpc>
              <a:spcBef>
                <a:spcPct val="30000"/>
              </a:spcBef>
              <a:spcAft>
                <a:spcPct val="0"/>
              </a:spcAft>
              <a:buClrTx/>
              <a:buSzTx/>
              <a:buFont typeface="+mj-lt"/>
              <a:buAutoNum type="arabicPeriod"/>
              <a:tabLst/>
              <a:defRPr/>
            </a:pPr>
            <a:r>
              <a:rPr lang="en-US" b="1" dirty="0" smtClean="0"/>
              <a:t>Unleavened Bread - </a:t>
            </a:r>
            <a:r>
              <a:rPr lang="en-US" baseline="0" dirty="0" smtClean="0"/>
              <a:t>coupled with Firstfruits of barley harvest</a:t>
            </a:r>
          </a:p>
          <a:p>
            <a:pPr marL="228592" indent="-228592" defTabSz="914372">
              <a:buFont typeface="+mj-lt"/>
              <a:buAutoNum type="arabicPeriod"/>
              <a:defRPr/>
            </a:pPr>
            <a:r>
              <a:rPr lang="en-US" b="1" dirty="0" smtClean="0"/>
              <a:t>Weeks </a:t>
            </a:r>
            <a:r>
              <a:rPr lang="en-US" b="1" baseline="0" dirty="0" smtClean="0"/>
              <a:t>– </a:t>
            </a:r>
            <a:r>
              <a:rPr lang="en-US" baseline="0" dirty="0" smtClean="0"/>
              <a:t>Exo.34:22 – firstfruits of wheat harvest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86</a:t>
            </a:fld>
            <a:endParaRPr lang="en-US"/>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b="1" dirty="0" smtClean="0"/>
              <a:t>Unleavened Bread – </a:t>
            </a:r>
            <a:r>
              <a:rPr lang="en-US" dirty="0" smtClean="0"/>
              <a:t>represents Christ’s sinless perfection – “I am the Bread of life…” </a:t>
            </a:r>
            <a:r>
              <a:rPr lang="en-US" b="1" dirty="0" smtClean="0"/>
              <a:t>Joh.6:35</a:t>
            </a:r>
          </a:p>
          <a:p>
            <a:pPr marL="228600" indent="-228600">
              <a:buFont typeface="+mj-lt"/>
              <a:buAutoNum type="arabicPeriod"/>
            </a:pPr>
            <a:r>
              <a:rPr lang="en-US" b="1" dirty="0" smtClean="0"/>
              <a:t>The Last Trumpet – 1 Cor.15:52</a:t>
            </a:r>
          </a:p>
          <a:p>
            <a:pPr marL="228600" indent="-228600">
              <a:buFont typeface="+mj-lt"/>
              <a:buAutoNum type="arabicPeriod"/>
            </a:pPr>
            <a:r>
              <a:rPr lang="en-US" b="1" dirty="0" smtClean="0"/>
              <a:t>Summary – </a:t>
            </a:r>
            <a:r>
              <a:rPr lang="en-US" b="0" dirty="0" smtClean="0"/>
              <a:t>this uses a mostly contextual approach to map a small context, encompassing the agrarian year, into a larger context covering a wide range </a:t>
            </a:r>
            <a:r>
              <a:rPr lang="en-US" b="0" smtClean="0"/>
              <a:t>of Bible books </a:t>
            </a:r>
            <a:r>
              <a:rPr lang="en-US" b="0" dirty="0" smtClean="0"/>
              <a:t>and millennia of time</a:t>
            </a:r>
            <a:endParaRPr lang="en-US" b="0" dirty="0"/>
          </a:p>
        </p:txBody>
      </p:sp>
      <p:sp>
        <p:nvSpPr>
          <p:cNvPr id="4" name="Slide Number Placeholder 3"/>
          <p:cNvSpPr>
            <a:spLocks noGrp="1"/>
          </p:cNvSpPr>
          <p:nvPr>
            <p:ph type="sldNum" sz="quarter" idx="10"/>
          </p:nvPr>
        </p:nvSpPr>
        <p:spPr/>
        <p:txBody>
          <a:bodyPr/>
          <a:lstStyle/>
          <a:p>
            <a:pPr>
              <a:defRPr/>
            </a:pPr>
            <a:fld id="{121AA483-810C-4F2D-8978-C8D52D1A5A6E}" type="slidenum">
              <a:rPr lang="en-US" smtClean="0"/>
              <a:pPr>
                <a:defRPr/>
              </a:pPr>
              <a:t>87</a:t>
            </a:fld>
            <a:endParaRPr lang="en-US"/>
          </a:p>
        </p:txBody>
      </p:sp>
    </p:spTree>
    <p:extLst>
      <p:ext uri="{BB962C8B-B14F-4D97-AF65-F5344CB8AC3E}">
        <p14:creationId xmlns="" xmlns:p14="http://schemas.microsoft.com/office/powerpoint/2010/main" val="570764391"/>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ditto LXX – </a:t>
            </a:r>
            <a:r>
              <a:rPr lang="en-US" i="1" dirty="0"/>
              <a:t>aiōn, aiōnios</a:t>
            </a:r>
          </a:p>
          <a:p>
            <a:pPr marL="228592" indent="-228592" defTabSz="914372">
              <a:buFont typeface="+mj-lt"/>
              <a:buAutoNum type="arabicPeriod"/>
              <a:defRPr/>
            </a:pPr>
            <a:r>
              <a:rPr lang="en-US" b="1" i="1" dirty="0"/>
              <a:t>Aidios</a:t>
            </a:r>
            <a:r>
              <a:rPr lang="en-US" b="1" dirty="0"/>
              <a:t> – </a:t>
            </a:r>
            <a:r>
              <a:rPr lang="en-US" dirty="0"/>
              <a:t>derived from </a:t>
            </a:r>
            <a:r>
              <a:rPr lang="en-US" i="1" dirty="0" err="1"/>
              <a:t>aei</a:t>
            </a:r>
            <a:r>
              <a:rPr lang="en-US" dirty="0"/>
              <a:t>, “always”</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88</a:t>
            </a:fld>
            <a:endParaRPr lang="en-US"/>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Open companion file – </a:t>
            </a:r>
            <a:r>
              <a:rPr lang="en-US" i="1" dirty="0"/>
              <a:t>NT Ages.docx</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89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eaLnBrk="1" hangingPunct="1">
              <a:spcBef>
                <a:spcPct val="0"/>
              </a:spcBef>
              <a:buFont typeface="+mj-lt"/>
              <a:buAutoNum type="arabicPeriod"/>
            </a:pPr>
            <a:r>
              <a:rPr lang="en-US" b="1" i="0" dirty="0" smtClean="0"/>
              <a:t>Age </a:t>
            </a:r>
            <a:r>
              <a:rPr lang="en-US" b="0" i="0" dirty="0" smtClean="0"/>
              <a:t>- </a:t>
            </a:r>
            <a:r>
              <a:rPr lang="en-US" b="0" i="1" dirty="0" smtClean="0"/>
              <a:t>`</a:t>
            </a:r>
            <a:r>
              <a:rPr lang="en-US" b="0" i="1" dirty="0" smtClean="0">
                <a:latin typeface="Tahoma"/>
                <a:ea typeface="Tahoma"/>
                <a:cs typeface="Tahoma"/>
              </a:rPr>
              <a:t>ô</a:t>
            </a:r>
            <a:r>
              <a:rPr lang="en-US" b="0" i="1" dirty="0" smtClean="0"/>
              <a:t>wlâm</a:t>
            </a:r>
            <a:r>
              <a:rPr lang="en-US" b="0" i="0" dirty="0" smtClean="0"/>
              <a:t>, </a:t>
            </a:r>
            <a:r>
              <a:rPr lang="en-US" b="0" i="1" dirty="0" smtClean="0"/>
              <a:t>`</a:t>
            </a:r>
            <a:r>
              <a:rPr lang="en-US" b="0" i="1" dirty="0" smtClean="0">
                <a:latin typeface="Calibri"/>
                <a:cs typeface="Calibri"/>
              </a:rPr>
              <a:t>ê</a:t>
            </a:r>
            <a:r>
              <a:rPr lang="en-US" b="0" i="1" dirty="0" smtClean="0"/>
              <a:t>yl</a:t>
            </a:r>
            <a:r>
              <a:rPr lang="en-US" b="0" i="1" dirty="0" smtClean="0">
                <a:latin typeface="Tahoma"/>
                <a:ea typeface="Tahoma"/>
                <a:cs typeface="Tahoma"/>
              </a:rPr>
              <a:t>ô</a:t>
            </a:r>
            <a:r>
              <a:rPr lang="en-US" b="0" i="1" dirty="0" smtClean="0"/>
              <a:t>wm</a:t>
            </a:r>
            <a:r>
              <a:rPr lang="en-US" b="0" i="0" dirty="0" smtClean="0"/>
              <a:t>, and </a:t>
            </a:r>
            <a:r>
              <a:rPr lang="en-US" b="0" i="1" dirty="0" smtClean="0"/>
              <a:t>`âlam </a:t>
            </a:r>
            <a:r>
              <a:rPr lang="en-US" b="0" i="0" dirty="0" smtClean="0"/>
              <a:t>(Aram.)</a:t>
            </a:r>
          </a:p>
          <a:p>
            <a:pPr marL="228592" indent="-228592" eaLnBrk="1" hangingPunct="1">
              <a:spcBef>
                <a:spcPct val="0"/>
              </a:spcBef>
              <a:buFont typeface="+mj-lt"/>
              <a:buAutoNum type="arabicPeriod"/>
            </a:pPr>
            <a:r>
              <a:rPr lang="en-US" b="1" i="0" dirty="0" smtClean="0"/>
              <a:t>Until, continuously</a:t>
            </a:r>
            <a:r>
              <a:rPr lang="en-US" b="1" i="0" baseline="0" dirty="0" smtClean="0"/>
              <a:t> - </a:t>
            </a:r>
            <a:r>
              <a:rPr lang="en-US" b="0" i="1" baseline="0" dirty="0" smtClean="0"/>
              <a:t>`ad</a:t>
            </a:r>
          </a:p>
          <a:p>
            <a:pPr marL="228592" indent="-228592" eaLnBrk="1" hangingPunct="1">
              <a:spcBef>
                <a:spcPct val="0"/>
              </a:spcBef>
              <a:buFont typeface="+mj-lt"/>
              <a:buAutoNum type="arabicPeriod"/>
            </a:pPr>
            <a:r>
              <a:rPr lang="en-US" b="1" i="0" baseline="0" dirty="0" smtClean="0"/>
              <a:t>Ancient – </a:t>
            </a:r>
            <a:r>
              <a:rPr lang="en-US" b="0" i="1" baseline="0" dirty="0" smtClean="0"/>
              <a:t>qedem</a:t>
            </a:r>
            <a:r>
              <a:rPr lang="en-US" b="0" i="0" baseline="0" dirty="0" smtClean="0"/>
              <a:t>, lit. “east”</a:t>
            </a:r>
            <a:endParaRPr lang="en-US" b="0" i="0" dirty="0"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a:t>
            </a:fld>
            <a:endParaRPr lang="en-US"/>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Open companion file – </a:t>
            </a:r>
            <a:r>
              <a:rPr lang="en-US" i="1" dirty="0"/>
              <a:t>NT Aionian.docx</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90</a:t>
            </a:fld>
            <a:endParaRPr lang="en-US"/>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endParaRPr lang="en-US" i="1"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91</a:t>
            </a:fld>
            <a:endParaRPr lang="en-US"/>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Also – </a:t>
            </a:r>
            <a:r>
              <a:rPr lang="en-US" dirty="0"/>
              <a:t>Rom.2:5-9; Gal.6:8; </a:t>
            </a:r>
            <a:r>
              <a:rPr lang="en-US" b="1" dirty="0"/>
              <a:t>abides in a person based on his works – </a:t>
            </a:r>
            <a:r>
              <a:rPr lang="en-US" dirty="0"/>
              <a:t>1 Jn.3:15</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92</a:t>
            </a:fld>
            <a:endParaRPr lang="en-US"/>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endParaRPr lang="en-US" i="1"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93</a:t>
            </a:fld>
            <a:endParaRPr lang="en-US"/>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Faith as Work – </a:t>
            </a:r>
            <a:r>
              <a:rPr lang="en-US" dirty="0"/>
              <a:t>Joh.6:28-29</a:t>
            </a:r>
          </a:p>
          <a:p>
            <a:pPr marL="228592" indent="-228592" defTabSz="914372">
              <a:buFont typeface="+mj-lt"/>
              <a:buAutoNum type="arabicPeriod"/>
              <a:defRPr/>
            </a:pPr>
            <a:r>
              <a:rPr lang="en-US" b="1" dirty="0"/>
              <a:t>But 1 </a:t>
            </a:r>
            <a:r>
              <a:rPr lang="en-US" b="1" dirty="0" err="1"/>
              <a:t>Ti</a:t>
            </a:r>
            <a:r>
              <a:rPr lang="en-US" b="1" dirty="0"/>
              <a:t>. &amp; </a:t>
            </a:r>
            <a:r>
              <a:rPr lang="en-US" b="1" dirty="0" err="1"/>
              <a:t>Ti</a:t>
            </a:r>
            <a:r>
              <a:rPr lang="en-US" b="1" dirty="0"/>
              <a:t>. – </a:t>
            </a:r>
            <a:r>
              <a:rPr lang="en-US" dirty="0"/>
              <a:t>emphasize mercy &amp; grace</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94</a:t>
            </a:fld>
            <a:endParaRPr lang="en-US"/>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Paradoxical acc. to KJV translation!</a:t>
            </a:r>
          </a:p>
          <a:p>
            <a:pPr marL="228592" indent="-228592" defTabSz="914372">
              <a:buFont typeface="+mj-lt"/>
              <a:buAutoNum type="arabicPeriod"/>
              <a:defRPr/>
            </a:pPr>
            <a:r>
              <a:rPr lang="en-US" b="1" dirty="0"/>
              <a:t>But try this trans:</a:t>
            </a:r>
          </a:p>
          <a:p>
            <a:pPr marL="457186" lvl="1" defTabSz="914372">
              <a:defRPr/>
            </a:pPr>
            <a:r>
              <a:rPr lang="en-US" dirty="0"/>
              <a:t>“He who loves his </a:t>
            </a:r>
            <a:r>
              <a:rPr lang="en-US" i="1" dirty="0"/>
              <a:t>soul</a:t>
            </a:r>
            <a:r>
              <a:rPr lang="en-US" dirty="0"/>
              <a:t> will lose it, but he who hates his </a:t>
            </a:r>
            <a:r>
              <a:rPr lang="en-US" i="1" dirty="0"/>
              <a:t>soul</a:t>
            </a:r>
            <a:r>
              <a:rPr lang="en-US" dirty="0"/>
              <a:t> in this world will keep (or guard) it for aionian </a:t>
            </a:r>
            <a:r>
              <a:rPr lang="en-US" i="1" dirty="0"/>
              <a:t>life</a:t>
            </a:r>
            <a:r>
              <a:rPr lang="en-US" dirty="0"/>
              <a:t>.”</a:t>
            </a:r>
          </a:p>
          <a:p>
            <a:pPr defTabSz="914372">
              <a:defRPr/>
            </a:pPr>
            <a:r>
              <a:rPr lang="en-US" dirty="0"/>
              <a:t>     </a:t>
            </a:r>
            <a:r>
              <a:rPr lang="en-US" b="1" dirty="0"/>
              <a:t>or this:</a:t>
            </a:r>
          </a:p>
          <a:p>
            <a:pPr defTabSz="914372">
              <a:defRPr/>
            </a:pPr>
            <a:r>
              <a:rPr lang="en-US" dirty="0"/>
              <a:t>         “He who loves his </a:t>
            </a:r>
            <a:r>
              <a:rPr lang="en-US" i="1" dirty="0"/>
              <a:t>individual life </a:t>
            </a:r>
            <a:r>
              <a:rPr lang="en-US" dirty="0"/>
              <a:t>will lose it, but he who hates </a:t>
            </a:r>
            <a:r>
              <a:rPr lang="en-US" i="1" dirty="0"/>
              <a:t>his individual life </a:t>
            </a:r>
            <a:r>
              <a:rPr lang="en-US" dirty="0"/>
              <a:t>in this world will keep (or guard) it for aionian </a:t>
            </a:r>
            <a:r>
              <a:rPr lang="en-US" i="1" dirty="0"/>
              <a:t>life</a:t>
            </a:r>
            <a:r>
              <a:rPr lang="en-US" dirty="0"/>
              <a:t>.”</a:t>
            </a:r>
          </a:p>
          <a:p>
            <a:pPr defTabSz="914372">
              <a:defRPr/>
            </a:pPr>
            <a:r>
              <a:rPr lang="en-US" b="1" dirty="0"/>
              <a:t>     I.e., some will pass alive into the kingdom life! – as Paul later explained in 1 Cor.15:51-52</a:t>
            </a:r>
          </a:p>
          <a:p>
            <a:pPr defTabSz="914372">
              <a:defRPr/>
            </a:pP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95</a:t>
            </a:fld>
            <a:endParaRPr lang="en-US"/>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Yet – </a:t>
            </a:r>
            <a:r>
              <a:rPr lang="en-US" dirty="0"/>
              <a:t>it was necessary to offer it to them first</a:t>
            </a:r>
          </a:p>
          <a:p>
            <a:pPr defTabSz="914372">
              <a:defRPr/>
            </a:pPr>
            <a:endParaRPr lang="en-US" dirty="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96</a:t>
            </a:fld>
            <a:endParaRPr lang="en-US"/>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Note that: </a:t>
            </a:r>
            <a:r>
              <a:rPr lang="en-US" dirty="0"/>
              <a:t>belief followed appointment</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97</a:t>
            </a:fld>
            <a:endParaRPr lang="en-US"/>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defTabSz="914372">
              <a:defRPr/>
            </a:pPr>
            <a:r>
              <a:rPr lang="en-US" b="1" dirty="0"/>
              <a:t>Knowledge = life!</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98</a:t>
            </a:fld>
            <a:endParaRPr lang="en-US"/>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marL="228592" indent="-228592" defTabSz="914372">
              <a:buFont typeface="+mj-lt"/>
              <a:buAutoNum type="arabicPeriod"/>
              <a:defRPr/>
            </a:pPr>
            <a:r>
              <a:rPr lang="en-US" b="1" dirty="0"/>
              <a:t>Implied – </a:t>
            </a:r>
            <a:r>
              <a:rPr lang="en-US" dirty="0"/>
              <a:t>that aionian life can be forfeited</a:t>
            </a:r>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AE1DD7B-789D-4DF8-92B4-D218A815772E}" type="slidenum">
              <a:rPr lang="en-US"/>
              <a:pPr fontAlgn="base">
                <a:spcBef>
                  <a:spcPct val="0"/>
                </a:spcBef>
                <a:spcAft>
                  <a:spcPct val="0"/>
                </a:spcAft>
                <a:defRPr/>
              </a:pPr>
              <a:t>99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7E77A23-A8BE-46AB-B1BA-4ACC166EF001}" type="datetime1">
              <a:rPr lang="en-US" smtClean="0"/>
              <a:pPr>
                <a:defRPr/>
              </a:pPr>
              <a:t>4/7/2019</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Ver.35.2</a:t>
            </a:r>
            <a:endParaRPr lang="en-US"/>
          </a:p>
        </p:txBody>
      </p:sp>
      <p:sp>
        <p:nvSpPr>
          <p:cNvPr id="6" name="Slide Number Placeholder 5"/>
          <p:cNvSpPr>
            <a:spLocks noGrp="1"/>
          </p:cNvSpPr>
          <p:nvPr>
            <p:ph type="sldNum" sz="quarter" idx="12"/>
          </p:nvPr>
        </p:nvSpPr>
        <p:spPr/>
        <p:txBody>
          <a:bodyPr/>
          <a:lstStyle>
            <a:lvl1pPr>
              <a:defRPr/>
            </a:lvl1pPr>
          </a:lstStyle>
          <a:p>
            <a:pPr>
              <a:defRPr/>
            </a:pPr>
            <a:fld id="{BA683230-7C4F-4A22-BE8F-ECECD4855BC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E918E52-9A6E-43DD-8A09-C6B677714B54}" type="datetime1">
              <a:rPr lang="en-US" smtClean="0"/>
              <a:pPr>
                <a:defRPr/>
              </a:pPr>
              <a:t>4/7/2019</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Ver.35.2</a:t>
            </a:r>
            <a:endParaRPr lang="en-US"/>
          </a:p>
        </p:txBody>
      </p:sp>
      <p:sp>
        <p:nvSpPr>
          <p:cNvPr id="6" name="Slide Number Placeholder 5"/>
          <p:cNvSpPr>
            <a:spLocks noGrp="1"/>
          </p:cNvSpPr>
          <p:nvPr>
            <p:ph type="sldNum" sz="quarter" idx="12"/>
          </p:nvPr>
        </p:nvSpPr>
        <p:spPr/>
        <p:txBody>
          <a:bodyPr/>
          <a:lstStyle>
            <a:lvl1pPr>
              <a:defRPr/>
            </a:lvl1pPr>
          </a:lstStyle>
          <a:p>
            <a:pPr>
              <a:defRPr/>
            </a:pPr>
            <a:fld id="{B22EC369-65B2-4F82-890B-D6B750A6FA8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094F990-087D-4880-9A98-B9C520274CB5}" type="datetime1">
              <a:rPr lang="en-US" smtClean="0"/>
              <a:pPr>
                <a:defRPr/>
              </a:pPr>
              <a:t>4/7/2019</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Ver.35.2</a:t>
            </a:r>
            <a:endParaRPr lang="en-US"/>
          </a:p>
        </p:txBody>
      </p:sp>
      <p:sp>
        <p:nvSpPr>
          <p:cNvPr id="6" name="Slide Number Placeholder 5"/>
          <p:cNvSpPr>
            <a:spLocks noGrp="1"/>
          </p:cNvSpPr>
          <p:nvPr>
            <p:ph type="sldNum" sz="quarter" idx="12"/>
          </p:nvPr>
        </p:nvSpPr>
        <p:spPr/>
        <p:txBody>
          <a:bodyPr/>
          <a:lstStyle>
            <a:lvl1pPr>
              <a:defRPr/>
            </a:lvl1pPr>
          </a:lstStyle>
          <a:p>
            <a:pPr>
              <a:defRPr/>
            </a:pPr>
            <a:fld id="{D70B4960-A368-464E-8C31-A0F87BB091F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2E18169-5FF7-4EEF-9A12-EE1563F5B2C5}" type="datetime1">
              <a:rPr lang="en-US" smtClean="0"/>
              <a:pPr>
                <a:defRPr/>
              </a:pPr>
              <a:t>4/7/2019</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Ver.35.2</a:t>
            </a:r>
            <a:endParaRPr lang="en-US"/>
          </a:p>
        </p:txBody>
      </p:sp>
      <p:sp>
        <p:nvSpPr>
          <p:cNvPr id="6" name="Slide Number Placeholder 5"/>
          <p:cNvSpPr>
            <a:spLocks noGrp="1"/>
          </p:cNvSpPr>
          <p:nvPr>
            <p:ph type="sldNum" sz="quarter" idx="12"/>
          </p:nvPr>
        </p:nvSpPr>
        <p:spPr/>
        <p:txBody>
          <a:bodyPr/>
          <a:lstStyle>
            <a:lvl1pPr>
              <a:defRPr/>
            </a:lvl1pPr>
          </a:lstStyle>
          <a:p>
            <a:pPr>
              <a:defRPr/>
            </a:pPr>
            <a:fld id="{A9399F34-E933-4C54-A5D1-3DA31D56BA9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DC9AEC0-91D1-4865-95FA-2212EA81C279}" type="datetime1">
              <a:rPr lang="en-US" smtClean="0"/>
              <a:pPr>
                <a:defRPr/>
              </a:pPr>
              <a:t>4/7/2019</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Ver.35.2</a:t>
            </a:r>
            <a:endParaRPr lang="en-US"/>
          </a:p>
        </p:txBody>
      </p:sp>
      <p:sp>
        <p:nvSpPr>
          <p:cNvPr id="6" name="Slide Number Placeholder 5"/>
          <p:cNvSpPr>
            <a:spLocks noGrp="1"/>
          </p:cNvSpPr>
          <p:nvPr>
            <p:ph type="sldNum" sz="quarter" idx="12"/>
          </p:nvPr>
        </p:nvSpPr>
        <p:spPr/>
        <p:txBody>
          <a:bodyPr/>
          <a:lstStyle>
            <a:lvl1pPr>
              <a:defRPr/>
            </a:lvl1pPr>
          </a:lstStyle>
          <a:p>
            <a:pPr>
              <a:defRPr/>
            </a:pPr>
            <a:fld id="{34D1207F-16F6-493C-AC3A-7A09CDB1A00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3498579-3B26-4DCC-860A-F3B65DB10F31}" type="datetime1">
              <a:rPr lang="en-US" smtClean="0"/>
              <a:pPr>
                <a:defRPr/>
              </a:pPr>
              <a:t>4/7/2019</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Ver.35.2</a:t>
            </a:r>
            <a:endParaRPr lang="en-US"/>
          </a:p>
        </p:txBody>
      </p:sp>
      <p:sp>
        <p:nvSpPr>
          <p:cNvPr id="7" name="Slide Number Placeholder 5"/>
          <p:cNvSpPr>
            <a:spLocks noGrp="1"/>
          </p:cNvSpPr>
          <p:nvPr>
            <p:ph type="sldNum" sz="quarter" idx="12"/>
          </p:nvPr>
        </p:nvSpPr>
        <p:spPr/>
        <p:txBody>
          <a:bodyPr/>
          <a:lstStyle>
            <a:lvl1pPr>
              <a:defRPr/>
            </a:lvl1pPr>
          </a:lstStyle>
          <a:p>
            <a:pPr>
              <a:defRPr/>
            </a:pPr>
            <a:fld id="{3EF48255-F7F0-499F-B637-C41B1A007E2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C76FCC9-639D-4E0B-9EB3-D12B718D5996}" type="datetime1">
              <a:rPr lang="en-US" smtClean="0"/>
              <a:pPr>
                <a:defRPr/>
              </a:pPr>
              <a:t>4/7/2019</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Ver.35.2</a:t>
            </a:r>
            <a:endParaRPr lang="en-US"/>
          </a:p>
        </p:txBody>
      </p:sp>
      <p:sp>
        <p:nvSpPr>
          <p:cNvPr id="9" name="Slide Number Placeholder 5"/>
          <p:cNvSpPr>
            <a:spLocks noGrp="1"/>
          </p:cNvSpPr>
          <p:nvPr>
            <p:ph type="sldNum" sz="quarter" idx="12"/>
          </p:nvPr>
        </p:nvSpPr>
        <p:spPr/>
        <p:txBody>
          <a:bodyPr/>
          <a:lstStyle>
            <a:lvl1pPr>
              <a:defRPr/>
            </a:lvl1pPr>
          </a:lstStyle>
          <a:p>
            <a:pPr>
              <a:defRPr/>
            </a:pPr>
            <a:fld id="{8D003E1C-7616-4FB9-B0B5-81BD2F96C53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9A15647-B062-4015-A700-327F81232E03}" type="datetime1">
              <a:rPr lang="en-US" smtClean="0"/>
              <a:pPr>
                <a:defRPr/>
              </a:pPr>
              <a:t>4/7/2019</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Ver.35.2</a:t>
            </a:r>
            <a:endParaRPr lang="en-US"/>
          </a:p>
        </p:txBody>
      </p:sp>
      <p:sp>
        <p:nvSpPr>
          <p:cNvPr id="5" name="Slide Number Placeholder 5"/>
          <p:cNvSpPr>
            <a:spLocks noGrp="1"/>
          </p:cNvSpPr>
          <p:nvPr>
            <p:ph type="sldNum" sz="quarter" idx="12"/>
          </p:nvPr>
        </p:nvSpPr>
        <p:spPr/>
        <p:txBody>
          <a:bodyPr/>
          <a:lstStyle>
            <a:lvl1pPr>
              <a:defRPr/>
            </a:lvl1pPr>
          </a:lstStyle>
          <a:p>
            <a:pPr>
              <a:defRPr/>
            </a:pPr>
            <a:fld id="{C18A1C5A-9266-4BFC-8FFA-8FFAE3A0E1A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7034B86-D27A-41B6-93BF-1B727BF8AF7B}" type="datetime1">
              <a:rPr lang="en-US" smtClean="0"/>
              <a:pPr>
                <a:defRPr/>
              </a:pPr>
              <a:t>4/7/2019</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Ver.35.2</a:t>
            </a:r>
            <a:endParaRPr lang="en-US"/>
          </a:p>
        </p:txBody>
      </p:sp>
      <p:sp>
        <p:nvSpPr>
          <p:cNvPr id="4" name="Slide Number Placeholder 5"/>
          <p:cNvSpPr>
            <a:spLocks noGrp="1"/>
          </p:cNvSpPr>
          <p:nvPr>
            <p:ph type="sldNum" sz="quarter" idx="12"/>
          </p:nvPr>
        </p:nvSpPr>
        <p:spPr/>
        <p:txBody>
          <a:bodyPr/>
          <a:lstStyle>
            <a:lvl1pPr>
              <a:defRPr/>
            </a:lvl1pPr>
          </a:lstStyle>
          <a:p>
            <a:pPr>
              <a:defRPr/>
            </a:pPr>
            <a:fld id="{0131AB00-8EDF-4ED5-A7B7-04AD4C0432E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37D65E6-26A5-4FC9-85F1-B0661B317D3D}" type="datetime1">
              <a:rPr lang="en-US" smtClean="0"/>
              <a:pPr>
                <a:defRPr/>
              </a:pPr>
              <a:t>4/7/2019</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Ver.35.2</a:t>
            </a:r>
            <a:endParaRPr lang="en-US"/>
          </a:p>
        </p:txBody>
      </p:sp>
      <p:sp>
        <p:nvSpPr>
          <p:cNvPr id="7" name="Slide Number Placeholder 5"/>
          <p:cNvSpPr>
            <a:spLocks noGrp="1"/>
          </p:cNvSpPr>
          <p:nvPr>
            <p:ph type="sldNum" sz="quarter" idx="12"/>
          </p:nvPr>
        </p:nvSpPr>
        <p:spPr/>
        <p:txBody>
          <a:bodyPr/>
          <a:lstStyle>
            <a:lvl1pPr>
              <a:defRPr/>
            </a:lvl1pPr>
          </a:lstStyle>
          <a:p>
            <a:pPr>
              <a:defRPr/>
            </a:pPr>
            <a:fld id="{AFBCB00D-5040-4EE8-A5A2-482AD9BCB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D7F71C0-5C6E-4837-B09E-E842AAF32EA6}" type="datetime1">
              <a:rPr lang="en-US" smtClean="0"/>
              <a:pPr>
                <a:defRPr/>
              </a:pPr>
              <a:t>4/7/2019</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Ver.35.2</a:t>
            </a:r>
            <a:endParaRPr lang="en-US"/>
          </a:p>
        </p:txBody>
      </p:sp>
      <p:sp>
        <p:nvSpPr>
          <p:cNvPr id="7" name="Slide Number Placeholder 5"/>
          <p:cNvSpPr>
            <a:spLocks noGrp="1"/>
          </p:cNvSpPr>
          <p:nvPr>
            <p:ph type="sldNum" sz="quarter" idx="12"/>
          </p:nvPr>
        </p:nvSpPr>
        <p:spPr/>
        <p:txBody>
          <a:bodyPr/>
          <a:lstStyle>
            <a:lvl1pPr>
              <a:defRPr/>
            </a:lvl1pPr>
          </a:lstStyle>
          <a:p>
            <a:pPr>
              <a:defRPr/>
            </a:pPr>
            <a:fld id="{43AD9EA9-6E4A-43E7-BC77-59F1A42E123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EFE0D45-5254-4E25-AEBB-B8645C44B71C}" type="datetime1">
              <a:rPr lang="en-US" smtClean="0"/>
              <a:pPr>
                <a:defRPr/>
              </a:pPr>
              <a:t>4/7/2019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smtClean="0"/>
              <a:t>Ver.35.2</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400B757-26E5-4ED8-BC78-74CAC91823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3" Type="http://schemas.openxmlformats.org/officeDocument/2006/relationships/notesSlide" Target="../notesSlides/notesSlide86.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87.xml.rels><?xml version="1.0" encoding="UTF-8" standalone="yes"?>
<Relationships xmlns="http://schemas.openxmlformats.org/package/2006/relationships"><Relationship Id="rId3" Type="http://schemas.openxmlformats.org/officeDocument/2006/relationships/notesSlide" Target="../notesSlides/notesSlide87.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304800" y="1143000"/>
            <a:ext cx="8839200" cy="5257800"/>
          </a:xfrm>
        </p:spPr>
        <p:txBody>
          <a:bodyPr/>
          <a:lstStyle/>
          <a:p>
            <a:pPr algn="l">
              <a:spcBef>
                <a:spcPct val="0"/>
              </a:spcBef>
              <a:spcAft>
                <a:spcPts val="1200"/>
              </a:spcAft>
            </a:pPr>
            <a:endParaRPr lang="en-US" sz="6000" b="1" u="sng" dirty="0" smtClean="0">
              <a:solidFill>
                <a:schemeClr val="tx1"/>
              </a:solidFill>
            </a:endParaRPr>
          </a:p>
          <a:p>
            <a:pPr algn="l">
              <a:spcBef>
                <a:spcPct val="0"/>
              </a:spcBef>
              <a:spcAft>
                <a:spcPts val="1200"/>
              </a:spcAft>
            </a:pPr>
            <a:r>
              <a:rPr lang="en-US" sz="8000" b="1" dirty="0" smtClean="0">
                <a:solidFill>
                  <a:schemeClr val="tx1"/>
                </a:solidFill>
              </a:rPr>
              <a:t>What does the Bible say about eternity?</a:t>
            </a:r>
          </a:p>
          <a:p>
            <a:pPr marL="463550" indent="-463550" algn="l">
              <a:spcBef>
                <a:spcPct val="0"/>
              </a:spcBef>
              <a:spcAft>
                <a:spcPts val="1200"/>
              </a:spcAft>
              <a:buFont typeface="Arial" panose="020B0604020202020204" pitchFamily="34" charset="0"/>
              <a:buChar char="•"/>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a:t>
            </a:fld>
            <a:endParaRPr lang="en-US" dirty="0"/>
          </a:p>
        </p:txBody>
      </p:sp>
    </p:spTree>
    <p:extLst>
      <p:ext uri="{BB962C8B-B14F-4D97-AF65-F5344CB8AC3E}">
        <p14:creationId xmlns="" xmlns:p14="http://schemas.microsoft.com/office/powerpoint/2010/main" val="378890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304800" y="1143000"/>
            <a:ext cx="8839200" cy="5257800"/>
          </a:xfrm>
        </p:spPr>
        <p:txBody>
          <a:bodyPr/>
          <a:lstStyle/>
          <a:p>
            <a:pPr algn="l">
              <a:spcBef>
                <a:spcPct val="0"/>
              </a:spcBef>
              <a:spcAft>
                <a:spcPts val="1200"/>
              </a:spcAft>
            </a:pPr>
            <a:r>
              <a:rPr lang="en-US" sz="7200" b="1" dirty="0" smtClean="0">
                <a:solidFill>
                  <a:schemeClr val="tx1"/>
                </a:solidFill>
              </a:rPr>
              <a:t>“evermore” – </a:t>
            </a:r>
            <a:r>
              <a:rPr lang="en-US" sz="7200" b="1" dirty="0" smtClean="0">
                <a:solidFill>
                  <a:srgbClr val="7030A0"/>
                </a:solidFill>
              </a:rPr>
              <a:t>age</a:t>
            </a:r>
            <a:r>
              <a:rPr lang="en-US" sz="7200" b="1" dirty="0" smtClean="0">
                <a:solidFill>
                  <a:schemeClr val="tx1"/>
                </a:solidFill>
              </a:rPr>
              <a:t> (15), </a:t>
            </a:r>
            <a:r>
              <a:rPr lang="en-US" sz="7200" b="1" dirty="0" smtClean="0">
                <a:solidFill>
                  <a:srgbClr val="7030A0"/>
                </a:solidFill>
              </a:rPr>
              <a:t>all the days</a:t>
            </a:r>
            <a:r>
              <a:rPr lang="en-US" sz="7200" b="1" dirty="0" smtClean="0">
                <a:solidFill>
                  <a:schemeClr val="tx1"/>
                </a:solidFill>
              </a:rPr>
              <a:t> (2), </a:t>
            </a:r>
            <a:r>
              <a:rPr lang="en-US" sz="7200" b="1" dirty="0" smtClean="0">
                <a:solidFill>
                  <a:srgbClr val="7030A0"/>
                </a:solidFill>
              </a:rPr>
              <a:t>until</a:t>
            </a:r>
            <a:r>
              <a:rPr lang="en-US" sz="7200" b="1" dirty="0" smtClean="0">
                <a:solidFill>
                  <a:schemeClr val="tx1"/>
                </a:solidFill>
              </a:rPr>
              <a:t> (1), </a:t>
            </a:r>
            <a:r>
              <a:rPr lang="en-US" sz="7200" b="1" dirty="0" smtClean="0">
                <a:solidFill>
                  <a:srgbClr val="7030A0"/>
                </a:solidFill>
              </a:rPr>
              <a:t>enduring</a:t>
            </a:r>
            <a:r>
              <a:rPr lang="en-US" sz="7200" b="1" dirty="0" smtClean="0">
                <a:solidFill>
                  <a:schemeClr val="tx1"/>
                </a:solidFill>
              </a:rPr>
              <a:t> (1), </a:t>
            </a:r>
            <a:r>
              <a:rPr lang="en-US" sz="7200" b="1" dirty="0" smtClean="0">
                <a:solidFill>
                  <a:srgbClr val="7030A0"/>
                </a:solidFill>
              </a:rPr>
              <a:t>continually</a:t>
            </a:r>
            <a:r>
              <a:rPr lang="en-US" sz="7200" b="1" dirty="0" smtClean="0">
                <a:solidFill>
                  <a:schemeClr val="tx1"/>
                </a:solidFill>
              </a:rPr>
              <a:t> (1), </a:t>
            </a:r>
            <a:r>
              <a:rPr lang="en-US" sz="7200" b="1" dirty="0" smtClean="0">
                <a:solidFill>
                  <a:srgbClr val="7030A0"/>
                </a:solidFill>
              </a:rPr>
              <a:t>generation</a:t>
            </a:r>
            <a:r>
              <a:rPr lang="en-US" sz="7200" b="1" dirty="0" smtClean="0">
                <a:solidFill>
                  <a:schemeClr val="tx1"/>
                </a:solidFill>
              </a:rPr>
              <a:t> (1)</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a:t>
            </a:fld>
            <a:endParaRPr lang="en-US" dirty="0"/>
          </a:p>
        </p:txBody>
      </p:sp>
    </p:spTree>
    <p:extLst>
      <p:ext uri="{BB962C8B-B14F-4D97-AF65-F5344CB8AC3E}">
        <p14:creationId xmlns="" xmlns:p14="http://schemas.microsoft.com/office/powerpoint/2010/main" val="23795987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447800"/>
            <a:ext cx="8686800" cy="4953000"/>
          </a:xfrm>
        </p:spPr>
        <p:txBody>
          <a:bodyPr/>
          <a:lstStyle/>
          <a:p>
            <a:pPr algn="l">
              <a:spcBef>
                <a:spcPct val="0"/>
              </a:spcBef>
              <a:spcAft>
                <a:spcPts val="1200"/>
              </a:spcAft>
            </a:pPr>
            <a:r>
              <a:rPr lang="en-US" sz="8000" b="1" dirty="0" smtClean="0">
                <a:solidFill>
                  <a:schemeClr val="tx1"/>
                </a:solidFill>
              </a:rPr>
              <a:t>Though called to it, we must grasp it also –  </a:t>
            </a:r>
            <a:r>
              <a:rPr lang="en-US" sz="8000" b="1" dirty="0" smtClean="0">
                <a:solidFill>
                  <a:srgbClr val="0070C0"/>
                </a:solidFill>
              </a:rPr>
              <a:t>1 Ti.6:12</a:t>
            </a: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100</a:t>
            </a:fld>
            <a:endParaRPr lang="en-US" dirty="0"/>
          </a:p>
        </p:txBody>
      </p:sp>
    </p:spTree>
    <p:extLst>
      <p:ext uri="{BB962C8B-B14F-4D97-AF65-F5344CB8AC3E}">
        <p14:creationId xmlns="" xmlns:p14="http://schemas.microsoft.com/office/powerpoint/2010/main" val="295307409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447800"/>
            <a:ext cx="8686800" cy="4953000"/>
          </a:xfrm>
        </p:spPr>
        <p:txBody>
          <a:bodyPr/>
          <a:lstStyle/>
          <a:p>
            <a:pPr algn="l">
              <a:spcBef>
                <a:spcPct val="0"/>
              </a:spcBef>
              <a:spcAft>
                <a:spcPts val="1200"/>
              </a:spcAft>
            </a:pPr>
            <a:r>
              <a:rPr lang="en-US" sz="8000" b="1" dirty="0" smtClean="0">
                <a:solidFill>
                  <a:schemeClr val="tx1"/>
                </a:solidFill>
              </a:rPr>
              <a:t>The gracious gift of God by Jesus –  Rom.6:22-23;           1 Jn.5:11</a:t>
            </a: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101</a:t>
            </a:fld>
            <a:endParaRPr lang="en-US" dirty="0"/>
          </a:p>
        </p:txBody>
      </p:sp>
    </p:spTree>
    <p:extLst>
      <p:ext uri="{BB962C8B-B14F-4D97-AF65-F5344CB8AC3E}">
        <p14:creationId xmlns="" xmlns:p14="http://schemas.microsoft.com/office/powerpoint/2010/main" val="23833118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447800"/>
            <a:ext cx="8686800" cy="4953000"/>
          </a:xfrm>
        </p:spPr>
        <p:txBody>
          <a:bodyPr/>
          <a:lstStyle/>
          <a:p>
            <a:pPr algn="l">
              <a:spcBef>
                <a:spcPct val="0"/>
              </a:spcBef>
              <a:spcAft>
                <a:spcPts val="1200"/>
              </a:spcAft>
            </a:pPr>
            <a:r>
              <a:rPr lang="en-US" sz="8000" b="1" dirty="0" smtClean="0">
                <a:solidFill>
                  <a:schemeClr val="tx1"/>
                </a:solidFill>
              </a:rPr>
              <a:t>Jesus Christ, true God and … </a:t>
            </a:r>
          </a:p>
          <a:p>
            <a:pPr algn="l">
              <a:spcBef>
                <a:spcPct val="0"/>
              </a:spcBef>
              <a:spcAft>
                <a:spcPts val="1200"/>
              </a:spcAft>
            </a:pPr>
            <a:r>
              <a:rPr lang="en-US" sz="8000" b="1" dirty="0">
                <a:solidFill>
                  <a:schemeClr val="tx1"/>
                </a:solidFill>
              </a:rPr>
              <a:t>	</a:t>
            </a:r>
            <a:r>
              <a:rPr lang="en-US" sz="8000" b="1" dirty="0" smtClean="0">
                <a:solidFill>
                  <a:schemeClr val="tx1"/>
                </a:solidFill>
              </a:rPr>
              <a:t>– 1 Jn.5:20</a:t>
            </a: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102</a:t>
            </a:fld>
            <a:endParaRPr lang="en-US" dirty="0"/>
          </a:p>
        </p:txBody>
      </p:sp>
    </p:spTree>
    <p:extLst>
      <p:ext uri="{BB962C8B-B14F-4D97-AF65-F5344CB8AC3E}">
        <p14:creationId xmlns="" xmlns:p14="http://schemas.microsoft.com/office/powerpoint/2010/main" val="413211409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447800"/>
            <a:ext cx="8686800" cy="4953000"/>
          </a:xfrm>
        </p:spPr>
        <p:txBody>
          <a:bodyPr/>
          <a:lstStyle/>
          <a:p>
            <a:pPr algn="l">
              <a:spcBef>
                <a:spcPct val="0"/>
              </a:spcBef>
              <a:spcAft>
                <a:spcPts val="1200"/>
              </a:spcAft>
            </a:pPr>
            <a:r>
              <a:rPr lang="en-US" sz="8000" b="1" dirty="0" smtClean="0">
                <a:solidFill>
                  <a:schemeClr val="tx1"/>
                </a:solidFill>
              </a:rPr>
              <a:t>The promise of “aionian life” –  1 Jn.2:25</a:t>
            </a: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103</a:t>
            </a:fld>
            <a:endParaRPr lang="en-US" dirty="0"/>
          </a:p>
        </p:txBody>
      </p:sp>
    </p:spTree>
    <p:extLst>
      <p:ext uri="{BB962C8B-B14F-4D97-AF65-F5344CB8AC3E}">
        <p14:creationId xmlns="" xmlns:p14="http://schemas.microsoft.com/office/powerpoint/2010/main" val="193018074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447800"/>
            <a:ext cx="8686800" cy="4953000"/>
          </a:xfrm>
        </p:spPr>
        <p:txBody>
          <a:bodyPr/>
          <a:lstStyle/>
          <a:p>
            <a:pPr algn="l">
              <a:spcBef>
                <a:spcPct val="0"/>
              </a:spcBef>
              <a:spcAft>
                <a:spcPts val="1200"/>
              </a:spcAft>
            </a:pPr>
            <a:r>
              <a:rPr lang="en-US" sz="8000" b="1" dirty="0" smtClean="0">
                <a:solidFill>
                  <a:schemeClr val="tx1"/>
                </a:solidFill>
              </a:rPr>
              <a:t>A “promise of life” –  </a:t>
            </a:r>
            <a:r>
              <a:rPr lang="en-US" sz="8000" b="1" dirty="0" smtClean="0">
                <a:solidFill>
                  <a:srgbClr val="0070C0"/>
                </a:solidFill>
              </a:rPr>
              <a:t>1 Ti.4:8; 2 Ti.1:1</a:t>
            </a: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104</a:t>
            </a:fld>
            <a:endParaRPr lang="en-US" dirty="0"/>
          </a:p>
        </p:txBody>
      </p:sp>
    </p:spTree>
    <p:extLst>
      <p:ext uri="{BB962C8B-B14F-4D97-AF65-F5344CB8AC3E}">
        <p14:creationId xmlns="" xmlns:p14="http://schemas.microsoft.com/office/powerpoint/2010/main" val="98303686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447800"/>
            <a:ext cx="8686800" cy="4953000"/>
          </a:xfrm>
        </p:spPr>
        <p:txBody>
          <a:bodyPr/>
          <a:lstStyle/>
          <a:p>
            <a:pPr algn="l">
              <a:spcBef>
                <a:spcPct val="0"/>
              </a:spcBef>
              <a:spcAft>
                <a:spcPts val="1200"/>
              </a:spcAft>
            </a:pPr>
            <a:r>
              <a:rPr lang="en-US" sz="8000" b="1" dirty="0" smtClean="0">
                <a:solidFill>
                  <a:srgbClr val="0070C0"/>
                </a:solidFill>
              </a:rPr>
              <a:t>And a promise before “aionian-times” –  Ti.1:2</a:t>
            </a: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105</a:t>
            </a:fld>
            <a:endParaRPr lang="en-US" dirty="0"/>
          </a:p>
        </p:txBody>
      </p:sp>
    </p:spTree>
    <p:extLst>
      <p:ext uri="{BB962C8B-B14F-4D97-AF65-F5344CB8AC3E}">
        <p14:creationId xmlns="" xmlns:p14="http://schemas.microsoft.com/office/powerpoint/2010/main" val="153030370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752600"/>
            <a:ext cx="8686800" cy="4648200"/>
          </a:xfrm>
        </p:spPr>
        <p:txBody>
          <a:bodyPr/>
          <a:lstStyle/>
          <a:p>
            <a:pPr>
              <a:spcBef>
                <a:spcPct val="0"/>
              </a:spcBef>
              <a:spcAft>
                <a:spcPts val="1200"/>
              </a:spcAft>
            </a:pPr>
            <a:r>
              <a:rPr lang="en-US" sz="8000" b="1" dirty="0" smtClean="0">
                <a:solidFill>
                  <a:schemeClr val="tx1"/>
                </a:solidFill>
              </a:rPr>
              <a:t>And the next order of magnitude:   “ages of ages”</a:t>
            </a: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106</a:t>
            </a:fld>
            <a:endParaRPr lang="en-US" dirty="0"/>
          </a:p>
        </p:txBody>
      </p:sp>
    </p:spTree>
    <p:extLst>
      <p:ext uri="{BB962C8B-B14F-4D97-AF65-F5344CB8AC3E}">
        <p14:creationId xmlns="" xmlns:p14="http://schemas.microsoft.com/office/powerpoint/2010/main" val="255159112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524000"/>
            <a:ext cx="8915400" cy="4876800"/>
          </a:xfrm>
        </p:spPr>
        <p:txBody>
          <a:bodyPr/>
          <a:lstStyle/>
          <a:p>
            <a:pPr algn="l">
              <a:spcBef>
                <a:spcPct val="0"/>
              </a:spcBef>
              <a:spcAft>
                <a:spcPts val="1200"/>
              </a:spcAft>
            </a:pPr>
            <a:r>
              <a:rPr lang="en-US" sz="6000" b="1" u="sng" dirty="0" smtClean="0">
                <a:solidFill>
                  <a:schemeClr val="tx1"/>
                </a:solidFill>
              </a:rPr>
              <a:t>“the ages of the ages”</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a:solidFill>
                  <a:schemeClr val="tx1"/>
                </a:solidFill>
              </a:rPr>
              <a:t>Father’s glory –</a:t>
            </a:r>
            <a:r>
              <a:rPr lang="en-US" sz="6000" b="1" dirty="0" smtClean="0">
                <a:solidFill>
                  <a:schemeClr val="tx1"/>
                </a:solidFill>
              </a:rPr>
              <a:t> </a:t>
            </a:r>
            <a:r>
              <a:rPr lang="en-US" sz="6000" b="1" dirty="0" smtClean="0">
                <a:solidFill>
                  <a:srgbClr val="0070C0"/>
                </a:solidFill>
              </a:rPr>
              <a:t>Phi.4:20</a:t>
            </a:r>
            <a:r>
              <a:rPr lang="en-US" sz="6000" b="1" dirty="0" smtClean="0">
                <a:solidFill>
                  <a:schemeClr val="tx1"/>
                </a:solidFill>
              </a:rPr>
              <a:t> </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Father’s honor &amp; </a:t>
            </a:r>
            <a:r>
              <a:rPr lang="en-US" sz="6000" b="1" dirty="0">
                <a:solidFill>
                  <a:schemeClr val="tx1"/>
                </a:solidFill>
              </a:rPr>
              <a:t>glory –</a:t>
            </a:r>
            <a:r>
              <a:rPr lang="en-US" sz="6000" b="1" dirty="0" smtClean="0">
                <a:solidFill>
                  <a:schemeClr val="tx1"/>
                </a:solidFill>
              </a:rPr>
              <a:t>  </a:t>
            </a:r>
            <a:r>
              <a:rPr lang="en-US" sz="6000" b="1" dirty="0" smtClean="0">
                <a:solidFill>
                  <a:srgbClr val="0070C0"/>
                </a:solidFill>
              </a:rPr>
              <a:t>1 Ti.1:17</a:t>
            </a:r>
            <a:endParaRPr lang="en-US" sz="6000" b="1" dirty="0">
              <a:solidFill>
                <a:srgbClr val="0070C0"/>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107</a:t>
            </a:fld>
            <a:endParaRPr lang="en-US" dirty="0"/>
          </a:p>
        </p:txBody>
      </p:sp>
    </p:spTree>
    <p:extLst>
      <p:ext uri="{BB962C8B-B14F-4D97-AF65-F5344CB8AC3E}">
        <p14:creationId xmlns="" xmlns:p14="http://schemas.microsoft.com/office/powerpoint/2010/main" val="390254102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371600"/>
            <a:ext cx="8915400" cy="5029200"/>
          </a:xfrm>
        </p:spPr>
        <p:txBody>
          <a:bodyPr/>
          <a:lstStyle/>
          <a:p>
            <a:pPr algn="l">
              <a:spcBef>
                <a:spcPct val="0"/>
              </a:spcBef>
              <a:spcAft>
                <a:spcPts val="1200"/>
              </a:spcAft>
            </a:pPr>
            <a:r>
              <a:rPr lang="en-US" sz="6000" b="1" u="sng" dirty="0" smtClean="0">
                <a:solidFill>
                  <a:schemeClr val="tx1"/>
                </a:solidFill>
              </a:rPr>
              <a:t>“the ages of the ages”</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Father’s </a:t>
            </a:r>
            <a:r>
              <a:rPr lang="en-US" sz="6000" b="1" dirty="0">
                <a:solidFill>
                  <a:schemeClr val="tx1"/>
                </a:solidFill>
              </a:rPr>
              <a:t>glory &amp; </a:t>
            </a:r>
            <a:r>
              <a:rPr lang="en-US" sz="6000" b="1" dirty="0" smtClean="0">
                <a:solidFill>
                  <a:schemeClr val="tx1"/>
                </a:solidFill>
              </a:rPr>
              <a:t>might – Rev.1:6</a:t>
            </a:r>
            <a:endParaRPr lang="en-US" sz="6000" b="1" dirty="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108</a:t>
            </a:fld>
            <a:endParaRPr lang="en-US" dirty="0"/>
          </a:p>
        </p:txBody>
      </p:sp>
    </p:spTree>
    <p:extLst>
      <p:ext uri="{BB962C8B-B14F-4D97-AF65-F5344CB8AC3E}">
        <p14:creationId xmlns="" xmlns:p14="http://schemas.microsoft.com/office/powerpoint/2010/main" val="265937639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371600"/>
            <a:ext cx="8915400" cy="5029200"/>
          </a:xfrm>
        </p:spPr>
        <p:txBody>
          <a:bodyPr/>
          <a:lstStyle/>
          <a:p>
            <a:pPr algn="l">
              <a:spcBef>
                <a:spcPct val="0"/>
              </a:spcBef>
              <a:spcAft>
                <a:spcPts val="1200"/>
              </a:spcAft>
            </a:pPr>
            <a:r>
              <a:rPr lang="en-US" sz="6000" b="1" u="sng" dirty="0" smtClean="0">
                <a:solidFill>
                  <a:schemeClr val="tx1"/>
                </a:solidFill>
              </a:rPr>
              <a:t>“the ages of the ages”</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God’s blessing, glory, wisdom, thankfulness, honor, power, strength – Rev.7:12</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109</a:t>
            </a:fld>
            <a:endParaRPr lang="en-US" dirty="0"/>
          </a:p>
        </p:txBody>
      </p:sp>
    </p:spTree>
    <p:extLst>
      <p:ext uri="{BB962C8B-B14F-4D97-AF65-F5344CB8AC3E}">
        <p14:creationId xmlns="" xmlns:p14="http://schemas.microsoft.com/office/powerpoint/2010/main" val="972419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304800" y="1143000"/>
            <a:ext cx="8839200" cy="5257800"/>
          </a:xfrm>
        </p:spPr>
        <p:txBody>
          <a:bodyPr/>
          <a:lstStyle/>
          <a:p>
            <a:pPr algn="l">
              <a:spcBef>
                <a:spcPct val="0"/>
              </a:spcBef>
              <a:spcAft>
                <a:spcPts val="1200"/>
              </a:spcAft>
            </a:pPr>
            <a:r>
              <a:rPr lang="en-US" sz="7200" b="1" dirty="0" smtClean="0">
                <a:solidFill>
                  <a:schemeClr val="tx1"/>
                </a:solidFill>
              </a:rPr>
              <a:t>“ever” – </a:t>
            </a:r>
            <a:r>
              <a:rPr lang="en-US" sz="7200" b="1" dirty="0" smtClean="0">
                <a:solidFill>
                  <a:srgbClr val="7030A0"/>
                </a:solidFill>
              </a:rPr>
              <a:t>until </a:t>
            </a:r>
            <a:r>
              <a:rPr lang="en-US" sz="7200" b="1" dirty="0" smtClean="0">
                <a:solidFill>
                  <a:schemeClr val="tx1"/>
                </a:solidFill>
              </a:rPr>
              <a:t>(2), </a:t>
            </a:r>
            <a:r>
              <a:rPr lang="en-US" sz="7200" b="1" dirty="0" smtClean="0">
                <a:solidFill>
                  <a:srgbClr val="7030A0"/>
                </a:solidFill>
              </a:rPr>
              <a:t>enduring</a:t>
            </a:r>
            <a:r>
              <a:rPr lang="en-US" sz="7200" b="1" dirty="0" smtClean="0">
                <a:solidFill>
                  <a:schemeClr val="tx1"/>
                </a:solidFill>
              </a:rPr>
              <a:t> (1), </a:t>
            </a:r>
            <a:r>
              <a:rPr lang="en-US" sz="7200" b="1" dirty="0" smtClean="0">
                <a:solidFill>
                  <a:srgbClr val="7030A0"/>
                </a:solidFill>
              </a:rPr>
              <a:t>not</a:t>
            </a:r>
            <a:r>
              <a:rPr lang="en-US" sz="7200" b="1" dirty="0" smtClean="0">
                <a:solidFill>
                  <a:schemeClr val="tx1"/>
                </a:solidFill>
              </a:rPr>
              <a:t> (2), </a:t>
            </a:r>
            <a:r>
              <a:rPr lang="en-US" sz="7200" b="1" dirty="0" smtClean="0">
                <a:solidFill>
                  <a:srgbClr val="7030A0"/>
                </a:solidFill>
              </a:rPr>
              <a:t>ancient</a:t>
            </a:r>
            <a:r>
              <a:rPr lang="en-US" sz="7200" b="1" dirty="0" smtClean="0">
                <a:solidFill>
                  <a:schemeClr val="tx1"/>
                </a:solidFill>
              </a:rPr>
              <a:t> (1)</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a:t>
            </a:fld>
            <a:endParaRPr lang="en-US" dirty="0"/>
          </a:p>
        </p:txBody>
      </p:sp>
    </p:spTree>
    <p:extLst>
      <p:ext uri="{BB962C8B-B14F-4D97-AF65-F5344CB8AC3E}">
        <p14:creationId xmlns="" xmlns:p14="http://schemas.microsoft.com/office/powerpoint/2010/main" val="12086084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“the ages of the ages”</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a:solidFill>
                  <a:schemeClr val="tx1"/>
                </a:solidFill>
              </a:rPr>
              <a:t>Christ’s glory –</a:t>
            </a:r>
            <a:r>
              <a:rPr lang="en-US" sz="6000" b="1" dirty="0" smtClean="0">
                <a:solidFill>
                  <a:schemeClr val="tx1"/>
                </a:solidFill>
              </a:rPr>
              <a:t> Gal.1:5;    </a:t>
            </a:r>
            <a:r>
              <a:rPr lang="en-US" sz="6000" b="1" dirty="0" smtClean="0">
                <a:solidFill>
                  <a:srgbClr val="0070C0"/>
                </a:solidFill>
              </a:rPr>
              <a:t>2 Ti.4:18</a:t>
            </a:r>
            <a:r>
              <a:rPr lang="en-US" sz="6000" b="1" dirty="0" smtClean="0">
                <a:solidFill>
                  <a:schemeClr val="tx1"/>
                </a:solidFill>
              </a:rPr>
              <a:t>; Heb.13:21</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Christ’s glory &amp; </a:t>
            </a:r>
            <a:r>
              <a:rPr lang="en-US" sz="6000" b="1" dirty="0">
                <a:solidFill>
                  <a:schemeClr val="tx1"/>
                </a:solidFill>
              </a:rPr>
              <a:t>might –</a:t>
            </a:r>
            <a:r>
              <a:rPr lang="en-US" sz="6000" b="1" dirty="0" smtClean="0">
                <a:solidFill>
                  <a:schemeClr val="tx1"/>
                </a:solidFill>
              </a:rPr>
              <a:t>    1 Pet.4:11</a:t>
            </a:r>
            <a:endParaRPr lang="en-US" sz="6000" b="1" dirty="0">
              <a:solidFill>
                <a:schemeClr val="tx1"/>
              </a:solidFill>
            </a:endParaRPr>
          </a:p>
          <a:p>
            <a:pPr marL="463550" indent="-463550" algn="l">
              <a:spcBef>
                <a:spcPct val="0"/>
              </a:spcBef>
              <a:spcAft>
                <a:spcPts val="1200"/>
              </a:spcAft>
              <a:buFont typeface="Arial" panose="020B0604020202020204" pitchFamily="34" charset="0"/>
              <a:buChar char="•"/>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110</a:t>
            </a:fld>
            <a:endParaRPr lang="en-US" dirty="0"/>
          </a:p>
        </p:txBody>
      </p:sp>
    </p:spTree>
    <p:extLst>
      <p:ext uri="{BB962C8B-B14F-4D97-AF65-F5344CB8AC3E}">
        <p14:creationId xmlns="" xmlns:p14="http://schemas.microsoft.com/office/powerpoint/2010/main" val="21560082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0" y="1066800"/>
            <a:ext cx="9144000" cy="5334000"/>
          </a:xfrm>
        </p:spPr>
        <p:txBody>
          <a:bodyPr/>
          <a:lstStyle/>
          <a:p>
            <a:pPr algn="l">
              <a:spcBef>
                <a:spcPct val="0"/>
              </a:spcBef>
              <a:spcAft>
                <a:spcPts val="1200"/>
              </a:spcAft>
            </a:pPr>
            <a:r>
              <a:rPr lang="en-US" sz="6000" b="1" u="sng" dirty="0" smtClean="0">
                <a:solidFill>
                  <a:schemeClr val="tx1"/>
                </a:solidFill>
              </a:rPr>
              <a:t>“the ages of the ages”</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5800" b="1" dirty="0">
                <a:solidFill>
                  <a:schemeClr val="tx1"/>
                </a:solidFill>
              </a:rPr>
              <a:t>the </a:t>
            </a:r>
            <a:r>
              <a:rPr lang="en-US" sz="5800" b="1" dirty="0" smtClean="0">
                <a:solidFill>
                  <a:schemeClr val="tx1"/>
                </a:solidFill>
              </a:rPr>
              <a:t>Lamb’s blessing, honor, glory, might </a:t>
            </a:r>
            <a:r>
              <a:rPr lang="en-US" sz="5800" b="1" dirty="0">
                <a:solidFill>
                  <a:schemeClr val="tx1"/>
                </a:solidFill>
              </a:rPr>
              <a:t>–</a:t>
            </a:r>
            <a:r>
              <a:rPr lang="en-US" sz="5800" b="1" dirty="0" smtClean="0">
                <a:solidFill>
                  <a:schemeClr val="tx1"/>
                </a:solidFill>
              </a:rPr>
              <a:t> Rev.5:13</a:t>
            </a:r>
            <a:endParaRPr lang="en-US" sz="5800" b="1" dirty="0">
              <a:solidFill>
                <a:schemeClr val="tx1"/>
              </a:solidFill>
            </a:endParaRP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Christ </a:t>
            </a:r>
            <a:r>
              <a:rPr lang="en-US" sz="6000" b="1" dirty="0">
                <a:solidFill>
                  <a:schemeClr val="tx1"/>
                </a:solidFill>
              </a:rPr>
              <a:t>living for –</a:t>
            </a:r>
            <a:r>
              <a:rPr lang="en-US" sz="6000" b="1" dirty="0" smtClean="0">
                <a:solidFill>
                  <a:schemeClr val="tx1"/>
                </a:solidFill>
              </a:rPr>
              <a:t> Rev.1:17-18; 4:9, 10; 10:6; 15:7</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111</a:t>
            </a:fld>
            <a:endParaRPr lang="en-US" dirty="0"/>
          </a:p>
        </p:txBody>
      </p:sp>
    </p:spTree>
    <p:extLst>
      <p:ext uri="{BB962C8B-B14F-4D97-AF65-F5344CB8AC3E}">
        <p14:creationId xmlns="" xmlns:p14="http://schemas.microsoft.com/office/powerpoint/2010/main" val="69259925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“the ages of the ages”</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a:solidFill>
                  <a:schemeClr val="tx1"/>
                </a:solidFill>
              </a:rPr>
              <a:t>Christ will </a:t>
            </a:r>
            <a:r>
              <a:rPr lang="en-US" sz="6000" b="1" dirty="0" smtClean="0">
                <a:solidFill>
                  <a:schemeClr val="tx1"/>
                </a:solidFill>
              </a:rPr>
              <a:t>reign </a:t>
            </a:r>
            <a:r>
              <a:rPr lang="en-US" sz="6000" b="1" dirty="0">
                <a:solidFill>
                  <a:schemeClr val="tx1"/>
                </a:solidFill>
              </a:rPr>
              <a:t>–</a:t>
            </a:r>
            <a:r>
              <a:rPr lang="en-US" sz="6000" b="1" dirty="0" smtClean="0">
                <a:solidFill>
                  <a:schemeClr val="tx1"/>
                </a:solidFill>
              </a:rPr>
              <a:t> Rev.11:15</a:t>
            </a:r>
            <a:endParaRPr lang="en-US" sz="6000" b="1" dirty="0">
              <a:solidFill>
                <a:schemeClr val="tx1"/>
              </a:solidFill>
            </a:endParaRPr>
          </a:p>
          <a:p>
            <a:pPr marL="463550" indent="-463550" algn="l">
              <a:spcBef>
                <a:spcPct val="0"/>
              </a:spcBef>
              <a:spcAft>
                <a:spcPts val="1200"/>
              </a:spcAft>
              <a:buFont typeface="Arial" panose="020B0604020202020204" pitchFamily="34" charset="0"/>
              <a:buChar char="•"/>
            </a:pPr>
            <a:r>
              <a:rPr lang="en-US" sz="6000" b="1" dirty="0">
                <a:solidFill>
                  <a:schemeClr val="tx1"/>
                </a:solidFill>
              </a:rPr>
              <a:t>overcomers will </a:t>
            </a:r>
            <a:r>
              <a:rPr lang="en-US" sz="6000" b="1" dirty="0" smtClean="0">
                <a:solidFill>
                  <a:schemeClr val="tx1"/>
                </a:solidFill>
              </a:rPr>
              <a:t>reign </a:t>
            </a:r>
            <a:r>
              <a:rPr lang="en-US" sz="6000" b="1" dirty="0">
                <a:solidFill>
                  <a:schemeClr val="tx1"/>
                </a:solidFill>
              </a:rPr>
              <a:t>– Rev.22:5</a:t>
            </a: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112</a:t>
            </a:fld>
            <a:endParaRPr lang="en-US" dirty="0"/>
          </a:p>
        </p:txBody>
      </p:sp>
    </p:spTree>
    <p:extLst>
      <p:ext uri="{BB962C8B-B14F-4D97-AF65-F5344CB8AC3E}">
        <p14:creationId xmlns="" xmlns:p14="http://schemas.microsoft.com/office/powerpoint/2010/main" val="12118440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“the ages of the ages”</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a:solidFill>
                  <a:schemeClr val="tx1"/>
                </a:solidFill>
              </a:rPr>
              <a:t>Babylon’s smoke will ascend –</a:t>
            </a:r>
            <a:r>
              <a:rPr lang="en-US" sz="6000" b="1" dirty="0" smtClean="0">
                <a:solidFill>
                  <a:schemeClr val="tx1"/>
                </a:solidFill>
              </a:rPr>
              <a:t> Rev.19:3</a:t>
            </a:r>
            <a:endParaRPr lang="en-US" sz="6000" b="1" dirty="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113</a:t>
            </a:fld>
            <a:endParaRPr lang="en-US" dirty="0"/>
          </a:p>
        </p:txBody>
      </p:sp>
    </p:spTree>
    <p:extLst>
      <p:ext uri="{BB962C8B-B14F-4D97-AF65-F5344CB8AC3E}">
        <p14:creationId xmlns="" xmlns:p14="http://schemas.microsoft.com/office/powerpoint/2010/main" val="318079674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“the ages of the ages”</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Satan, wild beast, false prophet tormented in lake of </a:t>
            </a:r>
            <a:r>
              <a:rPr lang="en-US" sz="6000" b="1" dirty="0">
                <a:solidFill>
                  <a:schemeClr val="tx1"/>
                </a:solidFill>
              </a:rPr>
              <a:t>fire –</a:t>
            </a:r>
            <a:r>
              <a:rPr lang="en-US" sz="6000" b="1" dirty="0" smtClean="0">
                <a:solidFill>
                  <a:schemeClr val="tx1"/>
                </a:solidFill>
              </a:rPr>
              <a:t> Rev.20:10</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114</a:t>
            </a:fld>
            <a:endParaRPr lang="en-US" dirty="0"/>
          </a:p>
        </p:txBody>
      </p:sp>
    </p:spTree>
    <p:extLst>
      <p:ext uri="{BB962C8B-B14F-4D97-AF65-F5344CB8AC3E}">
        <p14:creationId xmlns="" xmlns:p14="http://schemas.microsoft.com/office/powerpoint/2010/main" val="104072625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“for all the generations of the age of the ages”</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a:solidFill>
                  <a:schemeClr val="tx1"/>
                </a:solidFill>
              </a:rPr>
              <a:t>Father’s glory – </a:t>
            </a:r>
          </a:p>
          <a:p>
            <a:pPr algn="l">
              <a:spcBef>
                <a:spcPct val="0"/>
              </a:spcBef>
              <a:spcAft>
                <a:spcPts val="1200"/>
              </a:spcAft>
            </a:pPr>
            <a:r>
              <a:rPr lang="en-US" sz="6000" b="1" dirty="0" smtClean="0">
                <a:solidFill>
                  <a:srgbClr val="0070C0"/>
                </a:solidFill>
              </a:rPr>
              <a:t>Eph.3:21</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115</a:t>
            </a:fld>
            <a:endParaRPr lang="en-US" dirty="0"/>
          </a:p>
        </p:txBody>
      </p:sp>
    </p:spTree>
    <p:extLst>
      <p:ext uri="{BB962C8B-B14F-4D97-AF65-F5344CB8AC3E}">
        <p14:creationId xmlns="" xmlns:p14="http://schemas.microsoft.com/office/powerpoint/2010/main" val="131298634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What about the “end-time of the age”?</a:t>
            </a:r>
          </a:p>
          <a:p>
            <a:pPr marL="457200" indent="-457200" algn="l">
              <a:spcBef>
                <a:spcPct val="0"/>
              </a:spcBef>
              <a:spcAft>
                <a:spcPts val="1200"/>
              </a:spcAft>
              <a:buFont typeface="Arial" panose="020B0604020202020204" pitchFamily="34" charset="0"/>
              <a:buChar char="•"/>
            </a:pPr>
            <a:r>
              <a:rPr lang="en-US" sz="6000" b="1" dirty="0" smtClean="0">
                <a:solidFill>
                  <a:schemeClr val="tx1"/>
                </a:solidFill>
              </a:rPr>
              <a:t>explanation of Parable of the </a:t>
            </a:r>
            <a:r>
              <a:rPr lang="en-US" sz="6000" b="1" dirty="0" smtClean="0">
                <a:solidFill>
                  <a:schemeClr val="tx1"/>
                </a:solidFill>
              </a:rPr>
              <a:t>Tares </a:t>
            </a:r>
            <a:r>
              <a:rPr lang="en-US" sz="6000" b="1" dirty="0">
                <a:solidFill>
                  <a:schemeClr val="tx1"/>
                </a:solidFill>
              </a:rPr>
              <a:t>–</a:t>
            </a:r>
            <a:r>
              <a:rPr lang="en-US" sz="6000" b="1" dirty="0" smtClean="0">
                <a:solidFill>
                  <a:schemeClr val="tx1"/>
                </a:solidFill>
              </a:rPr>
              <a:t> </a:t>
            </a:r>
            <a:r>
              <a:rPr lang="en-US" sz="6000" b="1" dirty="0">
                <a:solidFill>
                  <a:schemeClr val="tx1"/>
                </a:solidFill>
              </a:rPr>
              <a:t>Mat.13:38-40, </a:t>
            </a:r>
            <a:r>
              <a:rPr lang="en-US" sz="6000" b="1" dirty="0" smtClean="0">
                <a:solidFill>
                  <a:schemeClr val="tx1"/>
                </a:solidFill>
              </a:rPr>
              <a:t>49</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116</a:t>
            </a:fld>
            <a:endParaRPr lang="en-US" dirty="0"/>
          </a:p>
        </p:txBody>
      </p:sp>
    </p:spTree>
    <p:extLst>
      <p:ext uri="{BB962C8B-B14F-4D97-AF65-F5344CB8AC3E}">
        <p14:creationId xmlns="" xmlns:p14="http://schemas.microsoft.com/office/powerpoint/2010/main" val="393450199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What about the “end-time of the age”?</a:t>
            </a:r>
          </a:p>
          <a:p>
            <a:pPr marL="457200" indent="-457200" algn="l">
              <a:spcBef>
                <a:spcPct val="0"/>
              </a:spcBef>
              <a:spcAft>
                <a:spcPts val="1200"/>
              </a:spcAft>
              <a:buFont typeface="Arial" panose="020B0604020202020204" pitchFamily="34" charset="0"/>
              <a:buChar char="•"/>
            </a:pPr>
            <a:r>
              <a:rPr lang="en-US" sz="6000" b="1" dirty="0">
                <a:solidFill>
                  <a:schemeClr val="tx1"/>
                </a:solidFill>
              </a:rPr>
              <a:t>explanation of destruction of the </a:t>
            </a:r>
            <a:r>
              <a:rPr lang="en-US" sz="6000" b="1" dirty="0" smtClean="0">
                <a:solidFill>
                  <a:schemeClr val="tx1"/>
                </a:solidFill>
              </a:rPr>
              <a:t>Temple – </a:t>
            </a:r>
            <a:r>
              <a:rPr lang="en-US" sz="6000" b="1" dirty="0">
                <a:solidFill>
                  <a:schemeClr val="tx1"/>
                </a:solidFill>
              </a:rPr>
              <a:t>Mat.24:3</a:t>
            </a: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117</a:t>
            </a:fld>
            <a:endParaRPr lang="en-US" dirty="0"/>
          </a:p>
        </p:txBody>
      </p:sp>
    </p:spTree>
    <p:extLst>
      <p:ext uri="{BB962C8B-B14F-4D97-AF65-F5344CB8AC3E}">
        <p14:creationId xmlns="" xmlns:p14="http://schemas.microsoft.com/office/powerpoint/2010/main" val="18886607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What about the “end-time of the age”?</a:t>
            </a:r>
          </a:p>
          <a:p>
            <a:pPr marL="457200" indent="-457200" algn="l">
              <a:spcBef>
                <a:spcPct val="0"/>
              </a:spcBef>
              <a:spcAft>
                <a:spcPts val="1200"/>
              </a:spcAft>
              <a:buFont typeface="Arial" panose="020B0604020202020204" pitchFamily="34" charset="0"/>
              <a:buChar char="•"/>
            </a:pPr>
            <a:r>
              <a:rPr lang="en-US" sz="6000" b="1" dirty="0">
                <a:solidFill>
                  <a:schemeClr val="tx1"/>
                </a:solidFill>
              </a:rPr>
              <a:t>comfort for the </a:t>
            </a:r>
            <a:r>
              <a:rPr lang="en-US" sz="6000" b="1" dirty="0" smtClean="0">
                <a:solidFill>
                  <a:schemeClr val="tx1"/>
                </a:solidFill>
              </a:rPr>
              <a:t>Eleven </a:t>
            </a:r>
            <a:r>
              <a:rPr lang="en-US" sz="6000" b="1" dirty="0">
                <a:solidFill>
                  <a:schemeClr val="tx1"/>
                </a:solidFill>
              </a:rPr>
              <a:t>– Mat.28:20</a:t>
            </a: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118</a:t>
            </a:fld>
            <a:endParaRPr lang="en-US" dirty="0"/>
          </a:p>
        </p:txBody>
      </p:sp>
    </p:spTree>
    <p:extLst>
      <p:ext uri="{BB962C8B-B14F-4D97-AF65-F5344CB8AC3E}">
        <p14:creationId xmlns="" xmlns:p14="http://schemas.microsoft.com/office/powerpoint/2010/main" val="130650905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What about the “end-time of the age”?</a:t>
            </a:r>
          </a:p>
          <a:p>
            <a:pPr marL="457200" indent="-457200" algn="l">
              <a:spcBef>
                <a:spcPct val="0"/>
              </a:spcBef>
              <a:spcAft>
                <a:spcPts val="1200"/>
              </a:spcAft>
              <a:buFont typeface="Arial" panose="020B0604020202020204" pitchFamily="34" charset="0"/>
              <a:buChar char="•"/>
            </a:pPr>
            <a:r>
              <a:rPr lang="en-US" sz="6000" b="1" dirty="0" smtClean="0">
                <a:solidFill>
                  <a:schemeClr val="tx1"/>
                </a:solidFill>
              </a:rPr>
              <a:t>Christ manifested as the sacrifice for </a:t>
            </a:r>
            <a:r>
              <a:rPr lang="en-US" sz="6000" b="1" dirty="0">
                <a:solidFill>
                  <a:schemeClr val="tx1"/>
                </a:solidFill>
              </a:rPr>
              <a:t>sin –</a:t>
            </a:r>
            <a:r>
              <a:rPr lang="en-US" sz="6000" b="1" dirty="0" smtClean="0">
                <a:solidFill>
                  <a:schemeClr val="tx1"/>
                </a:solidFill>
              </a:rPr>
              <a:t> Heb.9:26</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119</a:t>
            </a:fld>
            <a:endParaRPr lang="en-US" dirty="0"/>
          </a:p>
        </p:txBody>
      </p:sp>
    </p:spTree>
    <p:extLst>
      <p:ext uri="{BB962C8B-B14F-4D97-AF65-F5344CB8AC3E}">
        <p14:creationId xmlns="" xmlns:p14="http://schemas.microsoft.com/office/powerpoint/2010/main" val="332566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304800" y="1524000"/>
            <a:ext cx="8839200" cy="4876800"/>
          </a:xfrm>
        </p:spPr>
        <p:txBody>
          <a:bodyPr/>
          <a:lstStyle/>
          <a:p>
            <a:pPr algn="l">
              <a:spcBef>
                <a:spcPct val="0"/>
              </a:spcBef>
              <a:spcAft>
                <a:spcPts val="1200"/>
              </a:spcAft>
            </a:pPr>
            <a:r>
              <a:rPr lang="en-US" sz="7200" b="1" dirty="0" smtClean="0">
                <a:solidFill>
                  <a:schemeClr val="tx1"/>
                </a:solidFill>
              </a:rPr>
              <a:t>Principal OT word – </a:t>
            </a:r>
            <a:r>
              <a:rPr lang="en-US" sz="7200" b="1" i="1" dirty="0">
                <a:solidFill>
                  <a:schemeClr val="tx1"/>
                </a:solidFill>
              </a:rPr>
              <a:t>‘</a:t>
            </a:r>
            <a:r>
              <a:rPr lang="en-US" sz="7200" b="1" i="1" dirty="0" smtClean="0">
                <a:solidFill>
                  <a:schemeClr val="tx1"/>
                </a:solidFill>
              </a:rPr>
              <a:t>ôwlâm </a:t>
            </a:r>
            <a:r>
              <a:rPr lang="en-US" sz="7200" b="1" dirty="0" smtClean="0">
                <a:solidFill>
                  <a:schemeClr val="tx1"/>
                </a:solidFill>
              </a:rPr>
              <a:t>(452 occs.)</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12</a:t>
            </a:fld>
            <a:endParaRPr lang="en-US" dirty="0"/>
          </a:p>
        </p:txBody>
      </p:sp>
    </p:spTree>
    <p:extLst>
      <p:ext uri="{BB962C8B-B14F-4D97-AF65-F5344CB8AC3E}">
        <p14:creationId xmlns="" xmlns:p14="http://schemas.microsoft.com/office/powerpoint/2010/main" val="419933920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What about “age-times”?</a:t>
            </a:r>
            <a:endParaRPr lang="en-US" sz="6000" b="1" dirty="0" smtClean="0">
              <a:solidFill>
                <a:schemeClr val="tx1"/>
              </a:solidFill>
            </a:endParaRP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a:t>
            </a:r>
            <a:r>
              <a:rPr lang="en-US" sz="6000" b="1" dirty="0" smtClean="0">
                <a:solidFill>
                  <a:srgbClr val="0070C0"/>
                </a:solidFill>
              </a:rPr>
              <a:t>Before</a:t>
            </a:r>
            <a:r>
              <a:rPr lang="en-US" sz="6000" b="1" dirty="0" smtClean="0">
                <a:solidFill>
                  <a:schemeClr val="tx1"/>
                </a:solidFill>
              </a:rPr>
              <a:t>” – </a:t>
            </a:r>
            <a:r>
              <a:rPr lang="en-US" sz="6000" b="1" dirty="0" smtClean="0">
                <a:solidFill>
                  <a:srgbClr val="0070C0"/>
                </a:solidFill>
              </a:rPr>
              <a:t>2 Tim.1:9; Ti.1:2</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“For” – Rom.16:25</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120</a:t>
            </a:fld>
            <a:endParaRPr lang="en-US" dirty="0"/>
          </a:p>
        </p:txBody>
      </p:sp>
    </p:spTree>
    <p:extLst>
      <p:ext uri="{BB962C8B-B14F-4D97-AF65-F5344CB8AC3E}">
        <p14:creationId xmlns="" xmlns:p14="http://schemas.microsoft.com/office/powerpoint/2010/main" val="293646720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7200" b="1" dirty="0" smtClean="0">
                <a:solidFill>
                  <a:srgbClr val="0070C0"/>
                </a:solidFill>
              </a:rPr>
              <a:t>2 Tim.1:9 </a:t>
            </a:r>
            <a:r>
              <a:rPr lang="en-US" sz="6000" b="1" dirty="0" smtClean="0">
                <a:solidFill>
                  <a:schemeClr val="tx1"/>
                </a:solidFill>
              </a:rPr>
              <a:t>“Of the One having saved us and having called a holy calling, not according to our works, but according to His own … </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121</a:t>
            </a:fld>
            <a:endParaRPr lang="en-US" dirty="0"/>
          </a:p>
        </p:txBody>
      </p:sp>
    </p:spTree>
    <p:extLst>
      <p:ext uri="{BB962C8B-B14F-4D97-AF65-F5344CB8AC3E}">
        <p14:creationId xmlns="" xmlns:p14="http://schemas.microsoft.com/office/powerpoint/2010/main" val="204158299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7200" b="1" dirty="0" smtClean="0">
                <a:solidFill>
                  <a:srgbClr val="0070C0"/>
                </a:solidFill>
              </a:rPr>
              <a:t>2 Tim.1:9 </a:t>
            </a:r>
            <a:r>
              <a:rPr lang="en-US" sz="6000" b="1" dirty="0">
                <a:solidFill>
                  <a:schemeClr val="tx1"/>
                </a:solidFill>
              </a:rPr>
              <a:t>“… purpose and grace which was </a:t>
            </a:r>
            <a:r>
              <a:rPr lang="en-US" sz="6000" b="1" dirty="0" smtClean="0">
                <a:solidFill>
                  <a:schemeClr val="tx1"/>
                </a:solidFill>
              </a:rPr>
              <a:t>given us in Christ Jesus </a:t>
            </a:r>
            <a:r>
              <a:rPr lang="en-US" sz="6000" b="1" u="sng" dirty="0" smtClean="0">
                <a:solidFill>
                  <a:schemeClr val="tx1"/>
                </a:solidFill>
              </a:rPr>
              <a:t>before age-times</a:t>
            </a:r>
            <a:r>
              <a:rPr lang="en-US" sz="6000" b="1" dirty="0" smtClean="0">
                <a:solidFill>
                  <a:schemeClr val="tx1"/>
                </a:solidFill>
              </a:rPr>
              <a:t>.”</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122</a:t>
            </a:fld>
            <a:endParaRPr lang="en-US" dirty="0"/>
          </a:p>
        </p:txBody>
      </p:sp>
    </p:spTree>
    <p:extLst>
      <p:ext uri="{BB962C8B-B14F-4D97-AF65-F5344CB8AC3E}">
        <p14:creationId xmlns="" xmlns:p14="http://schemas.microsoft.com/office/powerpoint/2010/main" val="315974680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7200" b="1" dirty="0" smtClean="0">
                <a:solidFill>
                  <a:srgbClr val="0070C0"/>
                </a:solidFill>
              </a:rPr>
              <a:t>Ti.1:2</a:t>
            </a:r>
            <a:r>
              <a:rPr lang="en-US" sz="6000" b="1" dirty="0" smtClean="0">
                <a:solidFill>
                  <a:schemeClr val="tx1"/>
                </a:solidFill>
              </a:rPr>
              <a:t> “upon hope of </a:t>
            </a:r>
            <a:r>
              <a:rPr lang="en-US" sz="6000" b="1" i="1" dirty="0" smtClean="0">
                <a:solidFill>
                  <a:schemeClr val="tx1"/>
                </a:solidFill>
              </a:rPr>
              <a:t>age-abiding life</a:t>
            </a:r>
            <a:r>
              <a:rPr lang="en-US" sz="6000" b="1" dirty="0" smtClean="0">
                <a:solidFill>
                  <a:schemeClr val="tx1"/>
                </a:solidFill>
              </a:rPr>
              <a:t>, which the unlying God promised </a:t>
            </a:r>
            <a:r>
              <a:rPr lang="en-US" sz="6000" b="1" u="sng" dirty="0" smtClean="0">
                <a:solidFill>
                  <a:schemeClr val="tx1"/>
                </a:solidFill>
              </a:rPr>
              <a:t>before age-times</a:t>
            </a:r>
            <a:r>
              <a:rPr lang="en-US" sz="6000" b="1" dirty="0" smtClean="0">
                <a:solidFill>
                  <a:schemeClr val="tx1"/>
                </a:solidFill>
              </a:rPr>
              <a:t>.” </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123</a:t>
            </a:fld>
            <a:endParaRPr lang="en-US" dirty="0"/>
          </a:p>
        </p:txBody>
      </p:sp>
    </p:spTree>
    <p:extLst>
      <p:ext uri="{BB962C8B-B14F-4D97-AF65-F5344CB8AC3E}">
        <p14:creationId xmlns="" xmlns:p14="http://schemas.microsoft.com/office/powerpoint/2010/main" val="356160275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7200" b="1" dirty="0" smtClean="0">
                <a:solidFill>
                  <a:schemeClr val="tx1"/>
                </a:solidFill>
              </a:rPr>
              <a:t>Rom.16:25</a:t>
            </a:r>
            <a:r>
              <a:rPr lang="en-US" sz="6000" b="1" dirty="0" smtClean="0">
                <a:solidFill>
                  <a:schemeClr val="tx1"/>
                </a:solidFill>
              </a:rPr>
              <a:t> “And to the One Who is able to support you according to my gospel and the proclamation of Jesus Christ according to...” </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124</a:t>
            </a:fld>
            <a:endParaRPr lang="en-US" dirty="0"/>
          </a:p>
        </p:txBody>
      </p:sp>
    </p:spTree>
    <p:extLst>
      <p:ext uri="{BB962C8B-B14F-4D97-AF65-F5344CB8AC3E}">
        <p14:creationId xmlns="" xmlns:p14="http://schemas.microsoft.com/office/powerpoint/2010/main" val="94087700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7200" b="1" dirty="0" smtClean="0">
                <a:solidFill>
                  <a:schemeClr val="tx1"/>
                </a:solidFill>
              </a:rPr>
              <a:t>Rom.16:25</a:t>
            </a:r>
            <a:r>
              <a:rPr lang="en-US" sz="6000" b="1" dirty="0" smtClean="0">
                <a:solidFill>
                  <a:schemeClr val="tx1"/>
                </a:solidFill>
              </a:rPr>
              <a:t> “…revelation of a secret having been silenced </a:t>
            </a:r>
            <a:r>
              <a:rPr lang="en-US" sz="6000" b="1" u="sng" dirty="0" smtClean="0">
                <a:solidFill>
                  <a:schemeClr val="tx1"/>
                </a:solidFill>
              </a:rPr>
              <a:t>for age-times</a:t>
            </a:r>
            <a:r>
              <a:rPr lang="en-US" sz="6000" b="1" dirty="0" smtClean="0">
                <a:solidFill>
                  <a:schemeClr val="tx1"/>
                </a:solidFill>
              </a:rPr>
              <a:t>.” </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125</a:t>
            </a:fld>
            <a:endParaRPr lang="en-US" dirty="0"/>
          </a:p>
        </p:txBody>
      </p:sp>
    </p:spTree>
    <p:extLst>
      <p:ext uri="{BB962C8B-B14F-4D97-AF65-F5344CB8AC3E}">
        <p14:creationId xmlns="" xmlns:p14="http://schemas.microsoft.com/office/powerpoint/2010/main" val="2268624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304800" y="1524000"/>
            <a:ext cx="8839200" cy="4876800"/>
          </a:xfrm>
        </p:spPr>
        <p:txBody>
          <a:bodyPr/>
          <a:lstStyle/>
          <a:p>
            <a:pPr algn="l">
              <a:spcBef>
                <a:spcPct val="0"/>
              </a:spcBef>
              <a:spcAft>
                <a:spcPts val="1200"/>
              </a:spcAft>
            </a:pPr>
            <a:r>
              <a:rPr lang="en-US" sz="7200" b="1" dirty="0" smtClean="0">
                <a:solidFill>
                  <a:schemeClr val="tx1"/>
                </a:solidFill>
              </a:rPr>
              <a:t>Can </a:t>
            </a:r>
            <a:r>
              <a:rPr lang="en-US" sz="7200" b="1" i="1" dirty="0">
                <a:solidFill>
                  <a:schemeClr val="tx1"/>
                </a:solidFill>
              </a:rPr>
              <a:t>‘</a:t>
            </a:r>
            <a:r>
              <a:rPr lang="en-US" sz="7200" b="1" i="1" dirty="0" smtClean="0">
                <a:solidFill>
                  <a:schemeClr val="tx1"/>
                </a:solidFill>
              </a:rPr>
              <a:t>ôwlâm </a:t>
            </a:r>
            <a:r>
              <a:rPr lang="en-US" sz="7200" b="1" dirty="0" smtClean="0">
                <a:solidFill>
                  <a:schemeClr val="tx1"/>
                </a:solidFill>
              </a:rPr>
              <a:t>mean both “age” and “forever”?</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13</a:t>
            </a:fld>
            <a:endParaRPr lang="en-US" dirty="0"/>
          </a:p>
        </p:txBody>
      </p:sp>
    </p:spTree>
    <p:extLst>
      <p:ext uri="{BB962C8B-B14F-4D97-AF65-F5344CB8AC3E}">
        <p14:creationId xmlns="" xmlns:p14="http://schemas.microsoft.com/office/powerpoint/2010/main" val="3362535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304800" y="1524000"/>
            <a:ext cx="8839200" cy="4876800"/>
          </a:xfrm>
        </p:spPr>
        <p:txBody>
          <a:bodyPr/>
          <a:lstStyle/>
          <a:p>
            <a:pPr algn="l">
              <a:spcBef>
                <a:spcPct val="0"/>
              </a:spcBef>
              <a:spcAft>
                <a:spcPts val="1200"/>
              </a:spcAft>
            </a:pPr>
            <a:r>
              <a:rPr lang="en-US" sz="7200" b="1" dirty="0" smtClean="0">
                <a:solidFill>
                  <a:schemeClr val="tx1"/>
                </a:solidFill>
              </a:rPr>
              <a:t>If </a:t>
            </a:r>
            <a:r>
              <a:rPr lang="en-US" sz="7200" b="1" i="1" dirty="0">
                <a:solidFill>
                  <a:schemeClr val="tx1"/>
                </a:solidFill>
              </a:rPr>
              <a:t>‘</a:t>
            </a:r>
            <a:r>
              <a:rPr lang="en-US" sz="7200" b="1" i="1" dirty="0" smtClean="0">
                <a:solidFill>
                  <a:schemeClr val="tx1"/>
                </a:solidFill>
              </a:rPr>
              <a:t>ôwlâm </a:t>
            </a:r>
            <a:r>
              <a:rPr lang="en-US" sz="7200" b="1" dirty="0" smtClean="0">
                <a:solidFill>
                  <a:schemeClr val="tx1"/>
                </a:solidFill>
              </a:rPr>
              <a:t>basically</a:t>
            </a:r>
            <a:r>
              <a:rPr lang="en-US" sz="7200" b="1" i="1" dirty="0" smtClean="0">
                <a:solidFill>
                  <a:schemeClr val="tx1"/>
                </a:solidFill>
              </a:rPr>
              <a:t> </a:t>
            </a:r>
            <a:r>
              <a:rPr lang="en-US" sz="7200" b="1" dirty="0" smtClean="0">
                <a:solidFill>
                  <a:schemeClr val="tx1"/>
                </a:solidFill>
              </a:rPr>
              <a:t>means “forever”, then sometimes it must mean “fromever”…</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14</a:t>
            </a:fld>
            <a:endParaRPr lang="en-US" dirty="0"/>
          </a:p>
        </p:txBody>
      </p:sp>
    </p:spTree>
    <p:extLst>
      <p:ext uri="{BB962C8B-B14F-4D97-AF65-F5344CB8AC3E}">
        <p14:creationId xmlns="" xmlns:p14="http://schemas.microsoft.com/office/powerpoint/2010/main" val="3017450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304800" y="1524000"/>
            <a:ext cx="8839200" cy="4876800"/>
          </a:xfrm>
        </p:spPr>
        <p:txBody>
          <a:bodyPr/>
          <a:lstStyle/>
          <a:p>
            <a:pPr algn="l">
              <a:spcBef>
                <a:spcPct val="0"/>
              </a:spcBef>
              <a:spcAft>
                <a:spcPts val="1200"/>
              </a:spcAft>
            </a:pPr>
            <a:r>
              <a:rPr lang="en-US" sz="7200" b="1" dirty="0" smtClean="0">
                <a:solidFill>
                  <a:schemeClr val="tx1"/>
                </a:solidFill>
              </a:rPr>
              <a:t>… and in the plural it must mean “forevers” – preposterous even to say it!</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15</a:t>
            </a:fld>
            <a:endParaRPr lang="en-US" dirty="0"/>
          </a:p>
        </p:txBody>
      </p:sp>
    </p:spTree>
    <p:extLst>
      <p:ext uri="{BB962C8B-B14F-4D97-AF65-F5344CB8AC3E}">
        <p14:creationId xmlns="" xmlns:p14="http://schemas.microsoft.com/office/powerpoint/2010/main" val="1980350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304800" y="1524000"/>
            <a:ext cx="8839200" cy="4876800"/>
          </a:xfrm>
        </p:spPr>
        <p:txBody>
          <a:bodyPr/>
          <a:lstStyle/>
          <a:p>
            <a:pPr algn="l">
              <a:spcBef>
                <a:spcPct val="0"/>
              </a:spcBef>
              <a:spcAft>
                <a:spcPts val="1200"/>
              </a:spcAft>
            </a:pPr>
            <a:r>
              <a:rPr lang="en-US" sz="7200" b="1" dirty="0" smtClean="0">
                <a:solidFill>
                  <a:schemeClr val="tx1"/>
                </a:solidFill>
              </a:rPr>
              <a:t>… and how about Mat.12:32  - can one “forever” be followed by another “forever”?</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16</a:t>
            </a:fld>
            <a:endParaRPr lang="en-US" dirty="0"/>
          </a:p>
        </p:txBody>
      </p:sp>
    </p:spTree>
    <p:extLst>
      <p:ext uri="{BB962C8B-B14F-4D97-AF65-F5344CB8AC3E}">
        <p14:creationId xmlns="" xmlns:p14="http://schemas.microsoft.com/office/powerpoint/2010/main" val="3312357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304800" y="1524000"/>
            <a:ext cx="8839200" cy="4876800"/>
          </a:xfrm>
        </p:spPr>
        <p:txBody>
          <a:bodyPr/>
          <a:lstStyle/>
          <a:p>
            <a:pPr algn="l">
              <a:spcBef>
                <a:spcPct val="0"/>
              </a:spcBef>
              <a:spcAft>
                <a:spcPts val="1200"/>
              </a:spcAft>
            </a:pPr>
            <a:r>
              <a:rPr lang="en-US" sz="7200" b="1" dirty="0" smtClean="0">
                <a:solidFill>
                  <a:schemeClr val="tx1"/>
                </a:solidFill>
              </a:rPr>
              <a:t>How is </a:t>
            </a:r>
            <a:r>
              <a:rPr lang="en-US" sz="7200" b="1" i="1" dirty="0">
                <a:solidFill>
                  <a:schemeClr val="tx1"/>
                </a:solidFill>
              </a:rPr>
              <a:t>‘</a:t>
            </a:r>
            <a:r>
              <a:rPr lang="en-US" sz="7200" b="1" i="1" dirty="0" smtClean="0">
                <a:solidFill>
                  <a:schemeClr val="tx1"/>
                </a:solidFill>
              </a:rPr>
              <a:t>ôwlâm </a:t>
            </a:r>
            <a:r>
              <a:rPr lang="en-US" sz="7200" b="1" dirty="0" smtClean="0">
                <a:solidFill>
                  <a:schemeClr val="tx1"/>
                </a:solidFill>
              </a:rPr>
              <a:t>used in phrases?</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17</a:t>
            </a:fld>
            <a:endParaRPr lang="en-US" dirty="0"/>
          </a:p>
        </p:txBody>
      </p:sp>
    </p:spTree>
    <p:extLst>
      <p:ext uri="{BB962C8B-B14F-4D97-AF65-F5344CB8AC3E}">
        <p14:creationId xmlns="" xmlns:p14="http://schemas.microsoft.com/office/powerpoint/2010/main" val="2952893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2286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304800" y="990600"/>
            <a:ext cx="8839200" cy="5257800"/>
          </a:xfrm>
        </p:spPr>
        <p:txBody>
          <a:bodyPr/>
          <a:lstStyle/>
          <a:p>
            <a:pPr algn="l">
              <a:spcBef>
                <a:spcPct val="0"/>
              </a:spcBef>
              <a:spcAft>
                <a:spcPts val="1200"/>
              </a:spcAft>
            </a:pPr>
            <a:r>
              <a:rPr lang="en-US" sz="7000" b="1" u="sng" dirty="0" smtClean="0">
                <a:solidFill>
                  <a:schemeClr val="tx1"/>
                </a:solidFill>
              </a:rPr>
              <a:t>OT</a:t>
            </a:r>
            <a:r>
              <a:rPr lang="en-US" sz="7000" b="1" dirty="0" smtClean="0">
                <a:solidFill>
                  <a:schemeClr val="tx1"/>
                </a:solidFill>
              </a:rPr>
              <a:t>:  (future time)</a:t>
            </a:r>
          </a:p>
          <a:p>
            <a:pPr marL="463550" indent="-463550" algn="l">
              <a:spcBef>
                <a:spcPct val="0"/>
              </a:spcBef>
              <a:spcAft>
                <a:spcPts val="1200"/>
              </a:spcAft>
              <a:buFont typeface="Arial" panose="020B0604020202020204" pitchFamily="34" charset="0"/>
              <a:buChar char="•"/>
            </a:pPr>
            <a:r>
              <a:rPr lang="en-US" sz="7000" b="1" i="1" dirty="0" smtClean="0">
                <a:solidFill>
                  <a:schemeClr val="tx1"/>
                </a:solidFill>
              </a:rPr>
              <a:t>‘ad </a:t>
            </a:r>
            <a:r>
              <a:rPr lang="en-US" sz="7000" b="1" dirty="0" smtClean="0">
                <a:solidFill>
                  <a:schemeClr val="tx1"/>
                </a:solidFill>
              </a:rPr>
              <a:t>(</a:t>
            </a:r>
            <a:r>
              <a:rPr lang="en-US" sz="7000" b="1" dirty="0" smtClean="0">
                <a:solidFill>
                  <a:srgbClr val="7030A0"/>
                </a:solidFill>
              </a:rPr>
              <a:t>until</a:t>
            </a:r>
            <a:r>
              <a:rPr lang="en-US" sz="7000" b="1" dirty="0" smtClean="0">
                <a:solidFill>
                  <a:schemeClr val="tx1"/>
                </a:solidFill>
              </a:rPr>
              <a:t>) </a:t>
            </a:r>
            <a:r>
              <a:rPr lang="en-US" sz="7000" b="1" i="1" dirty="0" smtClean="0">
                <a:solidFill>
                  <a:schemeClr val="tx1"/>
                </a:solidFill>
              </a:rPr>
              <a:t>‘</a:t>
            </a:r>
            <a:r>
              <a:rPr lang="en-US" sz="6600" b="1" i="1" dirty="0" smtClean="0">
                <a:solidFill>
                  <a:schemeClr val="tx1"/>
                </a:solidFill>
              </a:rPr>
              <a:t>ô</a:t>
            </a:r>
            <a:r>
              <a:rPr lang="en-US" sz="7000" b="1" i="1" dirty="0" smtClean="0">
                <a:solidFill>
                  <a:schemeClr val="tx1"/>
                </a:solidFill>
              </a:rPr>
              <a:t>wlâm</a:t>
            </a:r>
          </a:p>
          <a:p>
            <a:pPr marL="463550" indent="-463550" algn="l">
              <a:spcBef>
                <a:spcPct val="0"/>
              </a:spcBef>
              <a:spcAft>
                <a:spcPts val="1200"/>
              </a:spcAft>
              <a:buFont typeface="Arial" panose="020B0604020202020204" pitchFamily="34" charset="0"/>
              <a:buChar char="•"/>
            </a:pPr>
            <a:r>
              <a:rPr lang="en-US" sz="7000" b="1" i="1" dirty="0" smtClean="0">
                <a:solidFill>
                  <a:schemeClr val="tx1"/>
                </a:solidFill>
              </a:rPr>
              <a:t>l</a:t>
            </a:r>
            <a:r>
              <a:rPr lang="en-US" sz="7000" b="1" i="1" baseline="-25000" dirty="0" smtClean="0">
                <a:solidFill>
                  <a:schemeClr val="tx1"/>
                </a:solidFill>
              </a:rPr>
              <a:t>e</a:t>
            </a:r>
            <a:r>
              <a:rPr lang="en-US" sz="7000" b="1" i="1" dirty="0" smtClean="0">
                <a:solidFill>
                  <a:schemeClr val="tx1"/>
                </a:solidFill>
              </a:rPr>
              <a:t> </a:t>
            </a:r>
            <a:r>
              <a:rPr lang="en-US" sz="7000" b="1" dirty="0" smtClean="0">
                <a:solidFill>
                  <a:schemeClr val="tx1"/>
                </a:solidFill>
              </a:rPr>
              <a:t>(</a:t>
            </a:r>
            <a:r>
              <a:rPr lang="en-US" sz="7000" b="1" dirty="0" smtClean="0">
                <a:solidFill>
                  <a:srgbClr val="7030A0"/>
                </a:solidFill>
              </a:rPr>
              <a:t>for</a:t>
            </a:r>
            <a:r>
              <a:rPr lang="en-US" sz="7000" b="1" dirty="0" smtClean="0">
                <a:solidFill>
                  <a:schemeClr val="tx1"/>
                </a:solidFill>
              </a:rPr>
              <a:t>, </a:t>
            </a:r>
            <a:r>
              <a:rPr lang="en-US" sz="7000" b="1" dirty="0" smtClean="0">
                <a:solidFill>
                  <a:srgbClr val="7030A0"/>
                </a:solidFill>
              </a:rPr>
              <a:t>to</a:t>
            </a:r>
            <a:r>
              <a:rPr lang="en-US" sz="7000" b="1" dirty="0">
                <a:solidFill>
                  <a:schemeClr val="tx1"/>
                </a:solidFill>
              </a:rPr>
              <a:t>) </a:t>
            </a:r>
            <a:r>
              <a:rPr lang="en-US" sz="7000" b="1" i="1" dirty="0" smtClean="0">
                <a:solidFill>
                  <a:schemeClr val="tx1"/>
                </a:solidFill>
              </a:rPr>
              <a:t>‘</a:t>
            </a:r>
            <a:r>
              <a:rPr lang="en-US" sz="6600" b="1" i="1" dirty="0" smtClean="0">
                <a:solidFill>
                  <a:schemeClr val="tx1"/>
                </a:solidFill>
              </a:rPr>
              <a:t>ô</a:t>
            </a:r>
            <a:r>
              <a:rPr lang="en-US" sz="7000" b="1" i="1" dirty="0" smtClean="0">
                <a:solidFill>
                  <a:schemeClr val="tx1"/>
                </a:solidFill>
              </a:rPr>
              <a:t>wlâm</a:t>
            </a:r>
            <a:endParaRPr lang="en-US" sz="7000" b="1" i="1" dirty="0">
              <a:solidFill>
                <a:schemeClr val="tx1"/>
              </a:solidFill>
            </a:endParaRPr>
          </a:p>
          <a:p>
            <a:pPr marL="463550" indent="-463550" algn="l">
              <a:spcBef>
                <a:spcPct val="0"/>
              </a:spcBef>
              <a:spcAft>
                <a:spcPts val="1200"/>
              </a:spcAft>
              <a:buFont typeface="Arial" panose="020B0604020202020204" pitchFamily="34" charset="0"/>
              <a:buChar char="•"/>
            </a:pPr>
            <a:r>
              <a:rPr lang="en-US" sz="7000" b="1" i="1" dirty="0" smtClean="0">
                <a:solidFill>
                  <a:schemeClr val="tx1"/>
                </a:solidFill>
              </a:rPr>
              <a:t>‘</a:t>
            </a:r>
            <a:r>
              <a:rPr lang="en-US" sz="6600" b="1" i="1" dirty="0" smtClean="0">
                <a:solidFill>
                  <a:schemeClr val="tx1"/>
                </a:solidFill>
              </a:rPr>
              <a:t>ô</a:t>
            </a:r>
            <a:r>
              <a:rPr lang="en-US" sz="7000" b="1" i="1" dirty="0" smtClean="0">
                <a:solidFill>
                  <a:schemeClr val="tx1"/>
                </a:solidFill>
              </a:rPr>
              <a:t>wlâm</a:t>
            </a:r>
            <a:endParaRPr lang="en-US" sz="7000" b="1" i="1" dirty="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18</a:t>
            </a:fld>
            <a:endParaRPr lang="en-US" dirty="0"/>
          </a:p>
        </p:txBody>
      </p:sp>
    </p:spTree>
    <p:extLst>
      <p:ext uri="{BB962C8B-B14F-4D97-AF65-F5344CB8AC3E}">
        <p14:creationId xmlns="" xmlns:p14="http://schemas.microsoft.com/office/powerpoint/2010/main" val="147434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2286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304800" y="990600"/>
            <a:ext cx="8839200" cy="5257800"/>
          </a:xfrm>
        </p:spPr>
        <p:txBody>
          <a:bodyPr/>
          <a:lstStyle/>
          <a:p>
            <a:pPr algn="l">
              <a:spcBef>
                <a:spcPct val="0"/>
              </a:spcBef>
              <a:spcAft>
                <a:spcPts val="1200"/>
              </a:spcAft>
            </a:pPr>
            <a:r>
              <a:rPr lang="en-US" sz="7000" b="1" u="sng" dirty="0" smtClean="0">
                <a:solidFill>
                  <a:schemeClr val="tx1"/>
                </a:solidFill>
              </a:rPr>
              <a:t>OT</a:t>
            </a:r>
            <a:r>
              <a:rPr lang="en-US" sz="7000" b="1" dirty="0" smtClean="0">
                <a:solidFill>
                  <a:schemeClr val="tx1"/>
                </a:solidFill>
              </a:rPr>
              <a:t>:  (past time)</a:t>
            </a:r>
          </a:p>
          <a:p>
            <a:pPr marL="463550" indent="-463550" algn="l">
              <a:spcBef>
                <a:spcPct val="0"/>
              </a:spcBef>
              <a:spcAft>
                <a:spcPts val="1200"/>
              </a:spcAft>
              <a:buFont typeface="Arial" panose="020B0604020202020204" pitchFamily="34" charset="0"/>
              <a:buChar char="•"/>
            </a:pPr>
            <a:r>
              <a:rPr lang="en-US" sz="7000" b="1" i="1" dirty="0" smtClean="0">
                <a:solidFill>
                  <a:schemeClr val="tx1"/>
                </a:solidFill>
              </a:rPr>
              <a:t>m</a:t>
            </a:r>
            <a:r>
              <a:rPr lang="en-US" sz="7000" b="1" i="1" dirty="0" smtClean="0">
                <a:solidFill>
                  <a:schemeClr val="tx1"/>
                </a:solidFill>
                <a:latin typeface="Calibri"/>
                <a:cs typeface="Calibri"/>
              </a:rPr>
              <a:t>ê</a:t>
            </a:r>
            <a:r>
              <a:rPr lang="en-US" sz="7000" b="1" i="1" dirty="0" smtClean="0">
                <a:solidFill>
                  <a:schemeClr val="tx1"/>
                </a:solidFill>
              </a:rPr>
              <a:t> </a:t>
            </a:r>
            <a:r>
              <a:rPr lang="en-US" sz="7000" b="1" dirty="0" smtClean="0">
                <a:solidFill>
                  <a:schemeClr val="tx1"/>
                </a:solidFill>
              </a:rPr>
              <a:t>(</a:t>
            </a:r>
            <a:r>
              <a:rPr lang="en-US" sz="7000" b="1" dirty="0" smtClean="0">
                <a:solidFill>
                  <a:srgbClr val="7030A0"/>
                </a:solidFill>
              </a:rPr>
              <a:t>from</a:t>
            </a:r>
            <a:r>
              <a:rPr lang="en-US" sz="7000" b="1" dirty="0" smtClean="0">
                <a:solidFill>
                  <a:schemeClr val="tx1"/>
                </a:solidFill>
              </a:rPr>
              <a:t>) </a:t>
            </a:r>
            <a:r>
              <a:rPr lang="en-US" sz="7000" b="1" i="1" dirty="0" smtClean="0">
                <a:solidFill>
                  <a:schemeClr val="tx1"/>
                </a:solidFill>
              </a:rPr>
              <a:t>‘</a:t>
            </a:r>
            <a:r>
              <a:rPr lang="en-US" sz="6600" b="1" i="1" dirty="0" smtClean="0">
                <a:solidFill>
                  <a:schemeClr val="tx1"/>
                </a:solidFill>
              </a:rPr>
              <a:t>ô</a:t>
            </a:r>
            <a:r>
              <a:rPr lang="en-US" sz="7000" b="1" i="1" dirty="0" smtClean="0">
                <a:solidFill>
                  <a:schemeClr val="tx1"/>
                </a:solidFill>
              </a:rPr>
              <a:t>wlâm</a:t>
            </a:r>
          </a:p>
          <a:p>
            <a:pPr marL="463550" indent="-463550" algn="l">
              <a:spcBef>
                <a:spcPct val="0"/>
              </a:spcBef>
              <a:spcAft>
                <a:spcPts val="1200"/>
              </a:spcAft>
              <a:buFont typeface="Arial" panose="020B0604020202020204" pitchFamily="34" charset="0"/>
              <a:buChar char="•"/>
            </a:pPr>
            <a:r>
              <a:rPr lang="en-US" sz="7000" b="1" i="1" dirty="0" smtClean="0">
                <a:solidFill>
                  <a:schemeClr val="tx1"/>
                </a:solidFill>
              </a:rPr>
              <a:t>l</a:t>
            </a:r>
            <a:r>
              <a:rPr lang="en-US" sz="7000" b="1" i="1" baseline="-25000" dirty="0" smtClean="0">
                <a:solidFill>
                  <a:schemeClr val="tx1"/>
                </a:solidFill>
              </a:rPr>
              <a:t>e</a:t>
            </a:r>
            <a:r>
              <a:rPr lang="en-US" sz="7000" b="1" i="1" dirty="0" smtClean="0">
                <a:solidFill>
                  <a:schemeClr val="tx1"/>
                </a:solidFill>
              </a:rPr>
              <a:t>min </a:t>
            </a:r>
            <a:r>
              <a:rPr lang="en-US" sz="7000" b="1" dirty="0" smtClean="0">
                <a:solidFill>
                  <a:schemeClr val="tx1"/>
                </a:solidFill>
              </a:rPr>
              <a:t>(</a:t>
            </a:r>
            <a:r>
              <a:rPr lang="en-US" sz="7000" b="1" dirty="0" smtClean="0">
                <a:solidFill>
                  <a:srgbClr val="7030A0"/>
                </a:solidFill>
              </a:rPr>
              <a:t>since</a:t>
            </a:r>
            <a:r>
              <a:rPr lang="en-US" sz="7000" b="1" dirty="0" smtClean="0">
                <a:solidFill>
                  <a:schemeClr val="tx1"/>
                </a:solidFill>
              </a:rPr>
              <a:t>) </a:t>
            </a:r>
            <a:r>
              <a:rPr lang="en-US" sz="7000" b="1" i="1" dirty="0" smtClean="0">
                <a:solidFill>
                  <a:schemeClr val="tx1"/>
                </a:solidFill>
              </a:rPr>
              <a:t>‘</a:t>
            </a:r>
            <a:r>
              <a:rPr lang="en-US" sz="6600" b="1" i="1" dirty="0" smtClean="0">
                <a:solidFill>
                  <a:schemeClr val="tx1"/>
                </a:solidFill>
              </a:rPr>
              <a:t>ô</a:t>
            </a:r>
            <a:r>
              <a:rPr lang="en-US" sz="7000" b="1" i="1" dirty="0" smtClean="0">
                <a:solidFill>
                  <a:schemeClr val="tx1"/>
                </a:solidFill>
              </a:rPr>
              <a:t>wlâm</a:t>
            </a:r>
            <a:endParaRPr lang="en-US" sz="7000" b="1" i="1" dirty="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19</a:t>
            </a:fld>
            <a:endParaRPr lang="en-US" dirty="0"/>
          </a:p>
        </p:txBody>
      </p:sp>
    </p:spTree>
    <p:extLst>
      <p:ext uri="{BB962C8B-B14F-4D97-AF65-F5344CB8AC3E}">
        <p14:creationId xmlns="" xmlns:p14="http://schemas.microsoft.com/office/powerpoint/2010/main" val="2404070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304800" y="1143000"/>
            <a:ext cx="8839200" cy="5257800"/>
          </a:xfrm>
        </p:spPr>
        <p:txBody>
          <a:bodyPr/>
          <a:lstStyle/>
          <a:p>
            <a:pPr marL="457200" indent="-457200" algn="l">
              <a:spcBef>
                <a:spcPct val="0"/>
              </a:spcBef>
              <a:spcAft>
                <a:spcPts val="1200"/>
              </a:spcAft>
              <a:buFont typeface="Arial" panose="020B0604020202020204" pitchFamily="34" charset="0"/>
              <a:buChar char="•"/>
            </a:pPr>
            <a:r>
              <a:rPr lang="en-US" sz="6600" b="1" dirty="0" smtClean="0">
                <a:solidFill>
                  <a:schemeClr val="tx1"/>
                </a:solidFill>
              </a:rPr>
              <a:t>“eternity” in KJV:</a:t>
            </a:r>
          </a:p>
          <a:p>
            <a:pPr algn="l">
              <a:spcBef>
                <a:spcPct val="0"/>
              </a:spcBef>
              <a:spcAft>
                <a:spcPts val="1200"/>
              </a:spcAft>
            </a:pPr>
            <a:r>
              <a:rPr lang="en-US" sz="6600" b="1" dirty="0" smtClean="0">
                <a:solidFill>
                  <a:schemeClr val="tx1"/>
                </a:solidFill>
              </a:rPr>
              <a:t>Isa.57:15</a:t>
            </a:r>
          </a:p>
          <a:p>
            <a:pPr marL="463550" indent="-463550" algn="l">
              <a:spcBef>
                <a:spcPct val="0"/>
              </a:spcBef>
              <a:spcAft>
                <a:spcPts val="1200"/>
              </a:spcAft>
              <a:buFont typeface="Arial" panose="020B0604020202020204" pitchFamily="34" charset="0"/>
              <a:buChar char="•"/>
            </a:pPr>
            <a:r>
              <a:rPr lang="en-US" sz="6600" b="1" dirty="0" smtClean="0">
                <a:solidFill>
                  <a:schemeClr val="tx1"/>
                </a:solidFill>
              </a:rPr>
              <a:t>“eternal” in KJV: Deu.33:27; Isa.60:15; Mat.19:16, etc.</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a:t>
            </a:fld>
            <a:endParaRPr lang="en-US" dirty="0"/>
          </a:p>
        </p:txBody>
      </p:sp>
    </p:spTree>
    <p:extLst>
      <p:ext uri="{BB962C8B-B14F-4D97-AF65-F5344CB8AC3E}">
        <p14:creationId xmlns="" xmlns:p14="http://schemas.microsoft.com/office/powerpoint/2010/main" val="3579406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2286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304800" y="990600"/>
            <a:ext cx="8839200" cy="5257800"/>
          </a:xfrm>
        </p:spPr>
        <p:txBody>
          <a:bodyPr/>
          <a:lstStyle/>
          <a:p>
            <a:pPr algn="l">
              <a:spcBef>
                <a:spcPct val="0"/>
              </a:spcBef>
              <a:spcAft>
                <a:spcPts val="1200"/>
              </a:spcAft>
            </a:pPr>
            <a:r>
              <a:rPr lang="en-US" sz="7000" b="1" u="sng" dirty="0" smtClean="0">
                <a:solidFill>
                  <a:schemeClr val="tx1"/>
                </a:solidFill>
              </a:rPr>
              <a:t>Meaning of Hebrew ‘</a:t>
            </a:r>
            <a:r>
              <a:rPr lang="en-US" sz="7000" b="1" i="1" u="sng" dirty="0" smtClean="0">
                <a:solidFill>
                  <a:schemeClr val="tx1"/>
                </a:solidFill>
                <a:ea typeface="Tahoma"/>
                <a:cs typeface="Tahoma"/>
              </a:rPr>
              <a:t>ô</a:t>
            </a:r>
            <a:r>
              <a:rPr lang="en-US" sz="7000" b="1" i="1" u="sng" dirty="0" smtClean="0">
                <a:solidFill>
                  <a:schemeClr val="tx1"/>
                </a:solidFill>
              </a:rPr>
              <a:t>wlâm</a:t>
            </a:r>
            <a:r>
              <a:rPr lang="en-US" sz="7000" b="1" dirty="0" smtClean="0">
                <a:solidFill>
                  <a:schemeClr val="tx1"/>
                </a:solidFill>
              </a:rPr>
              <a:t>: </a:t>
            </a:r>
          </a:p>
          <a:p>
            <a:pPr marL="463550" indent="-463550" algn="l">
              <a:spcBef>
                <a:spcPct val="0"/>
              </a:spcBef>
              <a:spcAft>
                <a:spcPts val="1200"/>
              </a:spcAft>
              <a:buFont typeface="Arial" panose="020B0604020202020204" pitchFamily="34" charset="0"/>
              <a:buChar char="•"/>
            </a:pPr>
            <a:r>
              <a:rPr lang="en-US" sz="7000" b="1" dirty="0" smtClean="0">
                <a:solidFill>
                  <a:schemeClr val="tx1"/>
                </a:solidFill>
              </a:rPr>
              <a:t>Etymology – from verb </a:t>
            </a:r>
            <a:r>
              <a:rPr lang="en-US" sz="7000" b="1" i="1" dirty="0" smtClean="0">
                <a:solidFill>
                  <a:schemeClr val="tx1"/>
                </a:solidFill>
              </a:rPr>
              <a:t>‘âlam</a:t>
            </a:r>
          </a:p>
          <a:p>
            <a:pPr marL="463550" indent="-463550" algn="l">
              <a:spcBef>
                <a:spcPct val="0"/>
              </a:spcBef>
              <a:spcAft>
                <a:spcPts val="1200"/>
              </a:spcAft>
              <a:buFont typeface="Arial" panose="020B0604020202020204" pitchFamily="34" charset="0"/>
              <a:buChar char="•"/>
            </a:pPr>
            <a:r>
              <a:rPr lang="en-US" sz="7000" b="1" dirty="0" smtClean="0">
                <a:solidFill>
                  <a:schemeClr val="tx1"/>
                </a:solidFill>
              </a:rPr>
              <a:t>“hide”, “conceal”</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20</a:t>
            </a:fld>
            <a:endParaRPr lang="en-US" dirty="0"/>
          </a:p>
        </p:txBody>
      </p:sp>
    </p:spTree>
    <p:extLst>
      <p:ext uri="{BB962C8B-B14F-4D97-AF65-F5344CB8AC3E}">
        <p14:creationId xmlns="" xmlns:p14="http://schemas.microsoft.com/office/powerpoint/2010/main" val="2981289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2286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304800" y="990600"/>
            <a:ext cx="8839200" cy="5257800"/>
          </a:xfrm>
        </p:spPr>
        <p:txBody>
          <a:bodyPr/>
          <a:lstStyle/>
          <a:p>
            <a:pPr algn="l">
              <a:spcBef>
                <a:spcPct val="0"/>
              </a:spcBef>
              <a:spcAft>
                <a:spcPts val="1200"/>
              </a:spcAft>
            </a:pPr>
            <a:r>
              <a:rPr lang="en-US" sz="7000" b="1" u="sng" dirty="0" smtClean="0">
                <a:solidFill>
                  <a:schemeClr val="tx1"/>
                </a:solidFill>
              </a:rPr>
              <a:t>Meaning of Hebrew ‘</a:t>
            </a:r>
            <a:r>
              <a:rPr lang="en-US" sz="7000" b="1" i="1" u="sng" dirty="0" smtClean="0">
                <a:solidFill>
                  <a:schemeClr val="tx1"/>
                </a:solidFill>
                <a:ea typeface="Tahoma"/>
                <a:cs typeface="Tahoma"/>
              </a:rPr>
              <a:t>ô</a:t>
            </a:r>
            <a:r>
              <a:rPr lang="en-US" sz="7000" b="1" i="1" u="sng" dirty="0" smtClean="0">
                <a:solidFill>
                  <a:schemeClr val="tx1"/>
                </a:solidFill>
              </a:rPr>
              <a:t>wlâm</a:t>
            </a:r>
            <a:r>
              <a:rPr lang="en-US" sz="7000" b="1" dirty="0" smtClean="0">
                <a:solidFill>
                  <a:schemeClr val="tx1"/>
                </a:solidFill>
              </a:rPr>
              <a:t>: </a:t>
            </a:r>
          </a:p>
          <a:p>
            <a:pPr marL="463550" indent="-463550" algn="l">
              <a:spcBef>
                <a:spcPct val="0"/>
              </a:spcBef>
              <a:spcAft>
                <a:spcPts val="1200"/>
              </a:spcAft>
              <a:buFont typeface="Arial" panose="020B0604020202020204" pitchFamily="34" charset="0"/>
              <a:buChar char="•"/>
            </a:pPr>
            <a:r>
              <a:rPr lang="en-US" sz="7000" b="1" dirty="0" smtClean="0">
                <a:solidFill>
                  <a:schemeClr val="tx1"/>
                </a:solidFill>
              </a:rPr>
              <a:t>Based on 1</a:t>
            </a:r>
            <a:r>
              <a:rPr lang="en-US" sz="7000" b="1" baseline="30000" dirty="0" smtClean="0">
                <a:solidFill>
                  <a:schemeClr val="tx1"/>
                </a:solidFill>
              </a:rPr>
              <a:t>st</a:t>
            </a:r>
            <a:r>
              <a:rPr lang="en-US" sz="7000" b="1" dirty="0" smtClean="0">
                <a:solidFill>
                  <a:schemeClr val="tx1"/>
                </a:solidFill>
              </a:rPr>
              <a:t> occurrence –Gen.3:22</a:t>
            </a:r>
          </a:p>
          <a:p>
            <a:pPr marL="463550" indent="-463550" algn="l">
              <a:spcBef>
                <a:spcPct val="0"/>
              </a:spcBef>
              <a:spcAft>
                <a:spcPts val="1200"/>
              </a:spcAft>
              <a:buFont typeface="Arial" panose="020B0604020202020204" pitchFamily="34" charset="0"/>
              <a:buChar char="•"/>
            </a:pPr>
            <a:r>
              <a:rPr lang="en-US" sz="7000" b="1" dirty="0" smtClean="0">
                <a:solidFill>
                  <a:schemeClr val="tx1"/>
                </a:solidFill>
              </a:rPr>
              <a:t>“forever”?</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21</a:t>
            </a:fld>
            <a:endParaRPr lang="en-US" dirty="0"/>
          </a:p>
        </p:txBody>
      </p:sp>
    </p:spTree>
    <p:extLst>
      <p:ext uri="{BB962C8B-B14F-4D97-AF65-F5344CB8AC3E}">
        <p14:creationId xmlns="" xmlns:p14="http://schemas.microsoft.com/office/powerpoint/2010/main" val="1096217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304800" y="1143000"/>
            <a:ext cx="8839200" cy="5257800"/>
          </a:xfrm>
        </p:spPr>
        <p:txBody>
          <a:bodyPr/>
          <a:lstStyle/>
          <a:p>
            <a:pPr algn="l">
              <a:spcBef>
                <a:spcPct val="0"/>
              </a:spcBef>
              <a:spcAft>
                <a:spcPts val="1200"/>
              </a:spcAft>
            </a:pPr>
            <a:r>
              <a:rPr lang="en-US" sz="6000" b="1" u="sng" dirty="0" smtClean="0">
                <a:solidFill>
                  <a:schemeClr val="tx1"/>
                </a:solidFill>
              </a:rPr>
              <a:t>Does the tree of life convey eternal life</a:t>
            </a:r>
            <a:r>
              <a:rPr lang="en-US" sz="6000" b="1" dirty="0" smtClean="0">
                <a:solidFill>
                  <a:schemeClr val="tx1"/>
                </a:solidFill>
              </a:rPr>
              <a:t>? </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Read Rev. chs. 21-22</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What is the tree of life compared to?</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22</a:t>
            </a:fld>
            <a:endParaRPr lang="en-US" dirty="0"/>
          </a:p>
        </p:txBody>
      </p:sp>
    </p:spTree>
    <p:extLst>
      <p:ext uri="{BB962C8B-B14F-4D97-AF65-F5344CB8AC3E}">
        <p14:creationId xmlns="" xmlns:p14="http://schemas.microsoft.com/office/powerpoint/2010/main" val="8726228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152400" y="1143000"/>
            <a:ext cx="8991600" cy="5257800"/>
          </a:xfrm>
        </p:spPr>
        <p:txBody>
          <a:bodyPr/>
          <a:lstStyle/>
          <a:p>
            <a:pPr algn="l">
              <a:spcBef>
                <a:spcPct val="0"/>
              </a:spcBef>
              <a:spcAft>
                <a:spcPts val="1200"/>
              </a:spcAft>
            </a:pPr>
            <a:r>
              <a:rPr lang="en-US" sz="6000" b="1" u="sng" dirty="0" smtClean="0">
                <a:solidFill>
                  <a:schemeClr val="tx1"/>
                </a:solidFill>
              </a:rPr>
              <a:t>Usage of “age” (</a:t>
            </a:r>
            <a:r>
              <a:rPr lang="en-US" sz="6000" b="1" i="1" u="sng" dirty="0" smtClean="0">
                <a:solidFill>
                  <a:schemeClr val="tx1"/>
                </a:solidFill>
                <a:ea typeface="Tahoma"/>
                <a:cs typeface="Tahoma"/>
              </a:rPr>
              <a:t>ô</a:t>
            </a:r>
            <a:r>
              <a:rPr lang="en-US" sz="6000" b="1" i="1" u="sng" dirty="0" smtClean="0">
                <a:solidFill>
                  <a:schemeClr val="tx1"/>
                </a:solidFill>
              </a:rPr>
              <a:t>wlâm)</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“ancient” times – Gen.6:4, Pro.8:23; Isa.46:9; Jer.28:8</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23</a:t>
            </a:fld>
            <a:endParaRPr lang="en-US" dirty="0"/>
          </a:p>
        </p:txBody>
      </p:sp>
    </p:spTree>
    <p:extLst>
      <p:ext uri="{BB962C8B-B14F-4D97-AF65-F5344CB8AC3E}">
        <p14:creationId xmlns="" xmlns:p14="http://schemas.microsoft.com/office/powerpoint/2010/main" val="2030391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152400" y="1143000"/>
            <a:ext cx="8991600" cy="5257800"/>
          </a:xfrm>
        </p:spPr>
        <p:txBody>
          <a:bodyPr/>
          <a:lstStyle/>
          <a:p>
            <a:pPr algn="l">
              <a:spcBef>
                <a:spcPct val="0"/>
              </a:spcBef>
              <a:spcAft>
                <a:spcPts val="1200"/>
              </a:spcAft>
            </a:pPr>
            <a:r>
              <a:rPr lang="en-US" sz="7200" b="1" u="sng" dirty="0" smtClean="0">
                <a:solidFill>
                  <a:schemeClr val="tx1"/>
                </a:solidFill>
              </a:rPr>
              <a:t>Ancient usage of “age” (</a:t>
            </a:r>
            <a:r>
              <a:rPr lang="en-US" sz="7200" b="1" i="1" u="sng" dirty="0" smtClean="0">
                <a:solidFill>
                  <a:schemeClr val="tx1"/>
                </a:solidFill>
                <a:ea typeface="Tahoma"/>
                <a:cs typeface="Tahoma"/>
              </a:rPr>
              <a:t>ô</a:t>
            </a:r>
            <a:r>
              <a:rPr lang="en-US" sz="7200" b="1" i="1" u="sng" dirty="0" smtClean="0">
                <a:solidFill>
                  <a:schemeClr val="tx1"/>
                </a:solidFill>
              </a:rPr>
              <a:t>wlâm)</a:t>
            </a:r>
            <a:r>
              <a:rPr lang="en-US" sz="72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7200" b="1" dirty="0" smtClean="0">
                <a:solidFill>
                  <a:schemeClr val="tx1"/>
                </a:solidFill>
              </a:rPr>
              <a:t>Did time have a beginning?</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24</a:t>
            </a:fld>
            <a:endParaRPr lang="en-US" dirty="0"/>
          </a:p>
        </p:txBody>
      </p:sp>
    </p:spTree>
    <p:extLst>
      <p:ext uri="{BB962C8B-B14F-4D97-AF65-F5344CB8AC3E}">
        <p14:creationId xmlns="" xmlns:p14="http://schemas.microsoft.com/office/powerpoint/2010/main" val="28482569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152400" y="1371600"/>
            <a:ext cx="8991600" cy="5029200"/>
          </a:xfrm>
        </p:spPr>
        <p:txBody>
          <a:bodyPr/>
          <a:lstStyle/>
          <a:p>
            <a:pPr algn="l">
              <a:spcBef>
                <a:spcPct val="0"/>
              </a:spcBef>
              <a:spcAft>
                <a:spcPts val="1200"/>
              </a:spcAft>
            </a:pPr>
            <a:r>
              <a:rPr lang="en-US" sz="7200" b="1" u="sng" dirty="0" smtClean="0">
                <a:solidFill>
                  <a:schemeClr val="tx1"/>
                </a:solidFill>
              </a:rPr>
              <a:t>In the beginning</a:t>
            </a:r>
            <a:r>
              <a:rPr lang="en-US" sz="72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7200" b="1" dirty="0" smtClean="0">
                <a:solidFill>
                  <a:schemeClr val="tx1"/>
                </a:solidFill>
              </a:rPr>
              <a:t>The creation came into being then – Gen.1:1</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25</a:t>
            </a:fld>
            <a:endParaRPr lang="en-US" dirty="0"/>
          </a:p>
        </p:txBody>
      </p:sp>
    </p:spTree>
    <p:extLst>
      <p:ext uri="{BB962C8B-B14F-4D97-AF65-F5344CB8AC3E}">
        <p14:creationId xmlns="" xmlns:p14="http://schemas.microsoft.com/office/powerpoint/2010/main" val="1080419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152400" y="1371600"/>
            <a:ext cx="8991600" cy="5029200"/>
          </a:xfrm>
        </p:spPr>
        <p:txBody>
          <a:bodyPr/>
          <a:lstStyle/>
          <a:p>
            <a:pPr algn="l">
              <a:spcBef>
                <a:spcPct val="0"/>
              </a:spcBef>
              <a:spcAft>
                <a:spcPts val="1200"/>
              </a:spcAft>
            </a:pPr>
            <a:r>
              <a:rPr lang="en-US" sz="7200" b="1" u="sng" dirty="0" smtClean="0">
                <a:solidFill>
                  <a:schemeClr val="tx1"/>
                </a:solidFill>
              </a:rPr>
              <a:t>In the beginning</a:t>
            </a:r>
            <a:r>
              <a:rPr lang="en-US" sz="72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7200" b="1" dirty="0" smtClean="0">
                <a:solidFill>
                  <a:schemeClr val="tx1"/>
                </a:solidFill>
              </a:rPr>
              <a:t>But God and His Word </a:t>
            </a:r>
            <a:r>
              <a:rPr lang="en-US" sz="7200" b="1" dirty="0">
                <a:solidFill>
                  <a:schemeClr val="tx1"/>
                </a:solidFill>
              </a:rPr>
              <a:t>already</a:t>
            </a:r>
            <a:r>
              <a:rPr lang="en-US" sz="8800" b="1" dirty="0">
                <a:solidFill>
                  <a:schemeClr val="tx1"/>
                </a:solidFill>
              </a:rPr>
              <a:t> </a:t>
            </a:r>
            <a:r>
              <a:rPr lang="en-US" sz="8800" b="1" i="1" dirty="0" smtClean="0">
                <a:solidFill>
                  <a:schemeClr val="tx1"/>
                </a:solidFill>
              </a:rPr>
              <a:t>WERE </a:t>
            </a:r>
            <a:r>
              <a:rPr lang="en-US" sz="7200" b="1" dirty="0" smtClean="0">
                <a:solidFill>
                  <a:schemeClr val="tx1"/>
                </a:solidFill>
              </a:rPr>
              <a:t>– Joh.1:1</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26</a:t>
            </a:fld>
            <a:endParaRPr lang="en-US" dirty="0"/>
          </a:p>
        </p:txBody>
      </p:sp>
    </p:spTree>
    <p:extLst>
      <p:ext uri="{BB962C8B-B14F-4D97-AF65-F5344CB8AC3E}">
        <p14:creationId xmlns="" xmlns:p14="http://schemas.microsoft.com/office/powerpoint/2010/main" val="10804195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152400" y="1143000"/>
            <a:ext cx="8991600" cy="5257800"/>
          </a:xfrm>
        </p:spPr>
        <p:txBody>
          <a:bodyPr/>
          <a:lstStyle/>
          <a:p>
            <a:pPr algn="l">
              <a:spcBef>
                <a:spcPct val="0"/>
              </a:spcBef>
              <a:spcAft>
                <a:spcPts val="1200"/>
              </a:spcAft>
            </a:pPr>
            <a:r>
              <a:rPr lang="en-US" sz="6000" b="1" u="sng" dirty="0" smtClean="0">
                <a:solidFill>
                  <a:schemeClr val="tx1"/>
                </a:solidFill>
              </a:rPr>
              <a:t>Usage of “age” (</a:t>
            </a:r>
            <a:r>
              <a:rPr lang="en-US" sz="6000" b="1" i="1" u="sng" dirty="0" smtClean="0">
                <a:solidFill>
                  <a:schemeClr val="tx1"/>
                </a:solidFill>
                <a:ea typeface="Tahoma"/>
                <a:cs typeface="Tahoma"/>
              </a:rPr>
              <a:t>ô</a:t>
            </a:r>
            <a:r>
              <a:rPr lang="en-US" sz="6000" b="1" i="1" u="sng" dirty="0" smtClean="0">
                <a:solidFill>
                  <a:schemeClr val="tx1"/>
                </a:solidFill>
              </a:rPr>
              <a:t>wlâm)</a:t>
            </a:r>
            <a:r>
              <a:rPr lang="en-US" sz="6000" b="1" dirty="0" smtClean="0">
                <a:solidFill>
                  <a:schemeClr val="tx1"/>
                </a:solidFill>
              </a:rPr>
              <a:t>:</a:t>
            </a:r>
          </a:p>
          <a:p>
            <a:pPr marL="341313" indent="-341313" algn="l">
              <a:spcBef>
                <a:spcPct val="0"/>
              </a:spcBef>
              <a:spcAft>
                <a:spcPts val="1200"/>
              </a:spcAft>
              <a:buFont typeface="Arial" panose="020B0604020202020204" pitchFamily="34" charset="0"/>
              <a:buChar char="•"/>
            </a:pPr>
            <a:r>
              <a:rPr lang="en-US" sz="6000" b="1" dirty="0" smtClean="0">
                <a:solidFill>
                  <a:schemeClr val="tx1"/>
                </a:solidFill>
              </a:rPr>
              <a:t>if looking backward = “ancient hidden” times</a:t>
            </a:r>
          </a:p>
          <a:p>
            <a:pPr marL="341313" indent="-341313" algn="l">
              <a:spcBef>
                <a:spcPct val="0"/>
              </a:spcBef>
              <a:spcAft>
                <a:spcPts val="1200"/>
              </a:spcAft>
              <a:buFont typeface="Arial" panose="020B0604020202020204" pitchFamily="34" charset="0"/>
              <a:buChar char="•"/>
            </a:pPr>
            <a:r>
              <a:rPr lang="en-US" sz="6000" b="1" dirty="0" smtClean="0">
                <a:solidFill>
                  <a:schemeClr val="tx1"/>
                </a:solidFill>
              </a:rPr>
              <a:t>looking forward = “future hidden” times</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27</a:t>
            </a:fld>
            <a:endParaRPr lang="en-US" dirty="0"/>
          </a:p>
        </p:txBody>
      </p:sp>
    </p:spTree>
    <p:extLst>
      <p:ext uri="{BB962C8B-B14F-4D97-AF65-F5344CB8AC3E}">
        <p14:creationId xmlns="" xmlns:p14="http://schemas.microsoft.com/office/powerpoint/2010/main" val="28643076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Usage of “age”</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a man’s lifetime – Exo.14:13; 19:9; 21:6;       1 Sam.1:22; 27:12; 1 Ki. 1:31; Psa.5:12; 21:4; 61:7</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28</a:t>
            </a:fld>
            <a:endParaRPr lang="en-US" dirty="0"/>
          </a:p>
        </p:txBody>
      </p:sp>
    </p:spTree>
    <p:extLst>
      <p:ext uri="{BB962C8B-B14F-4D97-AF65-F5344CB8AC3E}">
        <p14:creationId xmlns="" xmlns:p14="http://schemas.microsoft.com/office/powerpoint/2010/main" val="4682974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Usage of “age”</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Remainder of a man’s lifetime – Jonah 2:5-6</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29</a:t>
            </a:fld>
            <a:endParaRPr lang="en-US" dirty="0"/>
          </a:p>
        </p:txBody>
      </p:sp>
    </p:spTree>
    <p:extLst>
      <p:ext uri="{BB962C8B-B14F-4D97-AF65-F5344CB8AC3E}">
        <p14:creationId xmlns="" xmlns:p14="http://schemas.microsoft.com/office/powerpoint/2010/main" val="700971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304800" y="1143000"/>
            <a:ext cx="8839200" cy="5257800"/>
          </a:xfrm>
        </p:spPr>
        <p:txBody>
          <a:bodyPr/>
          <a:lstStyle/>
          <a:p>
            <a:pPr algn="l">
              <a:spcBef>
                <a:spcPct val="0"/>
              </a:spcBef>
              <a:spcAft>
                <a:spcPts val="1200"/>
              </a:spcAft>
            </a:pPr>
            <a:endParaRPr lang="en-US" sz="6000" b="1" u="sng" dirty="0" smtClean="0">
              <a:solidFill>
                <a:schemeClr val="tx1"/>
              </a:solidFill>
            </a:endParaRPr>
          </a:p>
          <a:p>
            <a:pPr algn="l">
              <a:spcBef>
                <a:spcPct val="0"/>
              </a:spcBef>
              <a:spcAft>
                <a:spcPts val="1200"/>
              </a:spcAft>
            </a:pPr>
            <a:r>
              <a:rPr lang="en-US" sz="8000" b="1" dirty="0" smtClean="0">
                <a:solidFill>
                  <a:schemeClr val="tx1"/>
                </a:solidFill>
              </a:rPr>
              <a:t>What does eternity mean?</a:t>
            </a:r>
          </a:p>
          <a:p>
            <a:pPr marL="463550" indent="-463550" algn="l">
              <a:spcBef>
                <a:spcPct val="0"/>
              </a:spcBef>
              <a:spcAft>
                <a:spcPts val="1200"/>
              </a:spcAft>
              <a:buFont typeface="Arial" panose="020B0604020202020204" pitchFamily="34" charset="0"/>
              <a:buChar char="•"/>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a:t>
            </a:fld>
            <a:endParaRPr lang="en-US" dirty="0"/>
          </a:p>
        </p:txBody>
      </p:sp>
    </p:spTree>
    <p:extLst>
      <p:ext uri="{BB962C8B-B14F-4D97-AF65-F5344CB8AC3E}">
        <p14:creationId xmlns="" xmlns:p14="http://schemas.microsoft.com/office/powerpoint/2010/main" val="71896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Plural “ages”</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1 Ki.8:13; 2 Chr.6:2</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Psa.61:4</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Psa.77:5 vs. </a:t>
            </a:r>
            <a:r>
              <a:rPr lang="en-US" sz="6000" b="1" dirty="0" smtClean="0">
                <a:solidFill>
                  <a:srgbClr val="0070C0"/>
                </a:solidFill>
              </a:rPr>
              <a:t>77:7-8</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Psa.145:13</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30</a:t>
            </a:fld>
            <a:endParaRPr lang="en-US" dirty="0"/>
          </a:p>
        </p:txBody>
      </p:sp>
    </p:spTree>
    <p:extLst>
      <p:ext uri="{BB962C8B-B14F-4D97-AF65-F5344CB8AC3E}">
        <p14:creationId xmlns="" xmlns:p14="http://schemas.microsoft.com/office/powerpoint/2010/main" val="14441075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Plural “ages”</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Ecc.1:10</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Isa.26:4; 45:17 (2)</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Isa.51:9</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Dan.9:24</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31</a:t>
            </a:fld>
            <a:endParaRPr lang="en-US" dirty="0"/>
          </a:p>
        </p:txBody>
      </p:sp>
    </p:spTree>
    <p:extLst>
      <p:ext uri="{BB962C8B-B14F-4D97-AF65-F5344CB8AC3E}">
        <p14:creationId xmlns="" xmlns:p14="http://schemas.microsoft.com/office/powerpoint/2010/main" val="9116746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800"/>
              </a:spcAft>
            </a:pPr>
            <a:r>
              <a:rPr lang="en-US" sz="6000" b="1" u="sng" dirty="0" smtClean="0">
                <a:solidFill>
                  <a:schemeClr val="tx1"/>
                </a:solidFill>
              </a:rPr>
              <a:t>Associated ideas of “age”</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“generations of an age” – Gen.9:12 – also Deu.32:7</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Also “you and your seed” – Deu.28:46</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32</a:t>
            </a:fld>
            <a:endParaRPr lang="en-US" dirty="0"/>
          </a:p>
        </p:txBody>
      </p:sp>
    </p:spTree>
    <p:extLst>
      <p:ext uri="{BB962C8B-B14F-4D97-AF65-F5344CB8AC3E}">
        <p14:creationId xmlns="" xmlns:p14="http://schemas.microsoft.com/office/powerpoint/2010/main" val="10041712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800"/>
              </a:spcAft>
            </a:pPr>
            <a:r>
              <a:rPr lang="en-US" sz="6000" b="1" u="sng" dirty="0" smtClean="0">
                <a:solidFill>
                  <a:schemeClr val="tx1"/>
                </a:solidFill>
              </a:rPr>
              <a:t>Associated ideas of “age”</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“generation of a generation(s)”</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“generation to generation”</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33</a:t>
            </a:fld>
            <a:endParaRPr lang="en-US" dirty="0"/>
          </a:p>
        </p:txBody>
      </p:sp>
    </p:spTree>
    <p:extLst>
      <p:ext uri="{BB962C8B-B14F-4D97-AF65-F5344CB8AC3E}">
        <p14:creationId xmlns="" xmlns:p14="http://schemas.microsoft.com/office/powerpoint/2010/main" val="11421230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800"/>
              </a:spcAft>
            </a:pPr>
            <a:r>
              <a:rPr lang="en-US" sz="6000" b="1" u="sng" dirty="0" smtClean="0">
                <a:solidFill>
                  <a:schemeClr val="tx1"/>
                </a:solidFill>
              </a:rPr>
              <a:t>Associated ideas of “age”</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“in all generations”</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Then what about “a thousand generations”?</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34</a:t>
            </a:fld>
            <a:endParaRPr lang="en-US" dirty="0"/>
          </a:p>
        </p:txBody>
      </p:sp>
    </p:spTree>
    <p:extLst>
      <p:ext uri="{BB962C8B-B14F-4D97-AF65-F5344CB8AC3E}">
        <p14:creationId xmlns="" xmlns:p14="http://schemas.microsoft.com/office/powerpoint/2010/main" val="32902845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800"/>
              </a:spcAft>
            </a:pPr>
            <a:r>
              <a:rPr lang="en-US" sz="6000" b="1" u="sng" dirty="0" smtClean="0">
                <a:solidFill>
                  <a:schemeClr val="tx1"/>
                </a:solidFill>
              </a:rPr>
              <a:t>Equivalent words</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“age” “generation(s)” – Psa.45:17, 145:13</a:t>
            </a: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Ver.35.2</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solidFill>
                  <a:prstClr val="black">
                    <a:tint val="75000"/>
                  </a:prstClr>
                </a:solidFill>
              </a:rPr>
              <a:pPr>
                <a:defRPr/>
              </a:pPr>
              <a:t>35</a:t>
            </a:fld>
            <a:endParaRPr lang="en-US" dirty="0">
              <a:solidFill>
                <a:prstClr val="black">
                  <a:tint val="75000"/>
                </a:prstClr>
              </a:solidFill>
            </a:endParaRPr>
          </a:p>
        </p:txBody>
      </p:sp>
    </p:spTree>
    <p:extLst>
      <p:ext uri="{BB962C8B-B14F-4D97-AF65-F5344CB8AC3E}">
        <p14:creationId xmlns="" xmlns:p14="http://schemas.microsoft.com/office/powerpoint/2010/main" val="5490636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800"/>
              </a:spcAft>
            </a:pPr>
            <a:r>
              <a:rPr lang="en-US" sz="6000" b="1" u="sng" dirty="0" smtClean="0">
                <a:solidFill>
                  <a:schemeClr val="tx1"/>
                </a:solidFill>
              </a:rPr>
              <a:t>Equivalent words</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“age” </a:t>
            </a:r>
            <a:r>
              <a:rPr lang="en-US" sz="6000" b="1" dirty="0">
                <a:solidFill>
                  <a:schemeClr val="tx1"/>
                </a:solidFill>
              </a:rPr>
              <a:t>“enduring” </a:t>
            </a:r>
            <a:r>
              <a:rPr lang="en-US" sz="6000" b="1" dirty="0" smtClean="0">
                <a:solidFill>
                  <a:schemeClr val="tx1"/>
                </a:solidFill>
              </a:rPr>
              <a:t>(</a:t>
            </a:r>
            <a:r>
              <a:rPr lang="en-US" sz="6000" b="1" i="1" dirty="0" smtClean="0">
                <a:solidFill>
                  <a:schemeClr val="tx1"/>
                </a:solidFill>
              </a:rPr>
              <a:t>n</a:t>
            </a:r>
            <a:r>
              <a:rPr lang="en-US" sz="6000" b="1" i="1" dirty="0" smtClean="0">
                <a:solidFill>
                  <a:schemeClr val="tx1"/>
                </a:solidFill>
                <a:latin typeface="Calibri"/>
                <a:cs typeface="Calibri"/>
              </a:rPr>
              <a:t>ê</a:t>
            </a:r>
            <a:r>
              <a:rPr lang="en-US" sz="6000" b="1" i="1" dirty="0" smtClean="0">
                <a:solidFill>
                  <a:schemeClr val="tx1"/>
                </a:solidFill>
              </a:rPr>
              <a:t>tsach</a:t>
            </a:r>
            <a:r>
              <a:rPr lang="en-US" sz="6000" b="1" dirty="0" smtClean="0">
                <a:solidFill>
                  <a:schemeClr val="tx1"/>
                </a:solidFill>
              </a:rPr>
              <a:t>) – Psa.9:5-6; 103:9</a:t>
            </a: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Ver.35.2</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solidFill>
                  <a:prstClr val="black">
                    <a:tint val="75000"/>
                  </a:prstClr>
                </a:solidFill>
              </a:rPr>
              <a:pPr>
                <a:defRPr/>
              </a:pPr>
              <a:t>36</a:t>
            </a:fld>
            <a:endParaRPr lang="en-US" dirty="0">
              <a:solidFill>
                <a:prstClr val="black">
                  <a:tint val="75000"/>
                </a:prstClr>
              </a:solidFill>
            </a:endParaRPr>
          </a:p>
        </p:txBody>
      </p:sp>
    </p:spTree>
    <p:extLst>
      <p:ext uri="{BB962C8B-B14F-4D97-AF65-F5344CB8AC3E}">
        <p14:creationId xmlns="" xmlns:p14="http://schemas.microsoft.com/office/powerpoint/2010/main" val="400945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800"/>
              </a:spcAft>
            </a:pPr>
            <a:r>
              <a:rPr lang="en-US" sz="6000" b="1" u="sng" dirty="0" smtClean="0">
                <a:solidFill>
                  <a:schemeClr val="tx1"/>
                </a:solidFill>
              </a:rPr>
              <a:t>Equivalent words</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“age” </a:t>
            </a:r>
            <a:r>
              <a:rPr lang="en-US" sz="6000" b="1" dirty="0">
                <a:solidFill>
                  <a:schemeClr val="tx1"/>
                </a:solidFill>
              </a:rPr>
              <a:t>“continually” </a:t>
            </a:r>
            <a:r>
              <a:rPr lang="en-US" sz="6000" b="1" dirty="0" smtClean="0">
                <a:solidFill>
                  <a:schemeClr val="tx1"/>
                </a:solidFill>
              </a:rPr>
              <a:t>(</a:t>
            </a:r>
            <a:r>
              <a:rPr lang="en-US" sz="6000" b="1" i="1" dirty="0" smtClean="0">
                <a:solidFill>
                  <a:schemeClr val="tx1"/>
                </a:solidFill>
                <a:latin typeface="+mj-lt"/>
              </a:rPr>
              <a:t>tâm</a:t>
            </a:r>
            <a:r>
              <a:rPr lang="en-US" sz="6000" b="1" i="1" dirty="0" smtClean="0">
                <a:solidFill>
                  <a:schemeClr val="tx1"/>
                </a:solidFill>
                <a:latin typeface="+mj-lt"/>
                <a:ea typeface="Tahoma"/>
                <a:cs typeface="Tahoma"/>
              </a:rPr>
              <a:t>î</a:t>
            </a:r>
            <a:r>
              <a:rPr lang="en-US" sz="6000" b="1" i="1" dirty="0" smtClean="0">
                <a:solidFill>
                  <a:schemeClr val="tx1"/>
                </a:solidFill>
                <a:latin typeface="+mj-lt"/>
              </a:rPr>
              <a:t>yd</a:t>
            </a:r>
            <a:r>
              <a:rPr lang="en-US" sz="6000" b="1" dirty="0" smtClean="0">
                <a:solidFill>
                  <a:schemeClr val="tx1"/>
                </a:solidFill>
              </a:rPr>
              <a:t>) – Psa.119:44</a:t>
            </a: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Ver.35.2</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solidFill>
                  <a:prstClr val="black">
                    <a:tint val="75000"/>
                  </a:prstClr>
                </a:solidFill>
              </a:rPr>
              <a:pPr>
                <a:defRPr/>
              </a:pPr>
              <a:t>37</a:t>
            </a:fld>
            <a:endParaRPr lang="en-US" dirty="0">
              <a:solidFill>
                <a:prstClr val="black">
                  <a:tint val="75000"/>
                </a:prstClr>
              </a:solidFill>
            </a:endParaRPr>
          </a:p>
        </p:txBody>
      </p:sp>
    </p:spTree>
    <p:extLst>
      <p:ext uri="{BB962C8B-B14F-4D97-AF65-F5344CB8AC3E}">
        <p14:creationId xmlns="" xmlns:p14="http://schemas.microsoft.com/office/powerpoint/2010/main" val="23682467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800"/>
              </a:spcAft>
            </a:pPr>
            <a:r>
              <a:rPr lang="en-US" sz="6000" b="1" u="sng" dirty="0" smtClean="0">
                <a:solidFill>
                  <a:schemeClr val="tx1"/>
                </a:solidFill>
              </a:rPr>
              <a:t>Equivalent words</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“age” “length of days” – Psa.21:4</a:t>
            </a: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Ver.35.2</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solidFill>
                  <a:prstClr val="black">
                    <a:tint val="75000"/>
                  </a:prstClr>
                </a:solidFill>
              </a:rPr>
              <a:pPr>
                <a:defRPr/>
              </a:pPr>
              <a:t>38</a:t>
            </a:fld>
            <a:endParaRPr lang="en-US" dirty="0">
              <a:solidFill>
                <a:prstClr val="black">
                  <a:tint val="75000"/>
                </a:prstClr>
              </a:solidFill>
            </a:endParaRPr>
          </a:p>
        </p:txBody>
      </p:sp>
    </p:spTree>
    <p:extLst>
      <p:ext uri="{BB962C8B-B14F-4D97-AF65-F5344CB8AC3E}">
        <p14:creationId xmlns="" xmlns:p14="http://schemas.microsoft.com/office/powerpoint/2010/main" val="13817441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800"/>
              </a:spcAft>
            </a:pPr>
            <a:r>
              <a:rPr lang="en-US" sz="6000" b="1" u="sng" dirty="0" smtClean="0">
                <a:solidFill>
                  <a:schemeClr val="tx1"/>
                </a:solidFill>
              </a:rPr>
              <a:t>Equivalent words</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“age” “enduring-time” “generation” – Psa.77:7-8</a:t>
            </a: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Ver.35.2</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solidFill>
                  <a:prstClr val="black">
                    <a:tint val="75000"/>
                  </a:prstClr>
                </a:solidFill>
              </a:rPr>
              <a:pPr>
                <a:defRPr/>
              </a:pPr>
              <a:t>39</a:t>
            </a:fld>
            <a:endParaRPr lang="en-US" dirty="0">
              <a:solidFill>
                <a:prstClr val="black">
                  <a:tint val="75000"/>
                </a:prstClr>
              </a:solidFill>
            </a:endParaRPr>
          </a:p>
        </p:txBody>
      </p:sp>
    </p:spTree>
    <p:extLst>
      <p:ext uri="{BB962C8B-B14F-4D97-AF65-F5344CB8AC3E}">
        <p14:creationId xmlns="" xmlns:p14="http://schemas.microsoft.com/office/powerpoint/2010/main" val="1800520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304800" y="1143000"/>
            <a:ext cx="8839200" cy="5257800"/>
          </a:xfrm>
        </p:spPr>
        <p:txBody>
          <a:bodyPr/>
          <a:lstStyle/>
          <a:p>
            <a:pPr algn="l">
              <a:spcBef>
                <a:spcPct val="0"/>
              </a:spcBef>
              <a:spcAft>
                <a:spcPts val="1200"/>
              </a:spcAft>
            </a:pPr>
            <a:endParaRPr lang="en-US" sz="2000" b="1" u="sng" dirty="0" smtClean="0">
              <a:solidFill>
                <a:schemeClr val="tx1"/>
              </a:solidFill>
            </a:endParaRPr>
          </a:p>
          <a:p>
            <a:pPr algn="l">
              <a:spcBef>
                <a:spcPct val="0"/>
              </a:spcBef>
              <a:spcAft>
                <a:spcPts val="1200"/>
              </a:spcAft>
            </a:pPr>
            <a:r>
              <a:rPr lang="en-US" sz="8000" b="1" dirty="0" smtClean="0">
                <a:solidFill>
                  <a:schemeClr val="tx1"/>
                </a:solidFill>
              </a:rPr>
              <a:t>Examples?</a:t>
            </a:r>
          </a:p>
          <a:p>
            <a:pPr marL="463550" indent="-463550" algn="l">
              <a:spcBef>
                <a:spcPct val="0"/>
              </a:spcBef>
              <a:spcAft>
                <a:spcPts val="1200"/>
              </a:spcAft>
              <a:buFont typeface="Arial" panose="020B0604020202020204" pitchFamily="34" charset="0"/>
              <a:buChar char="•"/>
            </a:pPr>
            <a:r>
              <a:rPr lang="en-US" sz="8000" b="1" dirty="0" smtClean="0">
                <a:solidFill>
                  <a:schemeClr val="tx1"/>
                </a:solidFill>
              </a:rPr>
              <a:t>Heb.13:8 </a:t>
            </a:r>
          </a:p>
          <a:p>
            <a:pPr marL="463550" indent="-463550" algn="l">
              <a:spcBef>
                <a:spcPct val="0"/>
              </a:spcBef>
              <a:spcAft>
                <a:spcPts val="1200"/>
              </a:spcAft>
              <a:buFont typeface="Arial" panose="020B0604020202020204" pitchFamily="34" charset="0"/>
              <a:buChar char="•"/>
            </a:pPr>
            <a:r>
              <a:rPr lang="en-US" sz="8000" b="1" dirty="0" smtClean="0">
                <a:solidFill>
                  <a:schemeClr val="tx1"/>
                </a:solidFill>
              </a:rPr>
              <a:t>Psa.66:7; 90:1-4</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a:t>
            </a:fld>
            <a:endParaRPr lang="en-US" dirty="0"/>
          </a:p>
        </p:txBody>
      </p:sp>
    </p:spTree>
    <p:extLst>
      <p:ext uri="{BB962C8B-B14F-4D97-AF65-F5344CB8AC3E}">
        <p14:creationId xmlns="" xmlns:p14="http://schemas.microsoft.com/office/powerpoint/2010/main" val="36845190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800"/>
              </a:spcAft>
            </a:pPr>
            <a:r>
              <a:rPr lang="en-US" sz="6000" b="1" u="sng" dirty="0" smtClean="0">
                <a:solidFill>
                  <a:schemeClr val="tx1"/>
                </a:solidFill>
              </a:rPr>
              <a:t>Implied limitation</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Psa.78:69 – concerning earth</a:t>
            </a:r>
          </a:p>
        </p:txBody>
      </p:sp>
      <p:sp>
        <p:nvSpPr>
          <p:cNvPr id="6" name="Footer Placeholder 5"/>
          <p:cNvSpPr>
            <a:spLocks noGrp="1"/>
          </p:cNvSpPr>
          <p:nvPr>
            <p:ph type="ftr" sz="quarter" idx="11"/>
          </p:nvPr>
        </p:nvSpPr>
        <p:spPr/>
        <p:txBody>
          <a:bodyPr/>
          <a:lstStyle/>
          <a:p>
            <a:pPr>
              <a:defRPr/>
            </a:pPr>
            <a:r>
              <a:rPr lang="en-US" smtClean="0">
                <a:solidFill>
                  <a:prstClr val="black">
                    <a:tint val="75000"/>
                  </a:prstClr>
                </a:solidFill>
              </a:rPr>
              <a:t>Ver.35.2</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solidFill>
                  <a:prstClr val="black">
                    <a:tint val="75000"/>
                  </a:prstClr>
                </a:solidFill>
              </a:rPr>
              <a:pPr>
                <a:defRPr/>
              </a:pPr>
              <a:t>40</a:t>
            </a:fld>
            <a:endParaRPr lang="en-US" dirty="0">
              <a:solidFill>
                <a:prstClr val="black">
                  <a:tint val="75000"/>
                </a:prstClr>
              </a:solidFill>
            </a:endParaRPr>
          </a:p>
        </p:txBody>
      </p:sp>
    </p:spTree>
    <p:extLst>
      <p:ext uri="{BB962C8B-B14F-4D97-AF65-F5344CB8AC3E}">
        <p14:creationId xmlns="" xmlns:p14="http://schemas.microsoft.com/office/powerpoint/2010/main" val="9737439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A definition of “age”</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Time between giving of Law and its fulfillment in Christ – examples</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41</a:t>
            </a:fld>
            <a:endParaRPr lang="en-US" dirty="0"/>
          </a:p>
        </p:txBody>
      </p:sp>
    </p:spTree>
    <p:extLst>
      <p:ext uri="{BB962C8B-B14F-4D97-AF65-F5344CB8AC3E}">
        <p14:creationId xmlns="" xmlns:p14="http://schemas.microsoft.com/office/powerpoint/2010/main" val="41004929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600200"/>
            <a:ext cx="8915400" cy="4800600"/>
          </a:xfrm>
        </p:spPr>
        <p:txBody>
          <a:bodyPr/>
          <a:lstStyle/>
          <a:p>
            <a:pPr algn="l">
              <a:spcBef>
                <a:spcPts val="1800"/>
              </a:spcBef>
              <a:spcAft>
                <a:spcPts val="1800"/>
              </a:spcAft>
            </a:pPr>
            <a:r>
              <a:rPr lang="en-US" sz="6000" b="1" dirty="0" smtClean="0">
                <a:solidFill>
                  <a:schemeClr val="tx1"/>
                </a:solidFill>
              </a:rPr>
              <a:t>Passover celebration </a:t>
            </a:r>
            <a:r>
              <a:rPr lang="en-US" sz="6000" b="1" dirty="0">
                <a:solidFill>
                  <a:schemeClr val="tx1"/>
                </a:solidFill>
              </a:rPr>
              <a:t>– </a:t>
            </a:r>
            <a:endParaRPr lang="en-US" sz="6000" b="1" dirty="0" smtClean="0">
              <a:solidFill>
                <a:schemeClr val="tx1"/>
              </a:solidFill>
            </a:endParaRPr>
          </a:p>
          <a:p>
            <a:pPr algn="l">
              <a:spcBef>
                <a:spcPts val="1800"/>
              </a:spcBef>
              <a:spcAft>
                <a:spcPts val="3000"/>
              </a:spcAft>
            </a:pPr>
            <a:r>
              <a:rPr lang="en-US" sz="6000" b="1" dirty="0" smtClean="0">
                <a:solidFill>
                  <a:schemeClr val="tx1"/>
                </a:solidFill>
              </a:rPr>
              <a:t>   Exo.12:14  </a:t>
            </a:r>
            <a:r>
              <a:rPr lang="en-US" sz="6000" b="1" dirty="0" smtClean="0">
                <a:solidFill>
                  <a:srgbClr val="0070C0"/>
                </a:solidFill>
              </a:rPr>
              <a:t>vs.</a:t>
            </a:r>
            <a:r>
              <a:rPr lang="en-US" sz="6000" b="1" dirty="0" smtClean="0">
                <a:solidFill>
                  <a:schemeClr val="tx1"/>
                </a:solidFill>
              </a:rPr>
              <a:t>  1 Cor.5:7</a:t>
            </a:r>
            <a:endParaRPr lang="en-US" sz="6000" b="1" dirty="0">
              <a:solidFill>
                <a:schemeClr val="tx1"/>
              </a:solidFill>
            </a:endParaRP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42</a:t>
            </a:fld>
            <a:endParaRPr lang="en-US" dirty="0"/>
          </a:p>
        </p:txBody>
      </p:sp>
    </p:spTree>
    <p:extLst>
      <p:ext uri="{BB962C8B-B14F-4D97-AF65-F5344CB8AC3E}">
        <p14:creationId xmlns="" xmlns:p14="http://schemas.microsoft.com/office/powerpoint/2010/main" val="31044717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600200"/>
            <a:ext cx="8915400" cy="4800600"/>
          </a:xfrm>
        </p:spPr>
        <p:txBody>
          <a:bodyPr/>
          <a:lstStyle/>
          <a:p>
            <a:pPr algn="l">
              <a:spcBef>
                <a:spcPct val="0"/>
              </a:spcBef>
              <a:spcAft>
                <a:spcPts val="1800"/>
              </a:spcAft>
            </a:pPr>
            <a:r>
              <a:rPr lang="en-US" sz="6000" b="1" dirty="0" smtClean="0">
                <a:solidFill>
                  <a:schemeClr val="tx1"/>
                </a:solidFill>
              </a:rPr>
              <a:t>Feast of Unleavened Bread </a:t>
            </a:r>
          </a:p>
          <a:p>
            <a:pPr algn="l">
              <a:spcBef>
                <a:spcPct val="0"/>
              </a:spcBef>
              <a:spcAft>
                <a:spcPts val="1200"/>
              </a:spcAft>
            </a:pPr>
            <a:r>
              <a:rPr lang="en-US" sz="6000" b="1" dirty="0" smtClean="0">
                <a:solidFill>
                  <a:schemeClr val="tx1"/>
                </a:solidFill>
              </a:rPr>
              <a:t>   Exo.12:17  </a:t>
            </a:r>
            <a:r>
              <a:rPr lang="en-US" sz="6000" b="1" dirty="0" smtClean="0">
                <a:solidFill>
                  <a:srgbClr val="0070C0"/>
                </a:solidFill>
              </a:rPr>
              <a:t>vs.</a:t>
            </a:r>
            <a:r>
              <a:rPr lang="en-US" sz="6000" b="1" dirty="0" smtClean="0">
                <a:solidFill>
                  <a:schemeClr val="tx1"/>
                </a:solidFill>
              </a:rPr>
              <a:t>  1 Cor.15: 20-23</a:t>
            </a:r>
            <a:endParaRPr lang="en-US" sz="6000" b="1" dirty="0">
              <a:solidFill>
                <a:schemeClr val="tx1"/>
              </a:solidFill>
            </a:endParaRP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43</a:t>
            </a:fld>
            <a:endParaRPr lang="en-US" dirty="0"/>
          </a:p>
        </p:txBody>
      </p:sp>
    </p:spTree>
    <p:extLst>
      <p:ext uri="{BB962C8B-B14F-4D97-AF65-F5344CB8AC3E}">
        <p14:creationId xmlns="" xmlns:p14="http://schemas.microsoft.com/office/powerpoint/2010/main" val="20460613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981200"/>
            <a:ext cx="8915400" cy="4419600"/>
          </a:xfrm>
        </p:spPr>
        <p:txBody>
          <a:bodyPr/>
          <a:lstStyle/>
          <a:p>
            <a:pPr algn="l">
              <a:spcBef>
                <a:spcPct val="0"/>
              </a:spcBef>
              <a:spcAft>
                <a:spcPts val="1800"/>
              </a:spcAft>
            </a:pPr>
            <a:r>
              <a:rPr lang="en-US" sz="6000" b="1" dirty="0" smtClean="0">
                <a:solidFill>
                  <a:schemeClr val="tx1"/>
                </a:solidFill>
              </a:rPr>
              <a:t>Priesthood – </a:t>
            </a:r>
          </a:p>
          <a:p>
            <a:pPr algn="l">
              <a:spcBef>
                <a:spcPct val="0"/>
              </a:spcBef>
              <a:spcAft>
                <a:spcPts val="1200"/>
              </a:spcAft>
            </a:pPr>
            <a:r>
              <a:rPr lang="en-US" sz="6000" b="1" dirty="0" smtClean="0">
                <a:solidFill>
                  <a:schemeClr val="tx1"/>
                </a:solidFill>
              </a:rPr>
              <a:t>Exo.29:9; 40:15  </a:t>
            </a:r>
            <a:r>
              <a:rPr lang="en-US" sz="6000" b="1" dirty="0" smtClean="0">
                <a:solidFill>
                  <a:srgbClr val="0070C0"/>
                </a:solidFill>
              </a:rPr>
              <a:t>vs.</a:t>
            </a:r>
            <a:r>
              <a:rPr lang="en-US" sz="6000" b="1" dirty="0" smtClean="0">
                <a:solidFill>
                  <a:schemeClr val="tx1"/>
                </a:solidFill>
              </a:rPr>
              <a:t>  Heb.3:1; 5:10; 7:11-12</a:t>
            </a:r>
            <a:endParaRPr lang="en-US" sz="6000" b="1" dirty="0">
              <a:solidFill>
                <a:schemeClr val="tx1"/>
              </a:solidFill>
            </a:endParaRP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44</a:t>
            </a:fld>
            <a:endParaRPr lang="en-US" dirty="0"/>
          </a:p>
        </p:txBody>
      </p:sp>
    </p:spTree>
    <p:extLst>
      <p:ext uri="{BB962C8B-B14F-4D97-AF65-F5344CB8AC3E}">
        <p14:creationId xmlns="" xmlns:p14="http://schemas.microsoft.com/office/powerpoint/2010/main" val="36238964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981200"/>
            <a:ext cx="8915400" cy="4419600"/>
          </a:xfrm>
        </p:spPr>
        <p:txBody>
          <a:bodyPr/>
          <a:lstStyle/>
          <a:p>
            <a:pPr algn="l">
              <a:spcBef>
                <a:spcPct val="0"/>
              </a:spcBef>
              <a:spcAft>
                <a:spcPts val="1800"/>
              </a:spcAft>
            </a:pPr>
            <a:r>
              <a:rPr lang="en-US" sz="6000" b="1" dirty="0" smtClean="0">
                <a:solidFill>
                  <a:schemeClr val="tx1"/>
                </a:solidFill>
              </a:rPr>
              <a:t>Lamp oil – </a:t>
            </a:r>
          </a:p>
          <a:p>
            <a:pPr algn="l">
              <a:spcBef>
                <a:spcPct val="0"/>
              </a:spcBef>
              <a:spcAft>
                <a:spcPts val="1200"/>
              </a:spcAft>
            </a:pPr>
            <a:r>
              <a:rPr lang="en-US" sz="6000" b="1" dirty="0" smtClean="0">
                <a:solidFill>
                  <a:schemeClr val="tx1"/>
                </a:solidFill>
              </a:rPr>
              <a:t>Lev.24:3  </a:t>
            </a:r>
            <a:r>
              <a:rPr lang="en-US" sz="6000" b="1" dirty="0" smtClean="0">
                <a:solidFill>
                  <a:srgbClr val="0070C0"/>
                </a:solidFill>
              </a:rPr>
              <a:t>vs.</a:t>
            </a:r>
            <a:r>
              <a:rPr lang="en-US" sz="6000" b="1" dirty="0" smtClean="0">
                <a:solidFill>
                  <a:schemeClr val="tx1"/>
                </a:solidFill>
              </a:rPr>
              <a:t>  Rev.21:23</a:t>
            </a:r>
            <a:endParaRPr lang="en-US" sz="6000" b="1" dirty="0">
              <a:solidFill>
                <a:schemeClr val="tx1"/>
              </a:solidFill>
            </a:endParaRP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45</a:t>
            </a:fld>
            <a:endParaRPr lang="en-US" dirty="0"/>
          </a:p>
        </p:txBody>
      </p:sp>
    </p:spTree>
    <p:extLst>
      <p:ext uri="{BB962C8B-B14F-4D97-AF65-F5344CB8AC3E}">
        <p14:creationId xmlns="" xmlns:p14="http://schemas.microsoft.com/office/powerpoint/2010/main" val="29698964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981200"/>
            <a:ext cx="8915400" cy="4419600"/>
          </a:xfrm>
        </p:spPr>
        <p:txBody>
          <a:bodyPr/>
          <a:lstStyle/>
          <a:p>
            <a:pPr algn="l">
              <a:spcBef>
                <a:spcPct val="0"/>
              </a:spcBef>
              <a:spcAft>
                <a:spcPts val="1800"/>
              </a:spcAft>
            </a:pPr>
            <a:r>
              <a:rPr lang="en-US" sz="6000" b="1" dirty="0" smtClean="0">
                <a:solidFill>
                  <a:schemeClr val="tx1"/>
                </a:solidFill>
              </a:rPr>
              <a:t>Showbread – </a:t>
            </a:r>
          </a:p>
          <a:p>
            <a:pPr algn="l">
              <a:spcBef>
                <a:spcPct val="0"/>
              </a:spcBef>
              <a:spcAft>
                <a:spcPts val="1200"/>
              </a:spcAft>
            </a:pPr>
            <a:r>
              <a:rPr lang="en-US" sz="6000" b="1" dirty="0" smtClean="0">
                <a:solidFill>
                  <a:schemeClr val="tx1"/>
                </a:solidFill>
              </a:rPr>
              <a:t>Lev.24:7-9  </a:t>
            </a:r>
            <a:r>
              <a:rPr lang="en-US" sz="6000" b="1" dirty="0" smtClean="0">
                <a:solidFill>
                  <a:srgbClr val="0070C0"/>
                </a:solidFill>
              </a:rPr>
              <a:t>vs.</a:t>
            </a:r>
            <a:r>
              <a:rPr lang="en-US" sz="6000" b="1" dirty="0" smtClean="0">
                <a:solidFill>
                  <a:schemeClr val="tx1"/>
                </a:solidFill>
              </a:rPr>
              <a:t>  1 Cor.11:24</a:t>
            </a:r>
            <a:endParaRPr lang="en-US" sz="6000" b="1" dirty="0">
              <a:solidFill>
                <a:schemeClr val="tx1"/>
              </a:solidFill>
            </a:endParaRP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46</a:t>
            </a:fld>
            <a:endParaRPr lang="en-US" dirty="0"/>
          </a:p>
        </p:txBody>
      </p:sp>
    </p:spTree>
    <p:extLst>
      <p:ext uri="{BB962C8B-B14F-4D97-AF65-F5344CB8AC3E}">
        <p14:creationId xmlns="" xmlns:p14="http://schemas.microsoft.com/office/powerpoint/2010/main" val="20067498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A definition of “age”</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Time for a given covenant to run its course – examples</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47</a:t>
            </a:fld>
            <a:endParaRPr lang="en-US" dirty="0"/>
          </a:p>
        </p:txBody>
      </p:sp>
    </p:spTree>
    <p:extLst>
      <p:ext uri="{BB962C8B-B14F-4D97-AF65-F5344CB8AC3E}">
        <p14:creationId xmlns="" xmlns:p14="http://schemas.microsoft.com/office/powerpoint/2010/main" val="2079654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295400"/>
            <a:ext cx="8915400" cy="5105400"/>
          </a:xfrm>
        </p:spPr>
        <p:txBody>
          <a:bodyPr/>
          <a:lstStyle/>
          <a:p>
            <a:pPr algn="l">
              <a:spcBef>
                <a:spcPct val="0"/>
              </a:spcBef>
              <a:spcAft>
                <a:spcPts val="1800"/>
              </a:spcAft>
            </a:pPr>
            <a:r>
              <a:rPr lang="en-US" sz="6000" b="1" dirty="0" smtClean="0">
                <a:solidFill>
                  <a:schemeClr val="tx1"/>
                </a:solidFill>
              </a:rPr>
              <a:t>Land </a:t>
            </a:r>
            <a:r>
              <a:rPr lang="en-US" sz="6000" b="1" dirty="0">
                <a:solidFill>
                  <a:schemeClr val="tx1"/>
                </a:solidFill>
              </a:rPr>
              <a:t>arrangement </a:t>
            </a:r>
            <a:r>
              <a:rPr lang="en-US" sz="6000" b="1" dirty="0" smtClean="0">
                <a:solidFill>
                  <a:schemeClr val="tx1"/>
                </a:solidFill>
              </a:rPr>
              <a:t>with Abraham </a:t>
            </a:r>
            <a:r>
              <a:rPr lang="en-US" sz="6000" b="1" dirty="0">
                <a:solidFill>
                  <a:schemeClr val="tx1"/>
                </a:solidFill>
              </a:rPr>
              <a:t>– </a:t>
            </a:r>
            <a:endParaRPr lang="en-US" sz="6000" b="1" dirty="0" smtClean="0">
              <a:solidFill>
                <a:schemeClr val="tx1"/>
              </a:solidFill>
            </a:endParaRPr>
          </a:p>
          <a:p>
            <a:pPr algn="l">
              <a:spcBef>
                <a:spcPct val="0"/>
              </a:spcBef>
              <a:spcAft>
                <a:spcPts val="1200"/>
              </a:spcAft>
            </a:pPr>
            <a:r>
              <a:rPr lang="en-US" sz="6000" b="1" dirty="0" smtClean="0">
                <a:solidFill>
                  <a:schemeClr val="tx1"/>
                </a:solidFill>
              </a:rPr>
              <a:t>Gen.17:8  </a:t>
            </a:r>
            <a:r>
              <a:rPr lang="en-US" sz="6000" b="1" dirty="0" smtClean="0">
                <a:solidFill>
                  <a:srgbClr val="0070C0"/>
                </a:solidFill>
              </a:rPr>
              <a:t>vs.</a:t>
            </a:r>
            <a:r>
              <a:rPr lang="en-US" sz="6000" b="1" dirty="0" smtClean="0">
                <a:solidFill>
                  <a:schemeClr val="tx1"/>
                </a:solidFill>
              </a:rPr>
              <a:t>  2 Pet.3:12-13</a:t>
            </a:r>
            <a:endParaRPr lang="en-US" sz="6000" b="1" dirty="0">
              <a:solidFill>
                <a:schemeClr val="tx1"/>
              </a:solidFill>
            </a:endParaRP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48</a:t>
            </a:fld>
            <a:endParaRPr lang="en-US" dirty="0"/>
          </a:p>
        </p:txBody>
      </p:sp>
    </p:spTree>
    <p:extLst>
      <p:ext uri="{BB962C8B-B14F-4D97-AF65-F5344CB8AC3E}">
        <p14:creationId xmlns="" xmlns:p14="http://schemas.microsoft.com/office/powerpoint/2010/main" val="24018067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295400"/>
            <a:ext cx="8915400" cy="5105400"/>
          </a:xfrm>
        </p:spPr>
        <p:txBody>
          <a:bodyPr/>
          <a:lstStyle/>
          <a:p>
            <a:pPr algn="l">
              <a:spcBef>
                <a:spcPct val="0"/>
              </a:spcBef>
              <a:spcAft>
                <a:spcPts val="1800"/>
              </a:spcAft>
            </a:pPr>
            <a:r>
              <a:rPr lang="en-US" sz="6000" b="1" dirty="0" smtClean="0">
                <a:solidFill>
                  <a:schemeClr val="tx1"/>
                </a:solidFill>
              </a:rPr>
              <a:t>Sabbath keeping </a:t>
            </a:r>
            <a:r>
              <a:rPr lang="en-US" sz="6000" b="1" dirty="0">
                <a:solidFill>
                  <a:schemeClr val="tx1"/>
                </a:solidFill>
              </a:rPr>
              <a:t>– </a:t>
            </a:r>
            <a:endParaRPr lang="en-US" sz="6000" b="1" dirty="0" smtClean="0">
              <a:solidFill>
                <a:schemeClr val="tx1"/>
              </a:solidFill>
            </a:endParaRPr>
          </a:p>
          <a:p>
            <a:pPr algn="l">
              <a:spcBef>
                <a:spcPct val="0"/>
              </a:spcBef>
              <a:spcAft>
                <a:spcPts val="1200"/>
              </a:spcAft>
            </a:pPr>
            <a:r>
              <a:rPr lang="en-US" sz="6000" b="1" dirty="0" smtClean="0">
                <a:solidFill>
                  <a:schemeClr val="tx1"/>
                </a:solidFill>
              </a:rPr>
              <a:t>Exo.31:16-17  </a:t>
            </a:r>
            <a:r>
              <a:rPr lang="en-US" sz="6000" b="1" dirty="0" smtClean="0">
                <a:solidFill>
                  <a:srgbClr val="0070C0"/>
                </a:solidFill>
              </a:rPr>
              <a:t>vs.</a:t>
            </a:r>
            <a:r>
              <a:rPr lang="en-US" sz="6000" b="1" dirty="0" smtClean="0">
                <a:solidFill>
                  <a:schemeClr val="tx1"/>
                </a:solidFill>
              </a:rPr>
              <a:t>  Rev.21:23-25</a:t>
            </a:r>
            <a:endParaRPr lang="en-US" sz="6000" b="1" dirty="0">
              <a:solidFill>
                <a:schemeClr val="tx1"/>
              </a:solidFill>
            </a:endParaRP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49</a:t>
            </a:fld>
            <a:endParaRPr lang="en-US" dirty="0"/>
          </a:p>
        </p:txBody>
      </p:sp>
    </p:spTree>
    <p:extLst>
      <p:ext uri="{BB962C8B-B14F-4D97-AF65-F5344CB8AC3E}">
        <p14:creationId xmlns="" xmlns:p14="http://schemas.microsoft.com/office/powerpoint/2010/main" val="3652553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304800" y="1143000"/>
            <a:ext cx="8839200" cy="5257800"/>
          </a:xfrm>
        </p:spPr>
        <p:txBody>
          <a:bodyPr/>
          <a:lstStyle/>
          <a:p>
            <a:pPr algn="l">
              <a:spcBef>
                <a:spcPct val="0"/>
              </a:spcBef>
              <a:spcAft>
                <a:spcPts val="1200"/>
              </a:spcAft>
            </a:pPr>
            <a:endParaRPr lang="en-US" sz="2000" b="1" u="sng" dirty="0" smtClean="0">
              <a:solidFill>
                <a:schemeClr val="tx1"/>
              </a:solidFill>
            </a:endParaRPr>
          </a:p>
          <a:p>
            <a:pPr algn="l">
              <a:spcBef>
                <a:spcPct val="0"/>
              </a:spcBef>
              <a:spcAft>
                <a:spcPts val="1200"/>
              </a:spcAft>
            </a:pPr>
            <a:r>
              <a:rPr lang="en-US" sz="8000" b="1" dirty="0" smtClean="0">
                <a:solidFill>
                  <a:schemeClr val="tx1"/>
                </a:solidFill>
              </a:rPr>
              <a:t>What does “forever” mean?</a:t>
            </a:r>
          </a:p>
          <a:p>
            <a:pPr algn="l">
              <a:spcBef>
                <a:spcPct val="0"/>
              </a:spcBef>
              <a:spcAft>
                <a:spcPts val="1200"/>
              </a:spcAft>
            </a:pPr>
            <a:r>
              <a:rPr lang="en-US" sz="8000" b="1" dirty="0" smtClean="0">
                <a:solidFill>
                  <a:schemeClr val="tx1"/>
                </a:solidFill>
              </a:rPr>
              <a:t>for + ever = </a:t>
            </a:r>
            <a:r>
              <a:rPr lang="en-US" sz="8000" b="1" dirty="0" smtClean="0">
                <a:solidFill>
                  <a:srgbClr val="7030A0"/>
                </a:solidFill>
              </a:rPr>
              <a:t>for always</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a:t>
            </a:fld>
            <a:endParaRPr lang="en-US" dirty="0"/>
          </a:p>
        </p:txBody>
      </p:sp>
    </p:spTree>
    <p:extLst>
      <p:ext uri="{BB962C8B-B14F-4D97-AF65-F5344CB8AC3E}">
        <p14:creationId xmlns="" xmlns:p14="http://schemas.microsoft.com/office/powerpoint/2010/main" val="31047750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828800"/>
            <a:ext cx="8915400" cy="4572000"/>
          </a:xfrm>
        </p:spPr>
        <p:txBody>
          <a:bodyPr/>
          <a:lstStyle/>
          <a:p>
            <a:pPr algn="l">
              <a:spcBef>
                <a:spcPct val="0"/>
              </a:spcBef>
              <a:spcAft>
                <a:spcPts val="1800"/>
              </a:spcAft>
            </a:pPr>
            <a:r>
              <a:rPr lang="en-US" sz="6000" b="1" dirty="0" smtClean="0">
                <a:solidFill>
                  <a:schemeClr val="tx1"/>
                </a:solidFill>
              </a:rPr>
              <a:t>God’s names </a:t>
            </a:r>
            <a:r>
              <a:rPr lang="en-US" sz="6000" b="1" dirty="0">
                <a:solidFill>
                  <a:schemeClr val="tx1"/>
                </a:solidFill>
              </a:rPr>
              <a:t>– </a:t>
            </a:r>
            <a:endParaRPr lang="en-US" sz="6000" b="1" dirty="0" smtClean="0">
              <a:solidFill>
                <a:schemeClr val="tx1"/>
              </a:solidFill>
            </a:endParaRPr>
          </a:p>
          <a:p>
            <a:pPr algn="l">
              <a:spcBef>
                <a:spcPct val="0"/>
              </a:spcBef>
              <a:spcAft>
                <a:spcPts val="1800"/>
              </a:spcAft>
            </a:pPr>
            <a:r>
              <a:rPr lang="en-US" sz="6000" b="1" dirty="0" smtClean="0">
                <a:solidFill>
                  <a:schemeClr val="tx1"/>
                </a:solidFill>
              </a:rPr>
              <a:t>Exo.3:15 </a:t>
            </a:r>
            <a:r>
              <a:rPr lang="en-US" sz="6000" b="1" dirty="0" smtClean="0">
                <a:solidFill>
                  <a:srgbClr val="0070C0"/>
                </a:solidFill>
              </a:rPr>
              <a:t>vs.</a:t>
            </a:r>
            <a:r>
              <a:rPr lang="en-US" sz="6000" b="1" dirty="0" smtClean="0">
                <a:solidFill>
                  <a:schemeClr val="tx1"/>
                </a:solidFill>
              </a:rPr>
              <a:t> </a:t>
            </a:r>
            <a:r>
              <a:rPr lang="en-US" sz="6000" b="1" dirty="0">
                <a:solidFill>
                  <a:schemeClr val="tx1"/>
                </a:solidFill>
              </a:rPr>
              <a:t>Mat.1:21-23</a:t>
            </a:r>
            <a:r>
              <a:rPr lang="en-US" sz="6000" b="1" dirty="0" smtClean="0">
                <a:solidFill>
                  <a:schemeClr val="tx1"/>
                </a:solidFill>
              </a:rPr>
              <a:t>;</a:t>
            </a:r>
          </a:p>
          <a:p>
            <a:pPr algn="l">
              <a:spcBef>
                <a:spcPct val="0"/>
              </a:spcBef>
              <a:spcAft>
                <a:spcPts val="1800"/>
              </a:spcAft>
            </a:pPr>
            <a:r>
              <a:rPr lang="en-US" sz="6000" b="1" dirty="0" smtClean="0">
                <a:solidFill>
                  <a:schemeClr val="tx1"/>
                </a:solidFill>
              </a:rPr>
              <a:t>Isa.45:21-23  </a:t>
            </a:r>
            <a:r>
              <a:rPr lang="en-US" sz="6000" b="1" dirty="0" smtClean="0">
                <a:solidFill>
                  <a:srgbClr val="0070C0"/>
                </a:solidFill>
              </a:rPr>
              <a:t>vs.</a:t>
            </a:r>
            <a:r>
              <a:rPr lang="en-US" sz="6000" b="1" dirty="0" smtClean="0">
                <a:solidFill>
                  <a:schemeClr val="tx1"/>
                </a:solidFill>
              </a:rPr>
              <a:t> Phi.2:10</a:t>
            </a:r>
            <a:endParaRPr lang="en-US" sz="6000" b="1" dirty="0">
              <a:solidFill>
                <a:schemeClr val="tx1"/>
              </a:solidFill>
            </a:endParaRP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50</a:t>
            </a:fld>
            <a:endParaRPr lang="en-US" dirty="0"/>
          </a:p>
        </p:txBody>
      </p:sp>
    </p:spTree>
    <p:extLst>
      <p:ext uri="{BB962C8B-B14F-4D97-AF65-F5344CB8AC3E}">
        <p14:creationId xmlns="" xmlns:p14="http://schemas.microsoft.com/office/powerpoint/2010/main" val="5909929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Anomaly</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Who is god of the age?</a:t>
            </a:r>
          </a:p>
          <a:p>
            <a:pPr marL="1143000" lvl="1" indent="-685800" algn="l">
              <a:spcBef>
                <a:spcPct val="0"/>
              </a:spcBef>
              <a:spcAft>
                <a:spcPts val="1200"/>
              </a:spcAft>
              <a:buFont typeface="Wingdings" panose="05000000000000000000" pitchFamily="2" charset="2"/>
              <a:buChar char="Ø"/>
            </a:pPr>
            <a:r>
              <a:rPr lang="en-US" sz="5600" b="1" dirty="0" smtClean="0">
                <a:solidFill>
                  <a:schemeClr val="tx1"/>
                </a:solidFill>
              </a:rPr>
              <a:t>Yahweh (Gen.21:33)</a:t>
            </a:r>
          </a:p>
          <a:p>
            <a:pPr marL="1143000" lvl="1" indent="-685800" algn="l">
              <a:spcBef>
                <a:spcPct val="0"/>
              </a:spcBef>
              <a:spcAft>
                <a:spcPts val="1200"/>
              </a:spcAft>
              <a:buFont typeface="Wingdings" panose="05000000000000000000" pitchFamily="2" charset="2"/>
              <a:buChar char="Ø"/>
            </a:pPr>
            <a:r>
              <a:rPr lang="en-US" sz="5600" b="1" dirty="0" smtClean="0">
                <a:solidFill>
                  <a:schemeClr val="tx1"/>
                </a:solidFill>
              </a:rPr>
              <a:t>or Satan (2 Cor.4:4) </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51</a:t>
            </a:fld>
            <a:endParaRPr lang="en-US" dirty="0"/>
          </a:p>
        </p:txBody>
      </p:sp>
    </p:spTree>
    <p:extLst>
      <p:ext uri="{BB962C8B-B14F-4D97-AF65-F5344CB8AC3E}">
        <p14:creationId xmlns="" xmlns:p14="http://schemas.microsoft.com/office/powerpoint/2010/main" val="151698169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Are the things of God forever?</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His dwelling in a house:   1 Ki.9:3; 2 Chr.7:16</a:t>
            </a:r>
            <a:endParaRPr lang="en-US" sz="56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52</a:t>
            </a:fld>
            <a:endParaRPr lang="en-US" dirty="0"/>
          </a:p>
        </p:txBody>
      </p:sp>
    </p:spTree>
    <p:extLst>
      <p:ext uri="{BB962C8B-B14F-4D97-AF65-F5344CB8AC3E}">
        <p14:creationId xmlns="" xmlns:p14="http://schemas.microsoft.com/office/powerpoint/2010/main" val="135947840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What about “the age of the ages”?</a:t>
            </a:r>
            <a:r>
              <a:rPr lang="en-US" sz="6000" b="1" dirty="0" smtClean="0">
                <a:solidFill>
                  <a:schemeClr val="tx1"/>
                </a:solidFill>
              </a:rPr>
              <a:t>: </a:t>
            </a:r>
          </a:p>
          <a:p>
            <a:pPr marL="341313" indent="-341313" algn="l">
              <a:spcBef>
                <a:spcPct val="0"/>
              </a:spcBef>
              <a:spcAft>
                <a:spcPts val="1200"/>
              </a:spcAft>
              <a:buFont typeface="Arial" pitchFamily="34" charset="0"/>
              <a:buChar char="•"/>
            </a:pPr>
            <a:r>
              <a:rPr lang="en-US" sz="6000" b="1" dirty="0" smtClean="0">
                <a:solidFill>
                  <a:schemeClr val="tx1"/>
                </a:solidFill>
              </a:rPr>
              <a:t>How to understand this?</a:t>
            </a:r>
          </a:p>
          <a:p>
            <a:pPr marL="463550" indent="-463550" algn="l">
              <a:spcBef>
                <a:spcPct val="0"/>
              </a:spcBef>
              <a:spcAft>
                <a:spcPts val="1200"/>
              </a:spcAft>
              <a:buFont typeface="Arial" panose="020B0604020202020204" pitchFamily="34" charset="0"/>
              <a:buChar char="•"/>
            </a:pPr>
            <a:endParaRPr lang="en-US" sz="56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53</a:t>
            </a:fld>
            <a:endParaRPr lang="en-US" dirty="0"/>
          </a:p>
        </p:txBody>
      </p:sp>
    </p:spTree>
    <p:extLst>
      <p:ext uri="{BB962C8B-B14F-4D97-AF65-F5344CB8AC3E}">
        <p14:creationId xmlns="" xmlns:p14="http://schemas.microsoft.com/office/powerpoint/2010/main" val="151698169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Parallels to “the age of the ages”?</a:t>
            </a:r>
            <a:r>
              <a:rPr lang="en-US" sz="6000" b="1" dirty="0" smtClean="0">
                <a:solidFill>
                  <a:schemeClr val="tx1"/>
                </a:solidFill>
              </a:rPr>
              <a:t>: </a:t>
            </a:r>
          </a:p>
          <a:p>
            <a:pPr marL="341313" indent="-341313" algn="l">
              <a:spcBef>
                <a:spcPct val="0"/>
              </a:spcBef>
              <a:spcAft>
                <a:spcPts val="1200"/>
              </a:spcAft>
              <a:buFont typeface="Arial" pitchFamily="34" charset="0"/>
              <a:buChar char="•"/>
            </a:pPr>
            <a:r>
              <a:rPr lang="en-US" sz="6000" b="1" dirty="0" smtClean="0">
                <a:solidFill>
                  <a:schemeClr val="tx1"/>
                </a:solidFill>
              </a:rPr>
              <a:t>Holy of holies</a:t>
            </a:r>
          </a:p>
          <a:p>
            <a:pPr marL="341313" indent="-341313" algn="l">
              <a:spcBef>
                <a:spcPct val="0"/>
              </a:spcBef>
              <a:spcAft>
                <a:spcPts val="1200"/>
              </a:spcAft>
              <a:buFont typeface="Arial" pitchFamily="34" charset="0"/>
              <a:buChar char="•"/>
            </a:pPr>
            <a:r>
              <a:rPr lang="en-US" sz="6000" b="1" dirty="0" smtClean="0">
                <a:solidFill>
                  <a:schemeClr val="tx1"/>
                </a:solidFill>
              </a:rPr>
              <a:t>Prince of princes</a:t>
            </a:r>
          </a:p>
          <a:p>
            <a:pPr marL="341313" indent="-341313" algn="l">
              <a:spcBef>
                <a:spcPct val="0"/>
              </a:spcBef>
              <a:spcAft>
                <a:spcPts val="1200"/>
              </a:spcAft>
              <a:buFont typeface="Arial" pitchFamily="34" charset="0"/>
              <a:buChar char="•"/>
            </a:pPr>
            <a:r>
              <a:rPr lang="en-US" sz="6000" b="1" dirty="0" smtClean="0">
                <a:solidFill>
                  <a:schemeClr val="tx1"/>
                </a:solidFill>
              </a:rPr>
              <a:t>King of kings</a:t>
            </a:r>
          </a:p>
          <a:p>
            <a:pPr marL="463550" indent="-463550" algn="l">
              <a:spcBef>
                <a:spcPct val="0"/>
              </a:spcBef>
              <a:spcAft>
                <a:spcPts val="1200"/>
              </a:spcAft>
              <a:buFont typeface="Arial" panose="020B0604020202020204" pitchFamily="34" charset="0"/>
              <a:buChar char="•"/>
            </a:pPr>
            <a:endParaRPr lang="en-US" sz="56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54</a:t>
            </a:fld>
            <a:endParaRPr lang="en-US" dirty="0"/>
          </a:p>
        </p:txBody>
      </p:sp>
    </p:spTree>
    <p:extLst>
      <p:ext uri="{BB962C8B-B14F-4D97-AF65-F5344CB8AC3E}">
        <p14:creationId xmlns="" xmlns:p14="http://schemas.microsoft.com/office/powerpoint/2010/main" val="154539270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Parallels to “the age of the ages”?</a:t>
            </a:r>
            <a:r>
              <a:rPr lang="en-US" sz="6000" b="1" dirty="0" smtClean="0">
                <a:solidFill>
                  <a:schemeClr val="tx1"/>
                </a:solidFill>
              </a:rPr>
              <a:t>: </a:t>
            </a:r>
          </a:p>
          <a:p>
            <a:pPr marL="341313" indent="-341313" algn="l">
              <a:spcBef>
                <a:spcPct val="0"/>
              </a:spcBef>
              <a:spcAft>
                <a:spcPts val="1200"/>
              </a:spcAft>
              <a:buFont typeface="Arial" pitchFamily="34" charset="0"/>
              <a:buChar char="•"/>
            </a:pPr>
            <a:r>
              <a:rPr lang="en-US" sz="6000" b="1" dirty="0" smtClean="0">
                <a:solidFill>
                  <a:schemeClr val="tx1"/>
                </a:solidFill>
              </a:rPr>
              <a:t>God of gods</a:t>
            </a:r>
          </a:p>
          <a:p>
            <a:pPr marL="341313" indent="-341313" algn="l">
              <a:spcBef>
                <a:spcPct val="0"/>
              </a:spcBef>
              <a:spcAft>
                <a:spcPts val="1200"/>
              </a:spcAft>
              <a:buFont typeface="Arial" pitchFamily="34" charset="0"/>
              <a:buChar char="•"/>
            </a:pPr>
            <a:r>
              <a:rPr lang="en-US" sz="6000" b="1" dirty="0" smtClean="0">
                <a:solidFill>
                  <a:schemeClr val="tx1"/>
                </a:solidFill>
              </a:rPr>
              <a:t>Hebrew of the Hebrews</a:t>
            </a:r>
          </a:p>
          <a:p>
            <a:pPr marL="463550" indent="-463550" algn="l">
              <a:spcBef>
                <a:spcPct val="0"/>
              </a:spcBef>
              <a:spcAft>
                <a:spcPts val="1200"/>
              </a:spcAft>
              <a:buFont typeface="Arial" panose="020B0604020202020204" pitchFamily="34" charset="0"/>
              <a:buChar char="•"/>
            </a:pPr>
            <a:endParaRPr lang="en-US" sz="56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55</a:t>
            </a:fld>
            <a:endParaRPr lang="en-US" dirty="0"/>
          </a:p>
        </p:txBody>
      </p:sp>
    </p:spTree>
    <p:extLst>
      <p:ext uri="{BB962C8B-B14F-4D97-AF65-F5344CB8AC3E}">
        <p14:creationId xmlns="" xmlns:p14="http://schemas.microsoft.com/office/powerpoint/2010/main" val="88129105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Parallels to “the age of the ages”?</a:t>
            </a:r>
            <a:r>
              <a:rPr lang="en-US" sz="6000" b="1" dirty="0" smtClean="0">
                <a:solidFill>
                  <a:schemeClr val="tx1"/>
                </a:solidFill>
              </a:rPr>
              <a:t>: </a:t>
            </a:r>
          </a:p>
          <a:p>
            <a:pPr marL="341313" indent="-341313" algn="l">
              <a:spcBef>
                <a:spcPct val="0"/>
              </a:spcBef>
              <a:spcAft>
                <a:spcPts val="1200"/>
              </a:spcAft>
              <a:buFont typeface="Arial" pitchFamily="34" charset="0"/>
              <a:buChar char="•"/>
            </a:pPr>
            <a:r>
              <a:rPr lang="en-US" sz="6000" b="1" dirty="0" smtClean="0">
                <a:solidFill>
                  <a:schemeClr val="tx1"/>
                </a:solidFill>
              </a:rPr>
              <a:t>They all describe a person or attribute of superlative merit or degree</a:t>
            </a:r>
          </a:p>
          <a:p>
            <a:pPr marL="463550" indent="-463550" algn="l">
              <a:spcBef>
                <a:spcPct val="0"/>
              </a:spcBef>
              <a:spcAft>
                <a:spcPts val="1200"/>
              </a:spcAft>
              <a:buFont typeface="Arial" panose="020B0604020202020204" pitchFamily="34" charset="0"/>
              <a:buChar char="•"/>
            </a:pPr>
            <a:endParaRPr lang="en-US" sz="56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56</a:t>
            </a:fld>
            <a:endParaRPr lang="en-US" dirty="0"/>
          </a:p>
        </p:txBody>
      </p:sp>
    </p:spTree>
    <p:extLst>
      <p:ext uri="{BB962C8B-B14F-4D97-AF65-F5344CB8AC3E}">
        <p14:creationId xmlns="" xmlns:p14="http://schemas.microsoft.com/office/powerpoint/2010/main" val="327351788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What is “the age of the ages”?</a:t>
            </a:r>
            <a:r>
              <a:rPr lang="en-US" sz="6000" b="1" dirty="0" smtClean="0">
                <a:solidFill>
                  <a:schemeClr val="tx1"/>
                </a:solidFill>
              </a:rPr>
              <a:t>: </a:t>
            </a:r>
          </a:p>
          <a:p>
            <a:pPr marL="341313" indent="-341313" algn="l">
              <a:spcBef>
                <a:spcPct val="0"/>
              </a:spcBef>
              <a:spcAft>
                <a:spcPts val="1200"/>
              </a:spcAft>
              <a:buFont typeface="Arial" pitchFamily="34" charset="0"/>
              <a:buChar char="•"/>
            </a:pPr>
            <a:r>
              <a:rPr lang="en-US" sz="6000" b="1" dirty="0" smtClean="0">
                <a:solidFill>
                  <a:schemeClr val="tx1"/>
                </a:solidFill>
              </a:rPr>
              <a:t>the superlative, or consummate age</a:t>
            </a:r>
          </a:p>
          <a:p>
            <a:pPr marL="463550" indent="-463550" algn="l">
              <a:spcBef>
                <a:spcPct val="0"/>
              </a:spcBef>
              <a:spcAft>
                <a:spcPts val="1200"/>
              </a:spcAft>
              <a:buFont typeface="Arial" panose="020B0604020202020204" pitchFamily="34" charset="0"/>
              <a:buChar char="•"/>
            </a:pPr>
            <a:endParaRPr lang="en-US" sz="56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57</a:t>
            </a:fld>
            <a:endParaRPr lang="en-US" dirty="0"/>
          </a:p>
        </p:txBody>
      </p:sp>
    </p:spTree>
    <p:extLst>
      <p:ext uri="{BB962C8B-B14F-4D97-AF65-F5344CB8AC3E}">
        <p14:creationId xmlns="" xmlns:p14="http://schemas.microsoft.com/office/powerpoint/2010/main" val="71468867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What is “the age of the ages”?</a:t>
            </a:r>
            <a:r>
              <a:rPr lang="en-US" sz="6000" b="1" dirty="0" smtClean="0">
                <a:solidFill>
                  <a:schemeClr val="tx1"/>
                </a:solidFill>
              </a:rPr>
              <a:t>: </a:t>
            </a:r>
          </a:p>
          <a:p>
            <a:pPr marL="341313" indent="-341313" algn="l">
              <a:spcBef>
                <a:spcPct val="0"/>
              </a:spcBef>
              <a:spcAft>
                <a:spcPts val="1200"/>
              </a:spcAft>
              <a:buFont typeface="Arial" pitchFamily="34" charset="0"/>
              <a:buChar char="•"/>
            </a:pPr>
            <a:r>
              <a:rPr lang="en-US" sz="6000" b="1" dirty="0" smtClean="0">
                <a:solidFill>
                  <a:schemeClr val="tx1"/>
                </a:solidFill>
              </a:rPr>
              <a:t>Another possibility:</a:t>
            </a:r>
          </a:p>
          <a:p>
            <a:pPr marL="457200" algn="l">
              <a:spcBef>
                <a:spcPct val="0"/>
              </a:spcBef>
              <a:spcAft>
                <a:spcPts val="1200"/>
              </a:spcAft>
            </a:pPr>
            <a:r>
              <a:rPr lang="en-US" sz="6000" b="1" dirty="0" smtClean="0">
                <a:solidFill>
                  <a:schemeClr val="tx1"/>
                </a:solidFill>
              </a:rPr>
              <a:t>a comprehensive, or overarching age</a:t>
            </a:r>
          </a:p>
          <a:p>
            <a:pPr marL="463550" indent="-463550" algn="l">
              <a:spcBef>
                <a:spcPct val="0"/>
              </a:spcBef>
              <a:spcAft>
                <a:spcPts val="1200"/>
              </a:spcAft>
              <a:buFont typeface="Arial" panose="020B0604020202020204" pitchFamily="34" charset="0"/>
              <a:buChar char="•"/>
            </a:pPr>
            <a:endParaRPr lang="en-US" sz="56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58</a:t>
            </a:fld>
            <a:endParaRPr lang="en-US" dirty="0"/>
          </a:p>
        </p:txBody>
      </p:sp>
    </p:spTree>
    <p:extLst>
      <p:ext uri="{BB962C8B-B14F-4D97-AF65-F5344CB8AC3E}">
        <p14:creationId xmlns="" xmlns:p14="http://schemas.microsoft.com/office/powerpoint/2010/main" val="22491955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u="sng" dirty="0" smtClean="0">
                <a:solidFill>
                  <a:schemeClr val="tx1"/>
                </a:solidFill>
              </a:rPr>
              <a:t>Usage of “the age of the age” in LXX</a:t>
            </a:r>
            <a:r>
              <a:rPr lang="en-US" sz="6000" b="1" dirty="0" smtClean="0">
                <a:solidFill>
                  <a:schemeClr val="tx1"/>
                </a:solidFill>
              </a:rPr>
              <a:t>: </a:t>
            </a:r>
          </a:p>
          <a:p>
            <a:pPr marL="341313" indent="-341313" algn="l">
              <a:spcBef>
                <a:spcPct val="0"/>
              </a:spcBef>
              <a:spcAft>
                <a:spcPts val="1200"/>
              </a:spcAft>
              <a:buFont typeface="Arial" pitchFamily="34" charset="0"/>
              <a:buChar char="•"/>
            </a:pPr>
            <a:r>
              <a:rPr lang="en-US" sz="6000" b="1" dirty="0" smtClean="0">
                <a:solidFill>
                  <a:schemeClr val="tx1"/>
                </a:solidFill>
              </a:rPr>
              <a:t>Psa.9:5-6 – names of nations blotted out</a:t>
            </a:r>
          </a:p>
          <a:p>
            <a:pPr marL="341313" indent="-341313" algn="l">
              <a:spcBef>
                <a:spcPct val="0"/>
              </a:spcBef>
              <a:spcAft>
                <a:spcPts val="1200"/>
              </a:spcAft>
              <a:buFont typeface="Arial" pitchFamily="34" charset="0"/>
              <a:buChar char="•"/>
            </a:pPr>
            <a:r>
              <a:rPr lang="en-US" sz="6000" b="1" dirty="0">
                <a:solidFill>
                  <a:schemeClr val="tx1"/>
                </a:solidFill>
              </a:rPr>
              <a:t>Psa.10:16 – Yahweh is King</a:t>
            </a:r>
          </a:p>
          <a:p>
            <a:pPr marL="341313" indent="-341313" algn="l">
              <a:spcBef>
                <a:spcPct val="0"/>
              </a:spcBef>
              <a:spcAft>
                <a:spcPts val="1200"/>
              </a:spcAft>
              <a:buFont typeface="Arial" pitchFamily="34" charset="0"/>
              <a:buChar char="•"/>
            </a:pPr>
            <a:endParaRPr lang="en-US" sz="6000" b="1" dirty="0" smtClean="0">
              <a:solidFill>
                <a:schemeClr val="tx1"/>
              </a:solidFill>
            </a:endParaRPr>
          </a:p>
          <a:p>
            <a:pPr marL="463550" indent="-463550" algn="l">
              <a:spcBef>
                <a:spcPct val="0"/>
              </a:spcBef>
              <a:spcAft>
                <a:spcPts val="1200"/>
              </a:spcAft>
              <a:buFont typeface="Arial" panose="020B0604020202020204" pitchFamily="34" charset="0"/>
              <a:buChar char="•"/>
            </a:pPr>
            <a:endParaRPr lang="en-US" sz="56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59</a:t>
            </a:fld>
            <a:endParaRPr lang="en-US" dirty="0"/>
          </a:p>
        </p:txBody>
      </p:sp>
    </p:spTree>
    <p:extLst>
      <p:ext uri="{BB962C8B-B14F-4D97-AF65-F5344CB8AC3E}">
        <p14:creationId xmlns="" xmlns:p14="http://schemas.microsoft.com/office/powerpoint/2010/main" val="31289579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152400" y="1143000"/>
            <a:ext cx="8991600" cy="5257800"/>
          </a:xfrm>
        </p:spPr>
        <p:txBody>
          <a:bodyPr/>
          <a:lstStyle/>
          <a:p>
            <a:pPr algn="l">
              <a:spcBef>
                <a:spcPct val="0"/>
              </a:spcBef>
              <a:spcAft>
                <a:spcPts val="1200"/>
              </a:spcAft>
            </a:pPr>
            <a:endParaRPr lang="en-US" sz="2000" b="1" u="sng" dirty="0" smtClean="0">
              <a:solidFill>
                <a:schemeClr val="tx1"/>
              </a:solidFill>
            </a:endParaRPr>
          </a:p>
          <a:p>
            <a:pPr algn="l">
              <a:spcBef>
                <a:spcPct val="0"/>
              </a:spcBef>
              <a:spcAft>
                <a:spcPts val="1200"/>
              </a:spcAft>
            </a:pPr>
            <a:r>
              <a:rPr lang="en-US" sz="8000" b="1" dirty="0" smtClean="0">
                <a:solidFill>
                  <a:schemeClr val="tx1"/>
                </a:solidFill>
              </a:rPr>
              <a:t>What does “always” mean?</a:t>
            </a:r>
          </a:p>
          <a:p>
            <a:pPr algn="l">
              <a:spcBef>
                <a:spcPct val="0"/>
              </a:spcBef>
              <a:spcAft>
                <a:spcPts val="1200"/>
              </a:spcAft>
            </a:pPr>
            <a:r>
              <a:rPr lang="en-US" sz="7200" b="1" dirty="0" smtClean="0">
                <a:solidFill>
                  <a:srgbClr val="7030A0"/>
                </a:solidFill>
              </a:rPr>
              <a:t>enduring</a:t>
            </a:r>
            <a:r>
              <a:rPr lang="en-US" sz="7200" b="1" dirty="0" smtClean="0">
                <a:solidFill>
                  <a:schemeClr val="tx1"/>
                </a:solidFill>
              </a:rPr>
              <a:t>, </a:t>
            </a:r>
            <a:r>
              <a:rPr lang="en-US" sz="7200" b="1" dirty="0" smtClean="0">
                <a:solidFill>
                  <a:srgbClr val="7030A0"/>
                </a:solidFill>
              </a:rPr>
              <a:t>continuously</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a:t>
            </a:fld>
            <a:endParaRPr lang="en-US" dirty="0"/>
          </a:p>
        </p:txBody>
      </p:sp>
    </p:spTree>
    <p:extLst>
      <p:ext uri="{BB962C8B-B14F-4D97-AF65-F5344CB8AC3E}">
        <p14:creationId xmlns="" xmlns:p14="http://schemas.microsoft.com/office/powerpoint/2010/main" val="48600912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800"/>
              </a:spcAft>
            </a:pPr>
            <a:r>
              <a:rPr lang="en-US" sz="6000" b="1" dirty="0">
                <a:solidFill>
                  <a:schemeClr val="tx1"/>
                </a:solidFill>
              </a:rPr>
              <a:t>“</a:t>
            </a:r>
            <a:r>
              <a:rPr lang="en-US" sz="6000" b="1" u="sng" dirty="0">
                <a:solidFill>
                  <a:schemeClr val="tx1"/>
                </a:solidFill>
              </a:rPr>
              <a:t>for the age of the age</a:t>
            </a:r>
            <a:r>
              <a:rPr lang="en-US" sz="6000" b="1" dirty="0">
                <a:solidFill>
                  <a:schemeClr val="tx1"/>
                </a:solidFill>
              </a:rPr>
              <a:t>”:</a:t>
            </a:r>
          </a:p>
          <a:p>
            <a:pPr marL="341313" indent="-341313" algn="l">
              <a:spcBef>
                <a:spcPct val="0"/>
              </a:spcBef>
              <a:spcAft>
                <a:spcPts val="1200"/>
              </a:spcAft>
              <a:buFont typeface="Arial" pitchFamily="34" charset="0"/>
              <a:buChar char="•"/>
            </a:pPr>
            <a:r>
              <a:rPr lang="en-US" sz="6000" b="1" dirty="0" smtClean="0">
                <a:solidFill>
                  <a:schemeClr val="tx1"/>
                </a:solidFill>
              </a:rPr>
              <a:t>Psa.45:6 – God’s throne</a:t>
            </a:r>
          </a:p>
          <a:p>
            <a:pPr marL="341313" indent="-341313" algn="l">
              <a:spcBef>
                <a:spcPct val="0"/>
              </a:spcBef>
              <a:spcAft>
                <a:spcPts val="1200"/>
              </a:spcAft>
              <a:buFont typeface="Arial" pitchFamily="34" charset="0"/>
              <a:buChar char="•"/>
            </a:pPr>
            <a:r>
              <a:rPr lang="en-US" sz="6000" b="1" dirty="0">
                <a:solidFill>
                  <a:schemeClr val="tx1"/>
                </a:solidFill>
              </a:rPr>
              <a:t>Psa.45:17 – peoples thank God</a:t>
            </a:r>
          </a:p>
          <a:p>
            <a:pPr marL="341313" indent="-341313" algn="l">
              <a:spcBef>
                <a:spcPct val="0"/>
              </a:spcBef>
              <a:spcAft>
                <a:spcPts val="1200"/>
              </a:spcAft>
              <a:buFont typeface="Arial" pitchFamily="34" charset="0"/>
              <a:buChar char="•"/>
            </a:pPr>
            <a:endParaRPr lang="en-US" sz="6000" b="1" dirty="0" smtClean="0">
              <a:solidFill>
                <a:schemeClr val="tx1"/>
              </a:solidFill>
            </a:endParaRPr>
          </a:p>
          <a:p>
            <a:pPr marL="463550" indent="-463550" algn="l">
              <a:spcBef>
                <a:spcPct val="0"/>
              </a:spcBef>
              <a:spcAft>
                <a:spcPts val="1200"/>
              </a:spcAft>
              <a:buFont typeface="Arial" panose="020B0604020202020204" pitchFamily="34" charset="0"/>
              <a:buChar char="•"/>
            </a:pPr>
            <a:endParaRPr lang="en-US" sz="56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60</a:t>
            </a:fld>
            <a:endParaRPr lang="en-US" dirty="0"/>
          </a:p>
        </p:txBody>
      </p:sp>
    </p:spTree>
    <p:extLst>
      <p:ext uri="{BB962C8B-B14F-4D97-AF65-F5344CB8AC3E}">
        <p14:creationId xmlns="" xmlns:p14="http://schemas.microsoft.com/office/powerpoint/2010/main" val="151698169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800"/>
              </a:spcAft>
            </a:pPr>
            <a:r>
              <a:rPr lang="en-US" sz="6000" b="1" dirty="0" smtClean="0">
                <a:solidFill>
                  <a:schemeClr val="tx1"/>
                </a:solidFill>
              </a:rPr>
              <a:t>“</a:t>
            </a:r>
            <a:r>
              <a:rPr lang="en-US" sz="6000" b="1" u="sng" dirty="0" smtClean="0">
                <a:solidFill>
                  <a:schemeClr val="tx1"/>
                </a:solidFill>
              </a:rPr>
              <a:t>for the age of the age</a:t>
            </a:r>
            <a:r>
              <a:rPr lang="en-US" sz="6000" b="1" dirty="0" smtClean="0">
                <a:solidFill>
                  <a:schemeClr val="tx1"/>
                </a:solidFill>
              </a:rPr>
              <a:t>”:</a:t>
            </a:r>
          </a:p>
          <a:p>
            <a:pPr marL="341313" indent="-341313" algn="l">
              <a:spcBef>
                <a:spcPct val="0"/>
              </a:spcBef>
              <a:spcAft>
                <a:spcPts val="1200"/>
              </a:spcAft>
              <a:buFont typeface="Arial" pitchFamily="34" charset="0"/>
              <a:buChar char="•"/>
            </a:pPr>
            <a:r>
              <a:rPr lang="en-US" sz="6000" b="1" dirty="0" smtClean="0">
                <a:solidFill>
                  <a:schemeClr val="tx1"/>
                </a:solidFill>
              </a:rPr>
              <a:t>Psa.52:8 – I trust in God’s kindness</a:t>
            </a:r>
          </a:p>
          <a:p>
            <a:pPr marL="463550" indent="-463550" algn="l">
              <a:spcBef>
                <a:spcPct val="0"/>
              </a:spcBef>
              <a:spcAft>
                <a:spcPts val="1200"/>
              </a:spcAft>
              <a:buFont typeface="Arial" panose="020B0604020202020204" pitchFamily="34" charset="0"/>
              <a:buChar char="•"/>
            </a:pPr>
            <a:endParaRPr lang="en-US" sz="56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61</a:t>
            </a:fld>
            <a:endParaRPr lang="en-US" dirty="0"/>
          </a:p>
        </p:txBody>
      </p:sp>
    </p:spTree>
    <p:extLst>
      <p:ext uri="{BB962C8B-B14F-4D97-AF65-F5344CB8AC3E}">
        <p14:creationId xmlns="" xmlns:p14="http://schemas.microsoft.com/office/powerpoint/2010/main" val="151698169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800"/>
              </a:spcAft>
            </a:pPr>
            <a:r>
              <a:rPr lang="en-US" sz="6000" b="1" dirty="0">
                <a:solidFill>
                  <a:schemeClr val="tx1"/>
                </a:solidFill>
              </a:rPr>
              <a:t>“</a:t>
            </a:r>
            <a:r>
              <a:rPr lang="en-US" sz="6000" b="1" u="sng" dirty="0">
                <a:solidFill>
                  <a:schemeClr val="tx1"/>
                </a:solidFill>
              </a:rPr>
              <a:t>for the age of the age</a:t>
            </a:r>
            <a:r>
              <a:rPr lang="en-US" sz="6000" b="1" dirty="0">
                <a:solidFill>
                  <a:schemeClr val="tx1"/>
                </a:solidFill>
              </a:rPr>
              <a:t>”:</a:t>
            </a:r>
          </a:p>
          <a:p>
            <a:pPr marL="341313" indent="-341313" algn="l">
              <a:spcBef>
                <a:spcPct val="0"/>
              </a:spcBef>
              <a:spcAft>
                <a:spcPts val="1200"/>
              </a:spcAft>
              <a:buFont typeface="Arial" pitchFamily="34" charset="0"/>
              <a:buChar char="•"/>
            </a:pPr>
            <a:r>
              <a:rPr lang="en-US" sz="6000" b="1" dirty="0" smtClean="0">
                <a:solidFill>
                  <a:schemeClr val="tx1"/>
                </a:solidFill>
              </a:rPr>
              <a:t>Psa.61:6-8 – I will praise God’s name</a:t>
            </a:r>
          </a:p>
          <a:p>
            <a:pPr marL="341313" indent="-341313" algn="l">
              <a:spcBef>
                <a:spcPct val="0"/>
              </a:spcBef>
              <a:spcAft>
                <a:spcPts val="1200"/>
              </a:spcAft>
              <a:buFont typeface="Arial" pitchFamily="34" charset="0"/>
              <a:buChar char="•"/>
            </a:pPr>
            <a:r>
              <a:rPr lang="en-US" sz="6000" b="1" dirty="0">
                <a:solidFill>
                  <a:schemeClr val="tx1"/>
                </a:solidFill>
              </a:rPr>
              <a:t>Psa.72:19 – Yahweh’s glorious name blessed</a:t>
            </a:r>
          </a:p>
          <a:p>
            <a:pPr marL="341313" indent="-341313" algn="l">
              <a:spcBef>
                <a:spcPct val="0"/>
              </a:spcBef>
              <a:spcAft>
                <a:spcPts val="1200"/>
              </a:spcAft>
              <a:buFont typeface="Arial" pitchFamily="34" charset="0"/>
              <a:buChar char="•"/>
            </a:pPr>
            <a:endParaRPr lang="en-US" sz="6000" b="1" dirty="0" smtClean="0">
              <a:solidFill>
                <a:schemeClr val="tx1"/>
              </a:solidFill>
            </a:endParaRPr>
          </a:p>
          <a:p>
            <a:pPr marL="463550" indent="-463550" algn="l">
              <a:spcBef>
                <a:spcPct val="0"/>
              </a:spcBef>
              <a:spcAft>
                <a:spcPts val="1200"/>
              </a:spcAft>
              <a:buFont typeface="Arial" panose="020B0604020202020204" pitchFamily="34" charset="0"/>
              <a:buChar char="•"/>
            </a:pPr>
            <a:endParaRPr lang="en-US" sz="56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62</a:t>
            </a:fld>
            <a:endParaRPr lang="en-US" dirty="0"/>
          </a:p>
        </p:txBody>
      </p:sp>
    </p:spTree>
    <p:extLst>
      <p:ext uri="{BB962C8B-B14F-4D97-AF65-F5344CB8AC3E}">
        <p14:creationId xmlns="" xmlns:p14="http://schemas.microsoft.com/office/powerpoint/2010/main" val="15169816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800"/>
              </a:spcAft>
            </a:pPr>
            <a:r>
              <a:rPr lang="en-US" sz="6000" b="1" dirty="0">
                <a:solidFill>
                  <a:schemeClr val="tx1"/>
                </a:solidFill>
              </a:rPr>
              <a:t>“</a:t>
            </a:r>
            <a:r>
              <a:rPr lang="en-US" sz="6000" b="1" u="sng" dirty="0">
                <a:solidFill>
                  <a:schemeClr val="tx1"/>
                </a:solidFill>
              </a:rPr>
              <a:t>for the age of the age</a:t>
            </a:r>
            <a:r>
              <a:rPr lang="en-US" sz="6000" b="1" dirty="0">
                <a:solidFill>
                  <a:schemeClr val="tx1"/>
                </a:solidFill>
              </a:rPr>
              <a:t>”:</a:t>
            </a:r>
          </a:p>
          <a:p>
            <a:pPr marL="463550" indent="-463550" algn="l">
              <a:spcBef>
                <a:spcPct val="0"/>
              </a:spcBef>
              <a:spcAft>
                <a:spcPts val="1200"/>
              </a:spcAft>
              <a:buFont typeface="Arial" panose="020B0604020202020204" pitchFamily="34" charset="0"/>
              <a:buChar char="•"/>
            </a:pPr>
            <a:r>
              <a:rPr lang="en-US" sz="5600" b="1" dirty="0" smtClean="0">
                <a:solidFill>
                  <a:schemeClr val="tx1"/>
                </a:solidFill>
              </a:rPr>
              <a:t>Psa.83:17 – Yahweh’s enemies ashamed and dismayed</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63</a:t>
            </a:fld>
            <a:endParaRPr lang="en-US" dirty="0"/>
          </a:p>
        </p:txBody>
      </p:sp>
    </p:spTree>
    <p:extLst>
      <p:ext uri="{BB962C8B-B14F-4D97-AF65-F5344CB8AC3E}">
        <p14:creationId xmlns="" xmlns:p14="http://schemas.microsoft.com/office/powerpoint/2010/main" val="151698169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800"/>
              </a:spcAft>
            </a:pPr>
            <a:r>
              <a:rPr lang="en-US" sz="6000" b="1" dirty="0">
                <a:solidFill>
                  <a:schemeClr val="tx1"/>
                </a:solidFill>
              </a:rPr>
              <a:t>“</a:t>
            </a:r>
            <a:r>
              <a:rPr lang="en-US" sz="6000" b="1" u="sng" dirty="0">
                <a:solidFill>
                  <a:schemeClr val="tx1"/>
                </a:solidFill>
              </a:rPr>
              <a:t>for the age of the age</a:t>
            </a:r>
            <a:r>
              <a:rPr lang="en-US" sz="6000" b="1" dirty="0">
                <a:solidFill>
                  <a:schemeClr val="tx1"/>
                </a:solidFill>
              </a:rPr>
              <a:t>”:</a:t>
            </a:r>
          </a:p>
          <a:p>
            <a:pPr marL="463550" indent="-463550" algn="l">
              <a:spcBef>
                <a:spcPct val="0"/>
              </a:spcBef>
              <a:spcAft>
                <a:spcPts val="1200"/>
              </a:spcAft>
              <a:buFont typeface="Arial" panose="020B0604020202020204" pitchFamily="34" charset="0"/>
              <a:buChar char="•"/>
            </a:pPr>
            <a:r>
              <a:rPr lang="en-US" sz="5600" b="1" dirty="0" smtClean="0">
                <a:solidFill>
                  <a:schemeClr val="tx1"/>
                </a:solidFill>
              </a:rPr>
              <a:t>Psa.84:4 – those dwelling in Your house praise You</a:t>
            </a:r>
          </a:p>
          <a:p>
            <a:pPr marL="463550" indent="-463550" algn="l">
              <a:spcBef>
                <a:spcPct val="0"/>
              </a:spcBef>
              <a:spcAft>
                <a:spcPts val="1200"/>
              </a:spcAft>
              <a:buFont typeface="Arial" panose="020B0604020202020204" pitchFamily="34" charset="0"/>
              <a:buChar char="•"/>
            </a:pPr>
            <a:r>
              <a:rPr lang="en-US" sz="5600" b="1" dirty="0" smtClean="0">
                <a:solidFill>
                  <a:schemeClr val="tx1"/>
                </a:solidFill>
              </a:rPr>
              <a:t>Psa.89:28-29 – David’s throne &amp; seed established</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64</a:t>
            </a:fld>
            <a:endParaRPr lang="en-US" dirty="0"/>
          </a:p>
        </p:txBody>
      </p:sp>
    </p:spTree>
    <p:extLst>
      <p:ext uri="{BB962C8B-B14F-4D97-AF65-F5344CB8AC3E}">
        <p14:creationId xmlns="" xmlns:p14="http://schemas.microsoft.com/office/powerpoint/2010/main" val="151698169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800"/>
              </a:spcAft>
            </a:pPr>
            <a:r>
              <a:rPr lang="en-US" sz="6000" b="1" dirty="0">
                <a:solidFill>
                  <a:schemeClr val="tx1"/>
                </a:solidFill>
              </a:rPr>
              <a:t>“</a:t>
            </a:r>
            <a:r>
              <a:rPr lang="en-US" sz="6000" b="1" u="sng" dirty="0">
                <a:solidFill>
                  <a:schemeClr val="tx1"/>
                </a:solidFill>
              </a:rPr>
              <a:t>for the age of the age</a:t>
            </a:r>
            <a:r>
              <a:rPr lang="en-US" sz="6000" b="1" dirty="0">
                <a:solidFill>
                  <a:schemeClr val="tx1"/>
                </a:solidFill>
              </a:rPr>
              <a:t>”:</a:t>
            </a:r>
          </a:p>
          <a:p>
            <a:pPr marL="463550" indent="-463550" algn="l">
              <a:spcBef>
                <a:spcPct val="0"/>
              </a:spcBef>
              <a:spcAft>
                <a:spcPts val="1200"/>
              </a:spcAft>
              <a:buFont typeface="Arial" panose="020B0604020202020204" pitchFamily="34" charset="0"/>
              <a:buChar char="•"/>
            </a:pPr>
            <a:r>
              <a:rPr lang="en-US" sz="5600" b="1" dirty="0" smtClean="0">
                <a:solidFill>
                  <a:schemeClr val="tx1"/>
                </a:solidFill>
              </a:rPr>
              <a:t>Psa.92:7 – wicked to be destroyed</a:t>
            </a:r>
          </a:p>
          <a:p>
            <a:pPr marL="463550" indent="-463550" algn="l">
              <a:spcBef>
                <a:spcPct val="0"/>
              </a:spcBef>
              <a:spcAft>
                <a:spcPts val="1200"/>
              </a:spcAft>
              <a:buFont typeface="Arial" panose="020B0604020202020204" pitchFamily="34" charset="0"/>
              <a:buChar char="•"/>
            </a:pPr>
            <a:r>
              <a:rPr lang="en-US" sz="5600" b="1" dirty="0" smtClean="0">
                <a:solidFill>
                  <a:schemeClr val="tx1"/>
                </a:solidFill>
              </a:rPr>
              <a:t>Psa.104:5 – earth solid on its foundations</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65</a:t>
            </a:fld>
            <a:endParaRPr lang="en-US" dirty="0"/>
          </a:p>
        </p:txBody>
      </p:sp>
    </p:spTree>
    <p:extLst>
      <p:ext uri="{BB962C8B-B14F-4D97-AF65-F5344CB8AC3E}">
        <p14:creationId xmlns="" xmlns:p14="http://schemas.microsoft.com/office/powerpoint/2010/main" val="15169816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800"/>
              </a:spcAft>
            </a:pPr>
            <a:r>
              <a:rPr lang="en-US" sz="6000" b="1" dirty="0">
                <a:solidFill>
                  <a:schemeClr val="tx1"/>
                </a:solidFill>
              </a:rPr>
              <a:t>“</a:t>
            </a:r>
            <a:r>
              <a:rPr lang="en-US" sz="6000" b="1" u="sng" dirty="0">
                <a:solidFill>
                  <a:schemeClr val="tx1"/>
                </a:solidFill>
              </a:rPr>
              <a:t>for the age of the age</a:t>
            </a:r>
            <a:r>
              <a:rPr lang="en-US" sz="6000" b="1" dirty="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Psa.111:3 – Yahweh’s righteousness endures</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Psa.111:8 – Yahweh’s works/precepts upheld</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66</a:t>
            </a:fld>
            <a:endParaRPr lang="en-US" dirty="0"/>
          </a:p>
        </p:txBody>
      </p:sp>
    </p:spTree>
    <p:extLst>
      <p:ext uri="{BB962C8B-B14F-4D97-AF65-F5344CB8AC3E}">
        <p14:creationId xmlns="" xmlns:p14="http://schemas.microsoft.com/office/powerpoint/2010/main" val="357458371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800"/>
              </a:spcAft>
            </a:pPr>
            <a:r>
              <a:rPr lang="en-US" sz="6000" b="1" dirty="0">
                <a:solidFill>
                  <a:schemeClr val="tx1"/>
                </a:solidFill>
              </a:rPr>
              <a:t>“</a:t>
            </a:r>
            <a:r>
              <a:rPr lang="en-US" sz="6000" b="1" u="sng" dirty="0">
                <a:solidFill>
                  <a:schemeClr val="tx1"/>
                </a:solidFill>
              </a:rPr>
              <a:t>for the age of the age</a:t>
            </a:r>
            <a:r>
              <a:rPr lang="en-US" sz="6000" b="1" dirty="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Psa.111:10 – Yahweh’s praise endures</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Psa.112:3 – righteousness of Yahweh-fearer endures</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67</a:t>
            </a:fld>
            <a:endParaRPr lang="en-US" dirty="0"/>
          </a:p>
        </p:txBody>
      </p:sp>
    </p:spTree>
    <p:extLst>
      <p:ext uri="{BB962C8B-B14F-4D97-AF65-F5344CB8AC3E}">
        <p14:creationId xmlns="" xmlns:p14="http://schemas.microsoft.com/office/powerpoint/2010/main" val="74263717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800"/>
              </a:spcAft>
            </a:pPr>
            <a:r>
              <a:rPr lang="en-US" sz="6000" b="1" dirty="0">
                <a:solidFill>
                  <a:schemeClr val="tx1"/>
                </a:solidFill>
              </a:rPr>
              <a:t>“</a:t>
            </a:r>
            <a:r>
              <a:rPr lang="en-US" sz="6000" b="1" u="sng" dirty="0">
                <a:solidFill>
                  <a:schemeClr val="tx1"/>
                </a:solidFill>
              </a:rPr>
              <a:t>for the age of the age</a:t>
            </a:r>
            <a:r>
              <a:rPr lang="en-US" sz="6000" b="1" dirty="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Psa.112:9 – righteousness of Yahweh-fearer endures</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Psa.119:44 – keep God’s law</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68</a:t>
            </a:fld>
            <a:endParaRPr lang="en-US" dirty="0"/>
          </a:p>
        </p:txBody>
      </p:sp>
    </p:spTree>
    <p:extLst>
      <p:ext uri="{BB962C8B-B14F-4D97-AF65-F5344CB8AC3E}">
        <p14:creationId xmlns="" xmlns:p14="http://schemas.microsoft.com/office/powerpoint/2010/main" val="369251560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800"/>
              </a:spcAft>
            </a:pPr>
            <a:r>
              <a:rPr lang="en-US" sz="6000" b="1" dirty="0">
                <a:solidFill>
                  <a:schemeClr val="tx1"/>
                </a:solidFill>
              </a:rPr>
              <a:t>“</a:t>
            </a:r>
            <a:r>
              <a:rPr lang="en-US" sz="6000" b="1" u="sng" dirty="0">
                <a:solidFill>
                  <a:schemeClr val="tx1"/>
                </a:solidFill>
              </a:rPr>
              <a:t>for the age of the age</a:t>
            </a:r>
            <a:r>
              <a:rPr lang="en-US" sz="6000" b="1" dirty="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Psa.145:1 – David will bless God’s name</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Psa.145:21 – all men will bless God’s name</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69</a:t>
            </a:fld>
            <a:endParaRPr lang="en-US" dirty="0"/>
          </a:p>
        </p:txBody>
      </p:sp>
    </p:spTree>
    <p:extLst>
      <p:ext uri="{BB962C8B-B14F-4D97-AF65-F5344CB8AC3E}">
        <p14:creationId xmlns="" xmlns:p14="http://schemas.microsoft.com/office/powerpoint/2010/main" val="900347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0" y="1143000"/>
            <a:ext cx="9144000" cy="5257800"/>
          </a:xfrm>
        </p:spPr>
        <p:txBody>
          <a:bodyPr/>
          <a:lstStyle/>
          <a:p>
            <a:pPr algn="l">
              <a:spcBef>
                <a:spcPct val="0"/>
              </a:spcBef>
              <a:spcAft>
                <a:spcPts val="1200"/>
              </a:spcAft>
            </a:pPr>
            <a:r>
              <a:rPr lang="en-US" sz="8000" b="1" dirty="0" smtClean="0">
                <a:solidFill>
                  <a:schemeClr val="tx1"/>
                </a:solidFill>
              </a:rPr>
              <a:t>How does the OT KJV translate “forever”, “everlasting”, “ever-more”, “ever”?</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7</a:t>
            </a:fld>
            <a:endParaRPr lang="en-US" dirty="0"/>
          </a:p>
        </p:txBody>
      </p:sp>
    </p:spTree>
    <p:extLst>
      <p:ext uri="{BB962C8B-B14F-4D97-AF65-F5344CB8AC3E}">
        <p14:creationId xmlns="" xmlns:p14="http://schemas.microsoft.com/office/powerpoint/2010/main" val="224374106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800"/>
              </a:spcAft>
            </a:pPr>
            <a:r>
              <a:rPr lang="en-US" sz="6000" b="1" dirty="0">
                <a:solidFill>
                  <a:schemeClr val="tx1"/>
                </a:solidFill>
              </a:rPr>
              <a:t>“</a:t>
            </a:r>
            <a:r>
              <a:rPr lang="en-US" sz="6000" b="1" u="sng" dirty="0">
                <a:solidFill>
                  <a:schemeClr val="tx1"/>
                </a:solidFill>
              </a:rPr>
              <a:t>for the age of the age</a:t>
            </a:r>
            <a:r>
              <a:rPr lang="en-US" sz="6000" b="1" dirty="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Psa.148:6 – Yahweh established heavens</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Dan.12:3 – stars of the expanse</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70</a:t>
            </a:fld>
            <a:endParaRPr lang="en-US" dirty="0"/>
          </a:p>
        </p:txBody>
      </p:sp>
    </p:spTree>
    <p:extLst>
      <p:ext uri="{BB962C8B-B14F-4D97-AF65-F5344CB8AC3E}">
        <p14:creationId xmlns="" xmlns:p14="http://schemas.microsoft.com/office/powerpoint/2010/main" val="118252112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800"/>
              </a:spcAft>
            </a:pPr>
            <a:r>
              <a:rPr lang="en-US" sz="6000" b="1" dirty="0">
                <a:solidFill>
                  <a:schemeClr val="tx1"/>
                </a:solidFill>
              </a:rPr>
              <a:t>“</a:t>
            </a:r>
            <a:r>
              <a:rPr lang="en-US" sz="6000" b="1" u="sng" dirty="0">
                <a:solidFill>
                  <a:schemeClr val="tx1"/>
                </a:solidFill>
              </a:rPr>
              <a:t>for the age of the age</a:t>
            </a:r>
            <a:r>
              <a:rPr lang="en-US" sz="6000" b="1" dirty="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Heb.1:8 – Son’s throne</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71</a:t>
            </a:fld>
            <a:endParaRPr lang="en-US" dirty="0"/>
          </a:p>
        </p:txBody>
      </p:sp>
    </p:spTree>
    <p:extLst>
      <p:ext uri="{BB962C8B-B14F-4D97-AF65-F5344CB8AC3E}">
        <p14:creationId xmlns="" xmlns:p14="http://schemas.microsoft.com/office/powerpoint/2010/main" val="273385600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dirty="0" smtClean="0">
                <a:solidFill>
                  <a:schemeClr val="tx1"/>
                </a:solidFill>
              </a:rPr>
              <a:t>“</a:t>
            </a:r>
            <a:r>
              <a:rPr lang="en-US" sz="6000" b="1" u="sng" dirty="0" smtClean="0">
                <a:solidFill>
                  <a:schemeClr val="tx1"/>
                </a:solidFill>
              </a:rPr>
              <a:t>age of the ages</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Dan.7:18 – holy ones will possess a kingdom</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72</a:t>
            </a:fld>
            <a:endParaRPr lang="en-US" dirty="0"/>
          </a:p>
        </p:txBody>
      </p:sp>
    </p:spTree>
    <p:extLst>
      <p:ext uri="{BB962C8B-B14F-4D97-AF65-F5344CB8AC3E}">
        <p14:creationId xmlns="" xmlns:p14="http://schemas.microsoft.com/office/powerpoint/2010/main" val="410641979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dirty="0" smtClean="0">
                <a:solidFill>
                  <a:schemeClr val="tx1"/>
                </a:solidFill>
              </a:rPr>
              <a:t>“</a:t>
            </a:r>
            <a:r>
              <a:rPr lang="en-US" sz="6000" b="1" u="sng" dirty="0" smtClean="0">
                <a:solidFill>
                  <a:schemeClr val="tx1"/>
                </a:solidFill>
              </a:rPr>
              <a:t>age of the ages</a:t>
            </a:r>
            <a:r>
              <a:rPr lang="en-US" sz="6000" b="1" dirty="0" smtClean="0">
                <a:solidFill>
                  <a:schemeClr val="tx1"/>
                </a:solidFill>
              </a:rPr>
              <a:t>”:</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Is Grace Todd’s chart of ages justified?</a:t>
            </a:r>
          </a:p>
          <a:p>
            <a:pPr marL="463550" indent="-463550" algn="l">
              <a:spcBef>
                <a:spcPct val="0"/>
              </a:spcBef>
              <a:spcAft>
                <a:spcPts val="1200"/>
              </a:spcAft>
              <a:buFont typeface="Arial" panose="020B0604020202020204" pitchFamily="34" charset="0"/>
              <a:buChar char="•"/>
            </a:pPr>
            <a:r>
              <a:rPr lang="en-US" sz="6000" b="1" dirty="0" smtClean="0">
                <a:solidFill>
                  <a:schemeClr val="tx1"/>
                </a:solidFill>
              </a:rPr>
              <a:t>Let’s examine closely</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73</a:t>
            </a:fld>
            <a:endParaRPr lang="en-US" dirty="0"/>
          </a:p>
        </p:txBody>
      </p:sp>
    </p:spTree>
    <p:extLst>
      <p:ext uri="{BB962C8B-B14F-4D97-AF65-F5344CB8AC3E}">
        <p14:creationId xmlns="" xmlns:p14="http://schemas.microsoft.com/office/powerpoint/2010/main" val="303655396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74</a:t>
            </a:fld>
            <a:endParaRPr lang="en-US" dirty="0"/>
          </a:p>
        </p:txBody>
      </p:sp>
      <p:pic>
        <p:nvPicPr>
          <p:cNvPr id="2" name="Picture 1"/>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0" y="1143000"/>
            <a:ext cx="9143999" cy="7848600"/>
          </a:xfrm>
          <a:prstGeom prst="rect">
            <a:avLst/>
          </a:prstGeom>
        </p:spPr>
      </p:pic>
    </p:spTree>
    <p:extLst>
      <p:ext uri="{BB962C8B-B14F-4D97-AF65-F5344CB8AC3E}">
        <p14:creationId xmlns="" xmlns:p14="http://schemas.microsoft.com/office/powerpoint/2010/main" val="240112240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marL="0" lvl="1" algn="l" defTabSz="935706">
              <a:defRPr/>
            </a:pPr>
            <a:r>
              <a:rPr lang="en-US" sz="5400" b="1" dirty="0" smtClean="0">
                <a:solidFill>
                  <a:schemeClr val="tx1"/>
                </a:solidFill>
              </a:rPr>
              <a:t>“Before the Eons” – </a:t>
            </a:r>
          </a:p>
          <a:p>
            <a:pPr marL="236538" lvl="1" indent="-236538" algn="l" defTabSz="935706">
              <a:buFont typeface="Arial" pitchFamily="34" charset="0"/>
              <a:buChar char="•"/>
              <a:defRPr/>
            </a:pPr>
            <a:r>
              <a:rPr lang="en-US" sz="4400" b="1" u="sng" dirty="0" smtClean="0">
                <a:solidFill>
                  <a:schemeClr val="tx1"/>
                </a:solidFill>
              </a:rPr>
              <a:t>possibly</a:t>
            </a:r>
            <a:r>
              <a:rPr lang="en-US" sz="4400" b="1" dirty="0" smtClean="0">
                <a:solidFill>
                  <a:schemeClr val="tx1"/>
                </a:solidFill>
              </a:rPr>
              <a:t> 1 Cor.2:7-8 – Christ crucified: predestined “before the ages”</a:t>
            </a:r>
          </a:p>
          <a:p>
            <a:pPr marL="233363" lvl="1" indent="-233363" algn="l" defTabSz="935706">
              <a:buFont typeface="Arial" pitchFamily="34" charset="0"/>
              <a:buChar char="•"/>
              <a:defRPr/>
            </a:pPr>
            <a:r>
              <a:rPr lang="en-US" sz="4400" b="1" u="sng" dirty="0" smtClean="0">
                <a:solidFill>
                  <a:schemeClr val="tx1"/>
                </a:solidFill>
              </a:rPr>
              <a:t>possibly</a:t>
            </a:r>
            <a:r>
              <a:rPr lang="en-US" sz="4400" b="1" dirty="0" smtClean="0">
                <a:solidFill>
                  <a:schemeClr val="tx1"/>
                </a:solidFill>
              </a:rPr>
              <a:t> 2 Tim.1:9; Ti.1:2 – God’s purpose &amp; grace given us, aionian life promised us “before age-times”</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75</a:t>
            </a:fld>
            <a:endParaRPr lang="en-US" dirty="0"/>
          </a:p>
        </p:txBody>
      </p:sp>
    </p:spTree>
    <p:extLst>
      <p:ext uri="{BB962C8B-B14F-4D97-AF65-F5344CB8AC3E}">
        <p14:creationId xmlns="" xmlns:p14="http://schemas.microsoft.com/office/powerpoint/2010/main" val="380309200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marL="0" lvl="1" algn="l" defTabSz="935706">
              <a:defRPr/>
            </a:pPr>
            <a:r>
              <a:rPr lang="en-US" sz="5400" b="1" dirty="0" smtClean="0">
                <a:solidFill>
                  <a:schemeClr val="tx1"/>
                </a:solidFill>
              </a:rPr>
              <a:t>“First Eon” – Heb.1:2</a:t>
            </a:r>
          </a:p>
          <a:p>
            <a:pPr marL="236538" lvl="1" indent="-236538" algn="l" defTabSz="935706">
              <a:buFont typeface="Arial" pitchFamily="34" charset="0"/>
              <a:buChar char="•"/>
              <a:defRPr/>
            </a:pPr>
            <a:r>
              <a:rPr lang="en-US" sz="5400" b="1" dirty="0" smtClean="0">
                <a:solidFill>
                  <a:schemeClr val="tx1"/>
                </a:solidFill>
              </a:rPr>
              <a:t>“by a Son…through Whom also He made the ages”</a:t>
            </a:r>
          </a:p>
          <a:p>
            <a:pPr marL="233363" lvl="1" indent="-233363" algn="l" defTabSz="935706">
              <a:buFont typeface="Arial" pitchFamily="34" charset="0"/>
              <a:buChar char="•"/>
              <a:defRPr/>
            </a:pPr>
            <a:r>
              <a:rPr lang="en-US" sz="5400" b="1" dirty="0" smtClean="0">
                <a:solidFill>
                  <a:schemeClr val="tx1"/>
                </a:solidFill>
              </a:rPr>
              <a:t>speaks generally of all ages; not the First Age</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76</a:t>
            </a:fld>
            <a:endParaRPr lang="en-US" dirty="0"/>
          </a:p>
        </p:txBody>
      </p:sp>
    </p:spTree>
    <p:extLst>
      <p:ext uri="{BB962C8B-B14F-4D97-AF65-F5344CB8AC3E}">
        <p14:creationId xmlns="" xmlns:p14="http://schemas.microsoft.com/office/powerpoint/2010/main" val="380309200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marL="0" lvl="1" algn="l" defTabSz="935706">
              <a:defRPr/>
            </a:pPr>
            <a:r>
              <a:rPr lang="en-US" sz="5400" b="1" dirty="0" smtClean="0">
                <a:solidFill>
                  <a:schemeClr val="tx1"/>
                </a:solidFill>
              </a:rPr>
              <a:t>“Second Eon” – Gen.1-9</a:t>
            </a:r>
          </a:p>
          <a:p>
            <a:pPr marL="236538" lvl="1" indent="-236538" algn="l" defTabSz="935706">
              <a:buFont typeface="Arial" pitchFamily="34" charset="0"/>
              <a:buChar char="•"/>
              <a:defRPr/>
            </a:pPr>
            <a:r>
              <a:rPr lang="en-US" sz="5400" b="1" dirty="0" smtClean="0">
                <a:solidFill>
                  <a:schemeClr val="tx1"/>
                </a:solidFill>
              </a:rPr>
              <a:t>Gen.1-9 provides a history of her proposed Second Eon</a:t>
            </a:r>
          </a:p>
          <a:p>
            <a:pPr marL="233363" lvl="1" indent="-233363" algn="l" defTabSz="935706">
              <a:buFont typeface="Arial" pitchFamily="34" charset="0"/>
              <a:buChar char="•"/>
              <a:defRPr/>
            </a:pPr>
            <a:r>
              <a:rPr lang="en-US" sz="5400" b="1" dirty="0" smtClean="0">
                <a:solidFill>
                  <a:schemeClr val="tx1"/>
                </a:solidFill>
              </a:rPr>
              <a:t>No text calls it a Second Age or even an age at all</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77</a:t>
            </a:fld>
            <a:endParaRPr lang="en-US" dirty="0"/>
          </a:p>
        </p:txBody>
      </p:sp>
    </p:spTree>
    <p:extLst>
      <p:ext uri="{BB962C8B-B14F-4D97-AF65-F5344CB8AC3E}">
        <p14:creationId xmlns="" xmlns:p14="http://schemas.microsoft.com/office/powerpoint/2010/main" val="380309200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marL="0" lvl="1" algn="l" defTabSz="935706">
              <a:defRPr/>
            </a:pPr>
            <a:r>
              <a:rPr lang="en-US" sz="5400" b="1" dirty="0" smtClean="0">
                <a:solidFill>
                  <a:schemeClr val="tx1"/>
                </a:solidFill>
              </a:rPr>
              <a:t>3rd, or “Present Eon” – Gal.1:4</a:t>
            </a:r>
          </a:p>
          <a:p>
            <a:pPr marL="236538" lvl="1" indent="-236538" algn="l" defTabSz="935706">
              <a:buFont typeface="Arial" pitchFamily="34" charset="0"/>
              <a:buChar char="•"/>
              <a:defRPr/>
            </a:pPr>
            <a:r>
              <a:rPr lang="en-US" sz="5400" b="1" dirty="0" smtClean="0">
                <a:solidFill>
                  <a:schemeClr val="tx1"/>
                </a:solidFill>
              </a:rPr>
              <a:t>“that He might rescue us from the present/pending evil age”</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78</a:t>
            </a:fld>
            <a:endParaRPr lang="en-US" dirty="0"/>
          </a:p>
        </p:txBody>
      </p:sp>
    </p:spTree>
    <p:extLst>
      <p:ext uri="{BB962C8B-B14F-4D97-AF65-F5344CB8AC3E}">
        <p14:creationId xmlns="" xmlns:p14="http://schemas.microsoft.com/office/powerpoint/2010/main" val="380309200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marL="0" lvl="1" algn="l" defTabSz="935706">
              <a:defRPr/>
            </a:pPr>
            <a:r>
              <a:rPr lang="en-US" sz="5400" b="1" dirty="0" smtClean="0">
                <a:solidFill>
                  <a:schemeClr val="tx1"/>
                </a:solidFill>
              </a:rPr>
              <a:t>4th, or “Coming Eon” – </a:t>
            </a:r>
            <a:r>
              <a:rPr lang="en-US" sz="4400" b="1" dirty="0" smtClean="0">
                <a:solidFill>
                  <a:schemeClr val="tx1"/>
                </a:solidFill>
              </a:rPr>
              <a:t>Lu.18:30</a:t>
            </a:r>
          </a:p>
          <a:p>
            <a:pPr marL="236538" lvl="1" indent="-236538" algn="l" defTabSz="935706">
              <a:buFont typeface="Arial" pitchFamily="34" charset="0"/>
              <a:buChar char="•"/>
              <a:defRPr/>
            </a:pPr>
            <a:r>
              <a:rPr lang="en-US" sz="5400" b="1" dirty="0" smtClean="0">
                <a:solidFill>
                  <a:schemeClr val="tx1"/>
                </a:solidFill>
              </a:rPr>
              <a:t>“receive many times more in this season, and in the age which is coming aionian life”</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79</a:t>
            </a:fld>
            <a:endParaRPr lang="en-US" dirty="0"/>
          </a:p>
        </p:txBody>
      </p:sp>
    </p:spTree>
    <p:extLst>
      <p:ext uri="{BB962C8B-B14F-4D97-AF65-F5344CB8AC3E}">
        <p14:creationId xmlns="" xmlns:p14="http://schemas.microsoft.com/office/powerpoint/2010/main" val="3803092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304800" y="1143000"/>
            <a:ext cx="8839200" cy="5257800"/>
          </a:xfrm>
        </p:spPr>
        <p:txBody>
          <a:bodyPr/>
          <a:lstStyle/>
          <a:p>
            <a:pPr algn="l">
              <a:spcBef>
                <a:spcPct val="0"/>
              </a:spcBef>
              <a:spcAft>
                <a:spcPts val="1200"/>
              </a:spcAft>
            </a:pPr>
            <a:r>
              <a:rPr lang="en-US" sz="7200" b="1" dirty="0" smtClean="0">
                <a:solidFill>
                  <a:schemeClr val="tx1"/>
                </a:solidFill>
              </a:rPr>
              <a:t>“forever” – </a:t>
            </a:r>
            <a:r>
              <a:rPr lang="en-US" sz="7200" b="1" dirty="0" smtClean="0">
                <a:solidFill>
                  <a:srgbClr val="7030A0"/>
                </a:solidFill>
              </a:rPr>
              <a:t>age</a:t>
            </a:r>
            <a:r>
              <a:rPr lang="en-US" sz="7200" b="1" dirty="0" smtClean="0">
                <a:solidFill>
                  <a:schemeClr val="tx1"/>
                </a:solidFill>
              </a:rPr>
              <a:t> (264</a:t>
            </a:r>
            <a:r>
              <a:rPr lang="en-US" sz="7200" b="1" dirty="0">
                <a:solidFill>
                  <a:schemeClr val="tx1"/>
                </a:solidFill>
              </a:rPr>
              <a:t>), </a:t>
            </a:r>
            <a:r>
              <a:rPr lang="en-US" sz="7200" b="1" dirty="0" smtClean="0">
                <a:solidFill>
                  <a:srgbClr val="7030A0"/>
                </a:solidFill>
              </a:rPr>
              <a:t>until</a:t>
            </a:r>
            <a:r>
              <a:rPr lang="en-US" sz="7200" b="1" dirty="0" smtClean="0">
                <a:solidFill>
                  <a:schemeClr val="tx1"/>
                </a:solidFill>
              </a:rPr>
              <a:t> </a:t>
            </a:r>
            <a:r>
              <a:rPr lang="en-US" sz="7200" b="1" dirty="0">
                <a:solidFill>
                  <a:schemeClr val="tx1"/>
                </a:solidFill>
              </a:rPr>
              <a:t>(51</a:t>
            </a:r>
            <a:r>
              <a:rPr lang="en-US" sz="7200" b="1" dirty="0" smtClean="0">
                <a:solidFill>
                  <a:schemeClr val="tx1"/>
                </a:solidFill>
              </a:rPr>
              <a:t>), </a:t>
            </a:r>
            <a:r>
              <a:rPr lang="en-US" sz="7200" b="1" dirty="0" smtClean="0">
                <a:solidFill>
                  <a:srgbClr val="7030A0"/>
                </a:solidFill>
              </a:rPr>
              <a:t>enduring</a:t>
            </a:r>
            <a:r>
              <a:rPr lang="en-US" sz="7200" b="1" dirty="0" smtClean="0">
                <a:solidFill>
                  <a:schemeClr val="tx1"/>
                </a:solidFill>
              </a:rPr>
              <a:t> (22), </a:t>
            </a:r>
            <a:r>
              <a:rPr lang="en-US" sz="7200" b="1" dirty="0" smtClean="0">
                <a:solidFill>
                  <a:srgbClr val="7030A0"/>
                </a:solidFill>
              </a:rPr>
              <a:t>all the days</a:t>
            </a:r>
            <a:r>
              <a:rPr lang="en-US" sz="7200" b="1" dirty="0" smtClean="0">
                <a:solidFill>
                  <a:schemeClr val="tx1"/>
                </a:solidFill>
              </a:rPr>
              <a:t> (17</a:t>
            </a:r>
            <a:r>
              <a:rPr lang="en-US" sz="7200" b="1" dirty="0">
                <a:solidFill>
                  <a:schemeClr val="tx1"/>
                </a:solidFill>
              </a:rPr>
              <a:t>), </a:t>
            </a:r>
            <a:r>
              <a:rPr lang="en-US" sz="7200" b="1" dirty="0">
                <a:solidFill>
                  <a:srgbClr val="7030A0"/>
                </a:solidFill>
              </a:rPr>
              <a:t>all the day </a:t>
            </a:r>
            <a:r>
              <a:rPr lang="en-US" sz="7200" b="1" dirty="0">
                <a:solidFill>
                  <a:schemeClr val="tx1"/>
                </a:solidFill>
              </a:rPr>
              <a:t>(1), </a:t>
            </a:r>
            <a:r>
              <a:rPr lang="en-US" sz="7200" b="1" dirty="0">
                <a:solidFill>
                  <a:srgbClr val="7030A0"/>
                </a:solidFill>
              </a:rPr>
              <a:t>for </a:t>
            </a:r>
            <a:r>
              <a:rPr lang="en-US" sz="7200" b="1" dirty="0" smtClean="0">
                <a:solidFill>
                  <a:srgbClr val="7030A0"/>
                </a:solidFill>
              </a:rPr>
              <a:t>length of days</a:t>
            </a:r>
            <a:r>
              <a:rPr lang="en-US" sz="7200" b="1" dirty="0" smtClean="0">
                <a:solidFill>
                  <a:schemeClr val="tx1"/>
                </a:solidFill>
              </a:rPr>
              <a:t> (2) …</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8</a:t>
            </a:fld>
            <a:endParaRPr lang="en-US" dirty="0"/>
          </a:p>
        </p:txBody>
      </p:sp>
    </p:spTree>
    <p:extLst>
      <p:ext uri="{BB962C8B-B14F-4D97-AF65-F5344CB8AC3E}">
        <p14:creationId xmlns="" xmlns:p14="http://schemas.microsoft.com/office/powerpoint/2010/main" val="340272653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marL="0" lvl="1" algn="l" defTabSz="935706">
              <a:defRPr/>
            </a:pPr>
            <a:r>
              <a:rPr lang="en-US" sz="5400" b="1" dirty="0" smtClean="0">
                <a:solidFill>
                  <a:schemeClr val="tx1"/>
                </a:solidFill>
              </a:rPr>
              <a:t>5th, or “Eon of the Eons” – Eph.3:21</a:t>
            </a:r>
          </a:p>
          <a:p>
            <a:pPr marL="236538" lvl="1" indent="-236538" algn="l" defTabSz="935706">
              <a:buFont typeface="Arial" pitchFamily="34" charset="0"/>
              <a:buChar char="•"/>
              <a:defRPr/>
            </a:pPr>
            <a:r>
              <a:rPr lang="en-US" sz="5400" b="1" dirty="0" smtClean="0">
                <a:solidFill>
                  <a:schemeClr val="tx1"/>
                </a:solidFill>
              </a:rPr>
              <a:t>“to Him </a:t>
            </a:r>
            <a:r>
              <a:rPr lang="en-US" sz="5400" b="1" i="1" dirty="0" smtClean="0">
                <a:solidFill>
                  <a:schemeClr val="tx1"/>
                </a:solidFill>
              </a:rPr>
              <a:t>be</a:t>
            </a:r>
            <a:r>
              <a:rPr lang="en-US" sz="5400" b="1" dirty="0" smtClean="0">
                <a:solidFill>
                  <a:schemeClr val="tx1"/>
                </a:solidFill>
              </a:rPr>
              <a:t> glory by the church and by Christ Jesus for all the generations of the ages of the ages”</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80</a:t>
            </a:fld>
            <a:endParaRPr lang="en-US" dirty="0"/>
          </a:p>
        </p:txBody>
      </p:sp>
    </p:spTree>
    <p:extLst>
      <p:ext uri="{BB962C8B-B14F-4D97-AF65-F5344CB8AC3E}">
        <p14:creationId xmlns="" xmlns:p14="http://schemas.microsoft.com/office/powerpoint/2010/main" val="380309200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dirty="0" smtClean="0">
                <a:solidFill>
                  <a:schemeClr val="tx1"/>
                </a:solidFill>
              </a:rPr>
              <a:t>Epochal events:</a:t>
            </a:r>
          </a:p>
          <a:p>
            <a:pPr marL="463550" indent="-463550" algn="l">
              <a:spcBef>
                <a:spcPct val="0"/>
              </a:spcBef>
              <a:spcAft>
                <a:spcPts val="1200"/>
              </a:spcAft>
              <a:buFont typeface="Arial" panose="020B0604020202020204" pitchFamily="34" charset="0"/>
              <a:buChar char="•"/>
            </a:pPr>
            <a:r>
              <a:rPr lang="en-US" sz="6000" b="1" i="1" dirty="0" smtClean="0">
                <a:solidFill>
                  <a:schemeClr val="tx1"/>
                </a:solidFill>
              </a:rPr>
              <a:t>katabolē kosmou</a:t>
            </a:r>
            <a:r>
              <a:rPr lang="en-US" sz="6000" b="1" dirty="0" smtClean="0">
                <a:solidFill>
                  <a:schemeClr val="tx1"/>
                </a:solidFill>
              </a:rPr>
              <a:t> – Ge.1:2</a:t>
            </a:r>
          </a:p>
          <a:p>
            <a:pPr marL="463550" indent="-463550" algn="l">
              <a:spcBef>
                <a:spcPct val="0"/>
              </a:spcBef>
              <a:spcAft>
                <a:spcPts val="1200"/>
              </a:spcAft>
              <a:buFont typeface="Arial" panose="020B0604020202020204" pitchFamily="34" charset="0"/>
              <a:buChar char="•"/>
            </a:pPr>
            <a:r>
              <a:rPr lang="en-US" sz="6000" b="1" i="1" dirty="0" smtClean="0">
                <a:solidFill>
                  <a:schemeClr val="tx1"/>
                </a:solidFill>
              </a:rPr>
              <a:t>The Flood</a:t>
            </a:r>
            <a:r>
              <a:rPr lang="en-US" sz="6000" b="1" dirty="0" smtClean="0">
                <a:solidFill>
                  <a:schemeClr val="tx1"/>
                </a:solidFill>
              </a:rPr>
              <a:t> </a:t>
            </a:r>
            <a:r>
              <a:rPr lang="en-US" sz="6000" b="1" dirty="0">
                <a:solidFill>
                  <a:schemeClr val="tx1"/>
                </a:solidFill>
              </a:rPr>
              <a:t>– </a:t>
            </a:r>
            <a:r>
              <a:rPr lang="en-US" sz="6000" b="1" dirty="0" smtClean="0">
                <a:solidFill>
                  <a:schemeClr val="tx1"/>
                </a:solidFill>
              </a:rPr>
              <a:t>2 Pe.3:5-6</a:t>
            </a:r>
          </a:p>
          <a:p>
            <a:pPr marL="463550" indent="-463550" algn="l">
              <a:spcBef>
                <a:spcPct val="0"/>
              </a:spcBef>
              <a:spcAft>
                <a:spcPts val="1200"/>
              </a:spcAft>
              <a:buFont typeface="Arial" panose="020B0604020202020204" pitchFamily="34" charset="0"/>
              <a:buChar char="•"/>
            </a:pPr>
            <a:r>
              <a:rPr lang="en-US" sz="6000" b="1" i="1" dirty="0" smtClean="0">
                <a:solidFill>
                  <a:schemeClr val="tx1"/>
                </a:solidFill>
              </a:rPr>
              <a:t>Heavens &amp; Earth</a:t>
            </a:r>
            <a:r>
              <a:rPr lang="en-US" sz="6000" b="1" dirty="0" smtClean="0">
                <a:solidFill>
                  <a:schemeClr val="tx1"/>
                </a:solidFill>
              </a:rPr>
              <a:t> reserved for fire – 2 Pe.3:7-11</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81</a:t>
            </a:fld>
            <a:endParaRPr lang="en-US" dirty="0"/>
          </a:p>
        </p:txBody>
      </p:sp>
    </p:spTree>
    <p:extLst>
      <p:ext uri="{BB962C8B-B14F-4D97-AF65-F5344CB8AC3E}">
        <p14:creationId xmlns="" xmlns:p14="http://schemas.microsoft.com/office/powerpoint/2010/main" val="380309200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dirty="0" smtClean="0">
                <a:solidFill>
                  <a:schemeClr val="tx1"/>
                </a:solidFill>
              </a:rPr>
              <a:t>Epochal events:</a:t>
            </a:r>
          </a:p>
          <a:p>
            <a:pPr marL="463550" indent="-463550" algn="l">
              <a:spcBef>
                <a:spcPct val="0"/>
              </a:spcBef>
              <a:spcAft>
                <a:spcPts val="1200"/>
              </a:spcAft>
              <a:buFont typeface="Arial" panose="020B0604020202020204" pitchFamily="34" charset="0"/>
              <a:buChar char="•"/>
            </a:pPr>
            <a:r>
              <a:rPr lang="en-US" sz="6000" b="1" i="1" dirty="0" smtClean="0">
                <a:solidFill>
                  <a:schemeClr val="tx1"/>
                </a:solidFill>
              </a:rPr>
              <a:t>Great White Throne </a:t>
            </a:r>
            <a:r>
              <a:rPr lang="en-US" sz="6000" b="1" dirty="0" smtClean="0">
                <a:solidFill>
                  <a:schemeClr val="tx1"/>
                </a:solidFill>
              </a:rPr>
              <a:t>– Rev.20:11</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82</a:t>
            </a:fld>
            <a:endParaRPr lang="en-US" dirty="0"/>
          </a:p>
        </p:txBody>
      </p:sp>
    </p:spTree>
    <p:extLst>
      <p:ext uri="{BB962C8B-B14F-4D97-AF65-F5344CB8AC3E}">
        <p14:creationId xmlns="" xmlns:p14="http://schemas.microsoft.com/office/powerpoint/2010/main" val="277680982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dirty="0" smtClean="0">
                <a:solidFill>
                  <a:schemeClr val="tx1"/>
                </a:solidFill>
              </a:rPr>
              <a:t>An example from God’s calendar:</a:t>
            </a:r>
          </a:p>
          <a:p>
            <a:pPr marL="463550" indent="-463550" algn="l">
              <a:spcBef>
                <a:spcPct val="0"/>
              </a:spcBef>
              <a:spcAft>
                <a:spcPts val="1200"/>
              </a:spcAft>
              <a:buFont typeface="Arial" panose="020B0604020202020204" pitchFamily="34" charset="0"/>
              <a:buChar char="•"/>
            </a:pPr>
            <a:r>
              <a:rPr lang="en-US" sz="6000" b="1" i="1" dirty="0" smtClean="0">
                <a:solidFill>
                  <a:schemeClr val="tx1"/>
                </a:solidFill>
              </a:rPr>
              <a:t>Timetable of Israel’s feasts – Exo.23; Lev.23; Deu.16</a:t>
            </a: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83</a:t>
            </a:fld>
            <a:endParaRPr lang="en-US" dirty="0"/>
          </a:p>
        </p:txBody>
      </p:sp>
    </p:spTree>
    <p:extLst>
      <p:ext uri="{BB962C8B-B14F-4D97-AF65-F5344CB8AC3E}">
        <p14:creationId xmlns="" xmlns:p14="http://schemas.microsoft.com/office/powerpoint/2010/main" val="166899936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dirty="0" smtClean="0">
                <a:solidFill>
                  <a:schemeClr val="tx1"/>
                </a:solidFill>
              </a:rPr>
              <a:t>Calendar of feasts:</a:t>
            </a:r>
          </a:p>
          <a:p>
            <a:pPr algn="l">
              <a:spcBef>
                <a:spcPct val="0"/>
              </a:spcBef>
              <a:spcAft>
                <a:spcPts val="1200"/>
              </a:spcAft>
            </a:pPr>
            <a:r>
              <a:rPr lang="en-US" sz="6000" b="1" dirty="0" smtClean="0">
                <a:solidFill>
                  <a:schemeClr val="tx1"/>
                </a:solidFill>
              </a:rPr>
              <a:t>“Three times you will keep a feast to Me in the year” – Exo.23:14</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84</a:t>
            </a:fld>
            <a:endParaRPr lang="en-US" dirty="0"/>
          </a:p>
        </p:txBody>
      </p:sp>
    </p:spTree>
    <p:extLst>
      <p:ext uri="{BB962C8B-B14F-4D97-AF65-F5344CB8AC3E}">
        <p14:creationId xmlns="" xmlns:p14="http://schemas.microsoft.com/office/powerpoint/2010/main" val="218427863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563414"/>
            <a:ext cx="8915400" cy="5257800"/>
          </a:xfrm>
        </p:spPr>
        <p:txBody>
          <a:bodyPr/>
          <a:lstStyle/>
          <a:p>
            <a:pPr marL="236538" indent="-236538" algn="l">
              <a:spcBef>
                <a:spcPct val="0"/>
              </a:spcBef>
              <a:spcAft>
                <a:spcPts val="1200"/>
              </a:spcAft>
              <a:buFont typeface="Arial" panose="020B0604020202020204" pitchFamily="34" charset="0"/>
              <a:buChar char="•"/>
            </a:pPr>
            <a:r>
              <a:rPr lang="en-US" sz="6000" b="1" dirty="0" smtClean="0">
                <a:solidFill>
                  <a:schemeClr val="tx1"/>
                </a:solidFill>
              </a:rPr>
              <a:t>Unleavened Bread (Abib)</a:t>
            </a:r>
          </a:p>
          <a:p>
            <a:pPr marL="236538" indent="-236538" algn="l">
              <a:spcBef>
                <a:spcPct val="0"/>
              </a:spcBef>
              <a:spcAft>
                <a:spcPts val="1200"/>
              </a:spcAft>
              <a:buFont typeface="Arial" panose="020B0604020202020204" pitchFamily="34" charset="0"/>
              <a:buChar char="•"/>
            </a:pPr>
            <a:r>
              <a:rPr lang="en-US" sz="6000" b="1" dirty="0" smtClean="0">
                <a:solidFill>
                  <a:schemeClr val="tx1"/>
                </a:solidFill>
              </a:rPr>
              <a:t>Harvest/first-fruits (spring harvest)</a:t>
            </a:r>
          </a:p>
          <a:p>
            <a:pPr marL="236538" indent="-236538" algn="l">
              <a:spcBef>
                <a:spcPct val="0"/>
              </a:spcBef>
              <a:spcAft>
                <a:spcPts val="1200"/>
              </a:spcAft>
              <a:buFont typeface="Arial" panose="020B0604020202020204" pitchFamily="34" charset="0"/>
              <a:buChar char="•"/>
            </a:pPr>
            <a:r>
              <a:rPr lang="en-US" sz="6000" b="1" dirty="0" smtClean="0">
                <a:solidFill>
                  <a:schemeClr val="tx1"/>
                </a:solidFill>
              </a:rPr>
              <a:t>Ingathering (fall harvest)</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85</a:t>
            </a:fld>
            <a:endParaRPr lang="en-US" dirty="0"/>
          </a:p>
        </p:txBody>
      </p:sp>
    </p:spTree>
    <p:extLst>
      <p:ext uri="{BB962C8B-B14F-4D97-AF65-F5344CB8AC3E}">
        <p14:creationId xmlns="" xmlns:p14="http://schemas.microsoft.com/office/powerpoint/2010/main" val="398809562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Subtitle 2"/>
          <p:cNvSpPr>
            <a:spLocks noGrp="1"/>
          </p:cNvSpPr>
          <p:nvPr>
            <p:ph type="subTitle" idx="1"/>
          </p:nvPr>
        </p:nvSpPr>
        <p:spPr>
          <a:xfrm>
            <a:off x="0" y="0"/>
            <a:ext cx="9144000" cy="6821214"/>
          </a:xfrm>
        </p:spPr>
        <p:txBody>
          <a:bodyPr/>
          <a:lstStyle/>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86</a:t>
            </a:fld>
            <a:endParaRPr lang="en-US" dirty="0"/>
          </a:p>
        </p:txBody>
      </p:sp>
      <p:graphicFrame>
        <p:nvGraphicFramePr>
          <p:cNvPr id="3" name="Object 2"/>
          <p:cNvGraphicFramePr>
            <a:graphicFrameLocks noChangeAspect="1"/>
          </p:cNvGraphicFramePr>
          <p:nvPr>
            <p:extLst>
              <p:ext uri="{D42A27DB-BD31-4B8C-83A1-F6EECF244321}">
                <p14:modId xmlns="" xmlns:p14="http://schemas.microsoft.com/office/powerpoint/2010/main" val="3115704389"/>
              </p:ext>
            </p:extLst>
          </p:nvPr>
        </p:nvGraphicFramePr>
        <p:xfrm>
          <a:off x="152400" y="0"/>
          <a:ext cx="8991600" cy="6286500"/>
        </p:xfrm>
        <a:graphic>
          <a:graphicData uri="http://schemas.openxmlformats.org/presentationml/2006/ole">
            <p:oleObj spid="_x0000_s1038" name="Acrobat Document" r:id="rId4" imgW="10053360" imgH="7772400" progId="AcroExch.Document.7">
              <p:embed/>
            </p:oleObj>
          </a:graphicData>
        </a:graphic>
      </p:graphicFrame>
    </p:spTree>
    <p:extLst>
      <p:ext uri="{BB962C8B-B14F-4D97-AF65-F5344CB8AC3E}">
        <p14:creationId xmlns="" xmlns:p14="http://schemas.microsoft.com/office/powerpoint/2010/main" val="142054943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324600"/>
          </a:xfrm>
        </p:spPr>
        <p:txBody>
          <a:bodyPr/>
          <a:lstStyle/>
          <a:p>
            <a:pPr marL="0" indent="0">
              <a:buNone/>
            </a:pPr>
            <a:endParaRPr lang="en-US" dirty="0"/>
          </a:p>
        </p:txBody>
      </p:sp>
      <p:sp>
        <p:nvSpPr>
          <p:cNvPr id="4" name="Footer Placeholder 3"/>
          <p:cNvSpPr>
            <a:spLocks noGrp="1"/>
          </p:cNvSpPr>
          <p:nvPr>
            <p:ph type="ftr" sz="quarter" idx="11"/>
          </p:nvPr>
        </p:nvSpPr>
        <p:spPr/>
        <p:txBody>
          <a:bodyPr/>
          <a:lstStyle/>
          <a:p>
            <a:pPr>
              <a:defRPr/>
            </a:pPr>
            <a:r>
              <a:rPr lang="en-US" smtClean="0"/>
              <a:t>Ver.35.2</a:t>
            </a:r>
            <a:endParaRPr lang="en-US"/>
          </a:p>
        </p:txBody>
      </p:sp>
      <p:sp>
        <p:nvSpPr>
          <p:cNvPr id="5" name="Slide Number Placeholder 4"/>
          <p:cNvSpPr>
            <a:spLocks noGrp="1"/>
          </p:cNvSpPr>
          <p:nvPr>
            <p:ph type="sldNum" sz="quarter" idx="12"/>
          </p:nvPr>
        </p:nvSpPr>
        <p:spPr/>
        <p:txBody>
          <a:bodyPr/>
          <a:lstStyle/>
          <a:p>
            <a:pPr>
              <a:defRPr/>
            </a:pPr>
            <a:fld id="{A9399F34-E933-4C54-A5D1-3DA31D56BA95}" type="slidenum">
              <a:rPr lang="en-US" smtClean="0"/>
              <a:pPr>
                <a:defRPr/>
              </a:pPr>
              <a:t>87</a:t>
            </a:fld>
            <a:endParaRPr lang="en-US"/>
          </a:p>
        </p:txBody>
      </p:sp>
      <p:graphicFrame>
        <p:nvGraphicFramePr>
          <p:cNvPr id="6" name="Object 5"/>
          <p:cNvGraphicFramePr>
            <a:graphicFrameLocks noChangeAspect="1"/>
          </p:cNvGraphicFramePr>
          <p:nvPr>
            <p:extLst>
              <p:ext uri="{D42A27DB-BD31-4B8C-83A1-F6EECF244321}">
                <p14:modId xmlns="" xmlns:p14="http://schemas.microsoft.com/office/powerpoint/2010/main" val="4098139424"/>
              </p:ext>
            </p:extLst>
          </p:nvPr>
        </p:nvGraphicFramePr>
        <p:xfrm>
          <a:off x="800100" y="514350"/>
          <a:ext cx="7543800" cy="5829300"/>
        </p:xfrm>
        <a:graphic>
          <a:graphicData uri="http://schemas.openxmlformats.org/presentationml/2006/ole">
            <p:oleObj spid="_x0000_s2062" name="Acrobat Document" r:id="rId4" imgW="10053360" imgH="7772400" progId="AcroExch.Document.7">
              <p:embed/>
            </p:oleObj>
          </a:graphicData>
        </a:graphic>
      </p:graphicFrame>
    </p:spTree>
    <p:extLst>
      <p:ext uri="{BB962C8B-B14F-4D97-AF65-F5344CB8AC3E}">
        <p14:creationId xmlns="" xmlns:p14="http://schemas.microsoft.com/office/powerpoint/2010/main" val="69847769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143000"/>
            <a:ext cx="8915400" cy="5257800"/>
          </a:xfrm>
        </p:spPr>
        <p:txBody>
          <a:bodyPr/>
          <a:lstStyle/>
          <a:p>
            <a:pPr algn="l">
              <a:spcBef>
                <a:spcPct val="0"/>
              </a:spcBef>
              <a:spcAft>
                <a:spcPts val="1200"/>
              </a:spcAft>
            </a:pPr>
            <a:r>
              <a:rPr lang="en-US" sz="6000" b="1" dirty="0" smtClean="0">
                <a:solidFill>
                  <a:schemeClr val="tx1"/>
                </a:solidFill>
              </a:rPr>
              <a:t>NT equivalent words:</a:t>
            </a:r>
          </a:p>
          <a:p>
            <a:pPr marL="463550" indent="-463550" algn="l">
              <a:spcBef>
                <a:spcPct val="0"/>
              </a:spcBef>
              <a:spcAft>
                <a:spcPts val="1200"/>
              </a:spcAft>
              <a:buFont typeface="Arial" panose="020B0604020202020204" pitchFamily="34" charset="0"/>
              <a:buChar char="•"/>
            </a:pPr>
            <a:r>
              <a:rPr lang="en-US" sz="6000" b="1" i="1" dirty="0" smtClean="0">
                <a:solidFill>
                  <a:schemeClr val="tx1"/>
                </a:solidFill>
              </a:rPr>
              <a:t>aiōn</a:t>
            </a:r>
            <a:r>
              <a:rPr lang="en-US" sz="6000" b="1" dirty="0" smtClean="0">
                <a:solidFill>
                  <a:schemeClr val="tx1"/>
                </a:solidFill>
              </a:rPr>
              <a:t> – “age”</a:t>
            </a:r>
          </a:p>
          <a:p>
            <a:pPr marL="463550" indent="-463550" algn="l">
              <a:spcBef>
                <a:spcPct val="0"/>
              </a:spcBef>
              <a:spcAft>
                <a:spcPts val="1200"/>
              </a:spcAft>
              <a:buFont typeface="Arial" panose="020B0604020202020204" pitchFamily="34" charset="0"/>
              <a:buChar char="•"/>
            </a:pPr>
            <a:r>
              <a:rPr lang="en-US" sz="6000" b="1" i="1" dirty="0" smtClean="0">
                <a:solidFill>
                  <a:schemeClr val="tx1"/>
                </a:solidFill>
              </a:rPr>
              <a:t>aiōnios</a:t>
            </a:r>
            <a:r>
              <a:rPr lang="en-US" sz="6000" b="1" dirty="0" smtClean="0">
                <a:solidFill>
                  <a:schemeClr val="tx1"/>
                </a:solidFill>
              </a:rPr>
              <a:t> </a:t>
            </a:r>
            <a:r>
              <a:rPr lang="en-US" sz="6000" b="1" dirty="0">
                <a:solidFill>
                  <a:schemeClr val="tx1"/>
                </a:solidFill>
              </a:rPr>
              <a:t>– “</a:t>
            </a:r>
            <a:r>
              <a:rPr lang="en-US" sz="6000" b="1" dirty="0" smtClean="0">
                <a:solidFill>
                  <a:schemeClr val="tx1"/>
                </a:solidFill>
              </a:rPr>
              <a:t>age-abiding”</a:t>
            </a:r>
          </a:p>
          <a:p>
            <a:pPr marL="463550" indent="-463550" algn="l">
              <a:spcBef>
                <a:spcPct val="0"/>
              </a:spcBef>
              <a:spcAft>
                <a:spcPts val="1200"/>
              </a:spcAft>
              <a:buFont typeface="Arial" panose="020B0604020202020204" pitchFamily="34" charset="0"/>
              <a:buChar char="•"/>
            </a:pPr>
            <a:r>
              <a:rPr lang="en-US" sz="6000" b="1" i="1" dirty="0" smtClean="0">
                <a:solidFill>
                  <a:schemeClr val="tx1"/>
                </a:solidFill>
              </a:rPr>
              <a:t>aidios</a:t>
            </a:r>
            <a:r>
              <a:rPr lang="en-US" sz="6000" b="1" dirty="0" smtClean="0">
                <a:solidFill>
                  <a:schemeClr val="tx1"/>
                </a:solidFill>
              </a:rPr>
              <a:t> – only in Rom.1:20; Jud.6</a:t>
            </a:r>
            <a:endParaRPr lang="en-US" sz="6000" b="1" dirty="0">
              <a:solidFill>
                <a:schemeClr val="tx1"/>
              </a:solidFill>
            </a:endParaRPr>
          </a:p>
          <a:p>
            <a:pPr marL="463550" indent="-463550" algn="l">
              <a:spcBef>
                <a:spcPct val="0"/>
              </a:spcBef>
              <a:spcAft>
                <a:spcPts val="1200"/>
              </a:spcAft>
              <a:buFont typeface="Arial" panose="020B0604020202020204" pitchFamily="34" charset="0"/>
              <a:buChar char="•"/>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88</a:t>
            </a:fld>
            <a:endParaRPr lang="en-US" dirty="0"/>
          </a:p>
        </p:txBody>
      </p:sp>
    </p:spTree>
    <p:extLst>
      <p:ext uri="{BB962C8B-B14F-4D97-AF65-F5344CB8AC3E}">
        <p14:creationId xmlns="" xmlns:p14="http://schemas.microsoft.com/office/powerpoint/2010/main" val="301793810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752600"/>
            <a:ext cx="8686800" cy="4648200"/>
          </a:xfrm>
        </p:spPr>
        <p:txBody>
          <a:bodyPr/>
          <a:lstStyle/>
          <a:p>
            <a:pPr>
              <a:spcBef>
                <a:spcPct val="0"/>
              </a:spcBef>
              <a:spcAft>
                <a:spcPts val="1200"/>
              </a:spcAft>
            </a:pPr>
            <a:r>
              <a:rPr lang="en-US" sz="8000" b="1" dirty="0" smtClean="0">
                <a:solidFill>
                  <a:schemeClr val="tx1"/>
                </a:solidFill>
              </a:rPr>
              <a:t>How is the word “age” used?</a:t>
            </a: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89</a:t>
            </a:fld>
            <a:endParaRPr lang="en-US" dirty="0"/>
          </a:p>
        </p:txBody>
      </p:sp>
    </p:spTree>
    <p:extLst>
      <p:ext uri="{BB962C8B-B14F-4D97-AF65-F5344CB8AC3E}">
        <p14:creationId xmlns="" xmlns:p14="http://schemas.microsoft.com/office/powerpoint/2010/main" val="1116794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304800" y="1143000"/>
            <a:ext cx="8839200" cy="5257800"/>
          </a:xfrm>
        </p:spPr>
        <p:txBody>
          <a:bodyPr/>
          <a:lstStyle/>
          <a:p>
            <a:pPr algn="l">
              <a:spcBef>
                <a:spcPct val="0"/>
              </a:spcBef>
              <a:spcAft>
                <a:spcPts val="1200"/>
              </a:spcAft>
            </a:pPr>
            <a:r>
              <a:rPr lang="en-US" sz="7200" b="1" dirty="0" smtClean="0">
                <a:solidFill>
                  <a:schemeClr val="tx1"/>
                </a:solidFill>
              </a:rPr>
              <a:t>“everlasting” – </a:t>
            </a:r>
            <a:r>
              <a:rPr lang="en-US" sz="7200" b="1" dirty="0" smtClean="0">
                <a:solidFill>
                  <a:srgbClr val="7030A0"/>
                </a:solidFill>
              </a:rPr>
              <a:t>age </a:t>
            </a:r>
            <a:r>
              <a:rPr lang="en-US" sz="7200" b="1" dirty="0" smtClean="0">
                <a:solidFill>
                  <a:schemeClr val="tx1"/>
                </a:solidFill>
              </a:rPr>
              <a:t>(64), </a:t>
            </a:r>
            <a:r>
              <a:rPr lang="en-US" sz="7200" b="1" dirty="0" smtClean="0">
                <a:solidFill>
                  <a:srgbClr val="7030A0"/>
                </a:solidFill>
              </a:rPr>
              <a:t>until</a:t>
            </a:r>
            <a:r>
              <a:rPr lang="en-US" sz="7200" b="1" dirty="0" smtClean="0">
                <a:solidFill>
                  <a:schemeClr val="tx1"/>
                </a:solidFill>
              </a:rPr>
              <a:t> (2), </a:t>
            </a:r>
            <a:r>
              <a:rPr lang="en-US" sz="7200" b="1" dirty="0" smtClean="0">
                <a:solidFill>
                  <a:srgbClr val="7030A0"/>
                </a:solidFill>
              </a:rPr>
              <a:t>ancient</a:t>
            </a:r>
            <a:r>
              <a:rPr lang="en-US" sz="7200" b="1" dirty="0" smtClean="0">
                <a:solidFill>
                  <a:schemeClr val="tx1"/>
                </a:solidFill>
              </a:rPr>
              <a:t> (1)</a:t>
            </a: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a:t>
            </a:fld>
            <a:endParaRPr lang="en-US" dirty="0"/>
          </a:p>
        </p:txBody>
      </p:sp>
    </p:spTree>
    <p:extLst>
      <p:ext uri="{BB962C8B-B14F-4D97-AF65-F5344CB8AC3E}">
        <p14:creationId xmlns="" xmlns:p14="http://schemas.microsoft.com/office/powerpoint/2010/main" val="6059715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752600"/>
            <a:ext cx="8686800" cy="4648200"/>
          </a:xfrm>
        </p:spPr>
        <p:txBody>
          <a:bodyPr/>
          <a:lstStyle/>
          <a:p>
            <a:pPr>
              <a:spcBef>
                <a:spcPct val="0"/>
              </a:spcBef>
              <a:spcAft>
                <a:spcPts val="1200"/>
              </a:spcAft>
            </a:pPr>
            <a:r>
              <a:rPr lang="en-US" sz="8000" b="1" dirty="0" smtClean="0">
                <a:solidFill>
                  <a:schemeClr val="tx1"/>
                </a:solidFill>
              </a:rPr>
              <a:t>How is “age-abiding” used?</a:t>
            </a: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90</a:t>
            </a:fld>
            <a:endParaRPr lang="en-US" dirty="0"/>
          </a:p>
        </p:txBody>
      </p:sp>
    </p:spTree>
    <p:extLst>
      <p:ext uri="{BB962C8B-B14F-4D97-AF65-F5344CB8AC3E}">
        <p14:creationId xmlns="" xmlns:p14="http://schemas.microsoft.com/office/powerpoint/2010/main" val="31489097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981200"/>
            <a:ext cx="8686800" cy="4419600"/>
          </a:xfrm>
        </p:spPr>
        <p:txBody>
          <a:bodyPr/>
          <a:lstStyle/>
          <a:p>
            <a:pPr>
              <a:spcBef>
                <a:spcPct val="0"/>
              </a:spcBef>
              <a:spcAft>
                <a:spcPts val="1200"/>
              </a:spcAft>
            </a:pPr>
            <a:r>
              <a:rPr lang="en-US" sz="8000" b="1" dirty="0" smtClean="0">
                <a:solidFill>
                  <a:schemeClr val="tx1"/>
                </a:solidFill>
              </a:rPr>
              <a:t>Some teaching on “aionian life”</a:t>
            </a: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91</a:t>
            </a:fld>
            <a:endParaRPr lang="en-US" dirty="0"/>
          </a:p>
        </p:txBody>
      </p:sp>
    </p:spTree>
    <p:extLst>
      <p:ext uri="{BB962C8B-B14F-4D97-AF65-F5344CB8AC3E}">
        <p14:creationId xmlns="" xmlns:p14="http://schemas.microsoft.com/office/powerpoint/2010/main" val="346576783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219200"/>
            <a:ext cx="8686800" cy="5105400"/>
          </a:xfrm>
        </p:spPr>
        <p:txBody>
          <a:bodyPr/>
          <a:lstStyle/>
          <a:p>
            <a:pPr algn="l">
              <a:spcBef>
                <a:spcPct val="0"/>
              </a:spcBef>
              <a:spcAft>
                <a:spcPts val="1200"/>
              </a:spcAft>
            </a:pPr>
            <a:r>
              <a:rPr lang="en-US" sz="8000" b="1" dirty="0" smtClean="0">
                <a:solidFill>
                  <a:schemeClr val="tx1"/>
                </a:solidFill>
              </a:rPr>
              <a:t>Works-based – Mat.19:16-17; Luk.10:25-28; Joh.5:24-29</a:t>
            </a: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92</a:t>
            </a:fld>
            <a:endParaRPr lang="en-US" dirty="0"/>
          </a:p>
        </p:txBody>
      </p:sp>
    </p:spTree>
    <p:extLst>
      <p:ext uri="{BB962C8B-B14F-4D97-AF65-F5344CB8AC3E}">
        <p14:creationId xmlns="" xmlns:p14="http://schemas.microsoft.com/office/powerpoint/2010/main" val="319969189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447800"/>
            <a:ext cx="8686800" cy="4953000"/>
          </a:xfrm>
        </p:spPr>
        <p:txBody>
          <a:bodyPr/>
          <a:lstStyle/>
          <a:p>
            <a:pPr algn="l">
              <a:spcBef>
                <a:spcPct val="0"/>
              </a:spcBef>
              <a:spcAft>
                <a:spcPts val="1200"/>
              </a:spcAft>
            </a:pPr>
            <a:r>
              <a:rPr lang="en-US" sz="8000" b="1" dirty="0" smtClean="0">
                <a:solidFill>
                  <a:schemeClr val="tx1"/>
                </a:solidFill>
              </a:rPr>
              <a:t>Works-based, in the earthly </a:t>
            </a:r>
            <a:r>
              <a:rPr lang="en-US" sz="8000" b="1" dirty="0">
                <a:solidFill>
                  <a:schemeClr val="tx1"/>
                </a:solidFill>
              </a:rPr>
              <a:t>kingdom –  </a:t>
            </a:r>
            <a:r>
              <a:rPr lang="en-US" sz="8000" b="1" dirty="0" smtClean="0">
                <a:solidFill>
                  <a:schemeClr val="tx1"/>
                </a:solidFill>
              </a:rPr>
              <a:t>Mat.19:28-29; 25:34-46</a:t>
            </a: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93</a:t>
            </a:fld>
            <a:endParaRPr lang="en-US" dirty="0"/>
          </a:p>
        </p:txBody>
      </p:sp>
    </p:spTree>
    <p:extLst>
      <p:ext uri="{BB962C8B-B14F-4D97-AF65-F5344CB8AC3E}">
        <p14:creationId xmlns="" xmlns:p14="http://schemas.microsoft.com/office/powerpoint/2010/main" val="402220079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447800"/>
            <a:ext cx="8686800" cy="4953000"/>
          </a:xfrm>
        </p:spPr>
        <p:txBody>
          <a:bodyPr/>
          <a:lstStyle/>
          <a:p>
            <a:pPr algn="l">
              <a:spcBef>
                <a:spcPct val="0"/>
              </a:spcBef>
              <a:spcAft>
                <a:spcPts val="1200"/>
              </a:spcAft>
            </a:pPr>
            <a:r>
              <a:rPr lang="en-US" sz="8000" b="1" dirty="0" smtClean="0">
                <a:solidFill>
                  <a:schemeClr val="tx1"/>
                </a:solidFill>
              </a:rPr>
              <a:t>Faith-based –  Joh.3:15-16; </a:t>
            </a:r>
          </a:p>
          <a:p>
            <a:pPr algn="l">
              <a:spcBef>
                <a:spcPct val="0"/>
              </a:spcBef>
              <a:spcAft>
                <a:spcPts val="1200"/>
              </a:spcAft>
            </a:pPr>
            <a:r>
              <a:rPr lang="en-US" sz="8000" b="1" dirty="0" smtClean="0">
                <a:solidFill>
                  <a:srgbClr val="0070C0"/>
                </a:solidFill>
              </a:rPr>
              <a:t>1 </a:t>
            </a:r>
            <a:r>
              <a:rPr lang="en-US" sz="8000" b="1" dirty="0" err="1" smtClean="0">
                <a:solidFill>
                  <a:srgbClr val="0070C0"/>
                </a:solidFill>
              </a:rPr>
              <a:t>Ti</a:t>
            </a:r>
            <a:r>
              <a:rPr lang="en-US" sz="8000" b="1" dirty="0" smtClean="0">
                <a:solidFill>
                  <a:srgbClr val="0070C0"/>
                </a:solidFill>
              </a:rPr>
              <a:t>. 1:16;  Ti.3:5-7</a:t>
            </a: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94</a:t>
            </a:fld>
            <a:endParaRPr lang="en-US" dirty="0"/>
          </a:p>
        </p:txBody>
      </p:sp>
    </p:spTree>
    <p:extLst>
      <p:ext uri="{BB962C8B-B14F-4D97-AF65-F5344CB8AC3E}">
        <p14:creationId xmlns="" xmlns:p14="http://schemas.microsoft.com/office/powerpoint/2010/main" val="65326335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447800"/>
            <a:ext cx="8686800" cy="4953000"/>
          </a:xfrm>
        </p:spPr>
        <p:txBody>
          <a:bodyPr/>
          <a:lstStyle/>
          <a:p>
            <a:pPr algn="l">
              <a:spcBef>
                <a:spcPct val="0"/>
              </a:spcBef>
              <a:spcAft>
                <a:spcPts val="1200"/>
              </a:spcAft>
            </a:pPr>
            <a:r>
              <a:rPr lang="en-US" sz="8000" b="1" dirty="0" smtClean="0">
                <a:solidFill>
                  <a:schemeClr val="tx1"/>
                </a:solidFill>
              </a:rPr>
              <a:t>Love it and lose it vs. hate it and keep it –  Joh.12:25</a:t>
            </a: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95</a:t>
            </a:fld>
            <a:endParaRPr lang="en-US" dirty="0"/>
          </a:p>
        </p:txBody>
      </p:sp>
    </p:spTree>
    <p:extLst>
      <p:ext uri="{BB962C8B-B14F-4D97-AF65-F5344CB8AC3E}">
        <p14:creationId xmlns="" xmlns:p14="http://schemas.microsoft.com/office/powerpoint/2010/main" val="263463303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447800"/>
            <a:ext cx="8686800" cy="4953000"/>
          </a:xfrm>
        </p:spPr>
        <p:txBody>
          <a:bodyPr/>
          <a:lstStyle/>
          <a:p>
            <a:pPr algn="l">
              <a:spcBef>
                <a:spcPct val="0"/>
              </a:spcBef>
              <a:spcAft>
                <a:spcPts val="1200"/>
              </a:spcAft>
            </a:pPr>
            <a:r>
              <a:rPr lang="en-US" sz="8000" b="1" dirty="0" smtClean="0">
                <a:solidFill>
                  <a:schemeClr val="tx1"/>
                </a:solidFill>
              </a:rPr>
              <a:t>Jews could render themselves unworthy of it –  Acts 13:46</a:t>
            </a: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96</a:t>
            </a:fld>
            <a:endParaRPr lang="en-US" dirty="0"/>
          </a:p>
        </p:txBody>
      </p:sp>
    </p:spTree>
    <p:extLst>
      <p:ext uri="{BB962C8B-B14F-4D97-AF65-F5344CB8AC3E}">
        <p14:creationId xmlns="" xmlns:p14="http://schemas.microsoft.com/office/powerpoint/2010/main" val="250782067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447800"/>
            <a:ext cx="8686800" cy="4953000"/>
          </a:xfrm>
        </p:spPr>
        <p:txBody>
          <a:bodyPr/>
          <a:lstStyle/>
          <a:p>
            <a:pPr algn="l">
              <a:spcBef>
                <a:spcPct val="0"/>
              </a:spcBef>
              <a:spcAft>
                <a:spcPts val="1200"/>
              </a:spcAft>
            </a:pPr>
            <a:r>
              <a:rPr lang="en-US" sz="8000" b="1" dirty="0" smtClean="0">
                <a:solidFill>
                  <a:schemeClr val="tx1"/>
                </a:solidFill>
              </a:rPr>
              <a:t>But some were appointed to it –  Acts 13:48</a:t>
            </a: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97</a:t>
            </a:fld>
            <a:endParaRPr lang="en-US" dirty="0"/>
          </a:p>
        </p:txBody>
      </p:sp>
    </p:spTree>
    <p:extLst>
      <p:ext uri="{BB962C8B-B14F-4D97-AF65-F5344CB8AC3E}">
        <p14:creationId xmlns="" xmlns:p14="http://schemas.microsoft.com/office/powerpoint/2010/main" val="19560764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447800"/>
            <a:ext cx="8686800" cy="4953000"/>
          </a:xfrm>
        </p:spPr>
        <p:txBody>
          <a:bodyPr/>
          <a:lstStyle/>
          <a:p>
            <a:pPr algn="l">
              <a:spcBef>
                <a:spcPct val="0"/>
              </a:spcBef>
              <a:spcAft>
                <a:spcPts val="1200"/>
              </a:spcAft>
            </a:pPr>
            <a:r>
              <a:rPr lang="en-US" sz="8000" b="1" dirty="0" smtClean="0">
                <a:solidFill>
                  <a:schemeClr val="tx1"/>
                </a:solidFill>
              </a:rPr>
              <a:t>To know the only true God, and Jesus Whom He sent –  Joh.17:3</a:t>
            </a: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98</a:t>
            </a:fld>
            <a:endParaRPr lang="en-US" dirty="0"/>
          </a:p>
        </p:txBody>
      </p:sp>
    </p:spTree>
    <p:extLst>
      <p:ext uri="{BB962C8B-B14F-4D97-AF65-F5344CB8AC3E}">
        <p14:creationId xmlns="" xmlns:p14="http://schemas.microsoft.com/office/powerpoint/2010/main" val="198147193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381000"/>
            <a:ext cx="7772400" cy="762000"/>
          </a:xfrm>
        </p:spPr>
        <p:txBody>
          <a:bodyPr/>
          <a:lstStyle/>
          <a:p>
            <a:pPr eaLnBrk="1" hangingPunct="1"/>
            <a:r>
              <a:rPr lang="en-US" sz="6000" b="1" dirty="0" smtClean="0">
                <a:solidFill>
                  <a:srgbClr val="C00000"/>
                </a:solidFill>
              </a:rPr>
              <a:t>Time of Ages</a:t>
            </a:r>
          </a:p>
        </p:txBody>
      </p:sp>
      <p:sp>
        <p:nvSpPr>
          <p:cNvPr id="19459" name="Subtitle 2"/>
          <p:cNvSpPr>
            <a:spLocks noGrp="1"/>
          </p:cNvSpPr>
          <p:nvPr>
            <p:ph type="subTitle" idx="1"/>
          </p:nvPr>
        </p:nvSpPr>
        <p:spPr>
          <a:xfrm>
            <a:off x="228600" y="1447800"/>
            <a:ext cx="8686800" cy="4953000"/>
          </a:xfrm>
        </p:spPr>
        <p:txBody>
          <a:bodyPr/>
          <a:lstStyle/>
          <a:p>
            <a:pPr algn="l">
              <a:spcBef>
                <a:spcPct val="0"/>
              </a:spcBef>
              <a:spcAft>
                <a:spcPts val="1200"/>
              </a:spcAft>
            </a:pPr>
            <a:r>
              <a:rPr lang="en-US" sz="8000" b="1" dirty="0" smtClean="0">
                <a:solidFill>
                  <a:schemeClr val="tx1"/>
                </a:solidFill>
              </a:rPr>
              <a:t>But it must be continually sought too –  Jude 1:20-21</a:t>
            </a:r>
          </a:p>
          <a:p>
            <a:pPr algn="l">
              <a:spcBef>
                <a:spcPct val="0"/>
              </a:spcBef>
              <a:spcAft>
                <a:spcPts val="1200"/>
              </a:spcAft>
            </a:pPr>
            <a:endParaRPr lang="en-US" sz="6000" b="1" dirty="0" smtClean="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Ver.35.2</a:t>
            </a:r>
            <a:endParaRPr lang="en-US" dirty="0"/>
          </a:p>
        </p:txBody>
      </p:sp>
      <p:sp>
        <p:nvSpPr>
          <p:cNvPr id="5" name="Slide Number Placeholder 4"/>
          <p:cNvSpPr>
            <a:spLocks noGrp="1"/>
          </p:cNvSpPr>
          <p:nvPr>
            <p:ph type="sldNum" sz="quarter" idx="12"/>
          </p:nvPr>
        </p:nvSpPr>
        <p:spPr/>
        <p:txBody>
          <a:bodyPr/>
          <a:lstStyle/>
          <a:p>
            <a:pPr>
              <a:defRPr/>
            </a:pPr>
            <a:fld id="{632A3AC0-3F66-41A4-88AD-64EBCE82768F}" type="slidenum">
              <a:rPr lang="en-US" smtClean="0"/>
              <a:pPr>
                <a:defRPr/>
              </a:pPr>
              <a:t>99</a:t>
            </a:fld>
            <a:endParaRPr lang="en-US" dirty="0"/>
          </a:p>
        </p:txBody>
      </p:sp>
    </p:spTree>
    <p:extLst>
      <p:ext uri="{BB962C8B-B14F-4D97-AF65-F5344CB8AC3E}">
        <p14:creationId xmlns="" xmlns:p14="http://schemas.microsoft.com/office/powerpoint/2010/main" val="12166292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22554</TotalTime>
  <Words>10120</Words>
  <Application>Microsoft Office PowerPoint</Application>
  <PresentationFormat>On-screen Show (4:3)</PresentationFormat>
  <Paragraphs>1072</Paragraphs>
  <Slides>125</Slides>
  <Notes>125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125</vt:i4>
      </vt:variant>
    </vt:vector>
  </HeadingPairs>
  <TitlesOfParts>
    <vt:vector size="127" baseType="lpstr">
      <vt:lpstr>Office Theme</vt:lpstr>
      <vt:lpstr>Acrobat Document</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Slide 86</vt:lpstr>
      <vt:lpstr>Slide 87</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lpstr>Time of Ages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Kingdom</dc:title>
  <dc:creator>gburch</dc:creator>
  <cp:lastModifiedBy>Windows User</cp:lastModifiedBy>
  <cp:revision>2118</cp:revision>
  <cp:lastPrinted>2017-11-14T11:37:48Z</cp:lastPrinted>
  <dcterms:created xsi:type="dcterms:W3CDTF">2010-09-16T16:01:57Z</dcterms:created>
  <dcterms:modified xsi:type="dcterms:W3CDTF">2019-04-07T10:52:06Z</dcterms:modified>
</cp:coreProperties>
</file>