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256" r:id="rId2"/>
    <p:sldId id="257" r:id="rId3"/>
    <p:sldId id="271" r:id="rId4"/>
    <p:sldId id="273" r:id="rId5"/>
    <p:sldId id="274" r:id="rId6"/>
    <p:sldId id="275" r:id="rId7"/>
    <p:sldId id="258" r:id="rId8"/>
    <p:sldId id="267" r:id="rId9"/>
    <p:sldId id="259" r:id="rId10"/>
    <p:sldId id="260" r:id="rId11"/>
    <p:sldId id="261" r:id="rId12"/>
    <p:sldId id="262" r:id="rId13"/>
    <p:sldId id="276" r:id="rId14"/>
    <p:sldId id="264" r:id="rId15"/>
    <p:sldId id="266" r:id="rId16"/>
    <p:sldId id="269" r:id="rId17"/>
    <p:sldId id="265" r:id="rId18"/>
    <p:sldId id="268" r:id="rId19"/>
    <p:sldId id="277" r:id="rId20"/>
    <p:sldId id="270" r:id="rId21"/>
    <p:sldId id="272" r:id="rId22"/>
  </p:sldIdLst>
  <p:sldSz cx="9144000" cy="6858000" type="screen4x3"/>
  <p:notesSz cx="7077075" cy="895508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99"/>
    <a:srgbClr val="CCCC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6205" autoAdjust="0"/>
  </p:normalViewPr>
  <p:slideViewPr>
    <p:cSldViewPr>
      <p:cViewPr varScale="1">
        <p:scale>
          <a:sx n="66" d="100"/>
          <a:sy n="66" d="100"/>
        </p:scale>
        <p:origin x="-96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66733" cy="44775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08705" y="0"/>
            <a:ext cx="3066733" cy="44775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C8843B1-D57E-442E-99D2-D721C9C10B6D}" type="datetimeFigureOut">
              <a:rPr lang="en-US" smtClean="0"/>
              <a:pPr/>
              <a:t>10/25/2012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00163" y="671513"/>
            <a:ext cx="4476750" cy="33575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7708" y="4253668"/>
            <a:ext cx="5661660" cy="402978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505779"/>
            <a:ext cx="3066733" cy="44775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08705" y="8505779"/>
            <a:ext cx="3066733" cy="44775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A60FF68-7161-4683-A214-471DEAA4CBB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lang="en-US" b="1" dirty="0" smtClean="0"/>
              <a:t>Each vision comes in sequence </a:t>
            </a:r>
            <a:r>
              <a:rPr lang="en-US" dirty="0" smtClean="0"/>
              <a:t>(497-424 BC) and builds upon its predecessors.</a:t>
            </a:r>
          </a:p>
          <a:p>
            <a:pPr marL="228600" indent="-228600">
              <a:buAutoNum type="arabicPeriod"/>
            </a:pPr>
            <a:r>
              <a:rPr lang="en-US" b="1" dirty="0" smtClean="0"/>
              <a:t>Show files in sequence: </a:t>
            </a:r>
            <a:r>
              <a:rPr lang="en-US" dirty="0" smtClean="0"/>
              <a:t>a)</a:t>
            </a:r>
            <a:r>
              <a:rPr lang="en-US" baseline="0" dirty="0" smtClean="0"/>
              <a:t> </a:t>
            </a:r>
            <a:r>
              <a:rPr lang="en-US" dirty="0" smtClean="0"/>
              <a:t>Image of Dan.2 (artistic).pdf, b) Persian Empire.gif, c) Alexandrian Empire.gif, d) Roman Empire at greatest extent.gif – explain discontinuity of image, if Rome is taken as the legs of iron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60FF68-7161-4683-A214-471DEAA4CBBB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28600" indent="-228600">
              <a:buAutoNum type="arabicPeriod"/>
            </a:pPr>
            <a:r>
              <a:rPr lang="en-US" b="1" dirty="0" smtClean="0"/>
              <a:t>“the end of their reign”:  </a:t>
            </a:r>
            <a:r>
              <a:rPr lang="en-US" b="0" dirty="0" smtClean="0"/>
              <a:t>i.e., Alexander’s successors</a:t>
            </a:r>
          </a:p>
          <a:p>
            <a:pPr marL="228600" indent="-228600">
              <a:buAutoNum type="arabicPeriod"/>
            </a:pPr>
            <a:r>
              <a:rPr lang="en-US" b="1" dirty="0" smtClean="0"/>
              <a:t>Little Horn </a:t>
            </a:r>
            <a:r>
              <a:rPr lang="en-US" b="0" dirty="0" smtClean="0"/>
              <a:t>– the Antichrist, whose “kingdom” is the 10-fold confederacy of the feet &amp; toes growing out of the legs of iron.</a:t>
            </a:r>
          </a:p>
          <a:p>
            <a:pPr marL="228600" indent="-228600">
              <a:buAutoNum type="arabicPeriod"/>
            </a:pPr>
            <a:r>
              <a:rPr lang="en-US" b="1" dirty="0" smtClean="0"/>
              <a:t>Captain of captains:  </a:t>
            </a:r>
            <a:r>
              <a:rPr lang="en-US" i="1" dirty="0" smtClean="0"/>
              <a:t>hapax</a:t>
            </a:r>
            <a:r>
              <a:rPr lang="en-US" dirty="0" smtClean="0"/>
              <a:t>, but correlative to “God of gods” in 11:36, and to “Lord of lords” and “King of kings” – Rev.17:14; 19:16</a:t>
            </a:r>
          </a:p>
          <a:p>
            <a:pPr marL="228600" indent="-228600">
              <a:buAutoNum type="arabicPeriod"/>
            </a:pPr>
            <a:r>
              <a:rPr lang="en-US" b="1" dirty="0" smtClean="0"/>
              <a:t>Without Hand:  </a:t>
            </a:r>
            <a:r>
              <a:rPr lang="en-US" dirty="0" smtClean="0"/>
              <a:t>cp. the “hewn stone” of ch.2.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60FF68-7161-4683-A214-471DEAA4CBBB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28600" indent="-228600">
              <a:buAutoNum type="arabicPeriod"/>
            </a:pPr>
            <a:r>
              <a:rPr lang="en-US" b="1" dirty="0" smtClean="0"/>
              <a:t>The time of the end:</a:t>
            </a:r>
            <a:r>
              <a:rPr lang="en-US" dirty="0" smtClean="0"/>
              <a:t> here and 11:35,40; 12:4,9</a:t>
            </a:r>
          </a:p>
          <a:p>
            <a:pPr marL="228600" indent="-228600">
              <a:buAutoNum type="arabicPeriod"/>
            </a:pPr>
            <a:r>
              <a:rPr lang="en-US" b="1" dirty="0" smtClean="0"/>
              <a:t>Shut up the Vision </a:t>
            </a:r>
            <a:r>
              <a:rPr lang="en-US" dirty="0" smtClean="0"/>
              <a:t>– but John told NOT to seal his vision, for it was near.</a:t>
            </a:r>
          </a:p>
          <a:p>
            <a:pPr marL="228600" indent="-228600">
              <a:buAutoNum type="arabicPeriod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60FF68-7161-4683-A214-471DEAA4CBBB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28600" indent="-228600">
              <a:buAutoNum type="arabicPeriod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60FF68-7161-4683-A214-471DEAA4CBBB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28600" indent="-228600">
              <a:buAutoNum type="arabicPeriod"/>
            </a:pPr>
            <a:r>
              <a:rPr lang="en-US" b="1" dirty="0" smtClean="0"/>
              <a:t>Coincidence?</a:t>
            </a:r>
            <a:r>
              <a:rPr lang="en-US" dirty="0" smtClean="0"/>
              <a:t> – classic ideal in sculpture: the head should =</a:t>
            </a:r>
            <a:r>
              <a:rPr lang="en-US" baseline="0" dirty="0" smtClean="0"/>
              <a:t> 1/8 the height of the body</a:t>
            </a:r>
          </a:p>
          <a:p>
            <a:pPr marL="228600" indent="-228600">
              <a:buAutoNum type="arabicPeriod"/>
            </a:pPr>
            <a:r>
              <a:rPr lang="en-US" b="1" baseline="0" dirty="0" smtClean="0"/>
              <a:t>490 Years Divided:  </a:t>
            </a:r>
            <a:r>
              <a:rPr lang="en-US" baseline="0" dirty="0" smtClean="0"/>
              <a:t>Like other prophecies, this one became divided after passage of time, so that it no longer coincided completely with the Dan.2 image.</a:t>
            </a:r>
          </a:p>
          <a:p>
            <a:pPr marL="228600" indent="-228600">
              <a:buAutoNum type="arabicPeriod"/>
            </a:pPr>
            <a:r>
              <a:rPr lang="en-US" b="1" baseline="0" dirty="0" smtClean="0"/>
              <a:t>Abomination of Desolation = </a:t>
            </a:r>
            <a:r>
              <a:rPr lang="en-US" baseline="0" dirty="0" smtClean="0"/>
              <a:t>Transgression of Desolation (Dan. 8)</a:t>
            </a: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lang="en-US" b="1" baseline="0" dirty="0" smtClean="0"/>
              <a:t>The People: </a:t>
            </a:r>
            <a:r>
              <a:rPr lang="en-US" baseline="0" dirty="0" smtClean="0"/>
              <a:t>Israel</a:t>
            </a:r>
          </a:p>
          <a:p>
            <a:pPr marL="228600" indent="-228600">
              <a:buAutoNum type="arabicPeriod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60FF68-7161-4683-A214-471DEAA4CBBB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28600" indent="-228600">
              <a:buAutoNum type="arabicPeriod"/>
            </a:pPr>
            <a:r>
              <a:rPr lang="en-US" b="1" dirty="0" smtClean="0"/>
              <a:t>The mighty,</a:t>
            </a:r>
            <a:r>
              <a:rPr lang="en-US" b="1" baseline="0" dirty="0" smtClean="0"/>
              <a:t> self-willed king:  </a:t>
            </a:r>
            <a:r>
              <a:rPr lang="en-US" b="0" baseline="0" dirty="0" smtClean="0"/>
              <a:t>Alexander</a:t>
            </a:r>
          </a:p>
          <a:p>
            <a:pPr marL="228600" indent="-228600">
              <a:buAutoNum type="arabicPeriod"/>
            </a:pPr>
            <a:r>
              <a:rPr lang="en-US" b="1" baseline="0" dirty="0" smtClean="0"/>
              <a:t>Kings of North and South: </a:t>
            </a:r>
            <a:r>
              <a:rPr lang="en-US" b="0" baseline="0" dirty="0" smtClean="0"/>
              <a:t>the 2 legs of iron of Dan.2</a:t>
            </a:r>
          </a:p>
          <a:p>
            <a:pPr marL="228600" indent="-228600">
              <a:buAutoNum type="arabicPeriod"/>
            </a:pPr>
            <a:r>
              <a:rPr lang="en-US" b="1" baseline="0" dirty="0" smtClean="0"/>
              <a:t>Postponement: </a:t>
            </a:r>
            <a:r>
              <a:rPr lang="en-US" b="0" baseline="0" dirty="0" smtClean="0"/>
              <a:t>yielded gap in the transition from Brass to Iron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60FF68-7161-4683-A214-471DEAA4CBBB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28600" indent="-228600">
              <a:buAutoNum type="arabicPeriod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60FF68-7161-4683-A214-471DEAA4CBBB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28600" indent="-228600">
              <a:buAutoNum type="arabicPeriod"/>
            </a:pPr>
            <a:r>
              <a:rPr lang="en-US" b="1" dirty="0" smtClean="0"/>
              <a:t>Foreign god:</a:t>
            </a:r>
            <a:r>
              <a:rPr lang="en-US" dirty="0" smtClean="0"/>
              <a:t> Satan, “the god of this age” per 2 Cor.4:4</a:t>
            </a:r>
          </a:p>
          <a:p>
            <a:pPr marL="228600" indent="-228600">
              <a:buAutoNum type="arabicPeriod"/>
            </a:pPr>
            <a:r>
              <a:rPr lang="en-US" b="1" dirty="0" smtClean="0"/>
              <a:t>Egypt, Libya, Ethiopia: </a:t>
            </a:r>
            <a:r>
              <a:rPr lang="en-US" dirty="0" smtClean="0"/>
              <a:t>possibly the 3 uprooted horns?</a:t>
            </a:r>
          </a:p>
          <a:p>
            <a:pPr marL="228600" indent="-228600">
              <a:buAutoNum type="arabicPeriod"/>
            </a:pPr>
            <a:r>
              <a:rPr lang="en-US" b="1" dirty="0" smtClean="0"/>
              <a:t>Ethiopia (Kush):  </a:t>
            </a:r>
            <a:r>
              <a:rPr lang="en-US" dirty="0" smtClean="0"/>
              <a:t>is likely modern Sudan and perhaps southern modern Egypt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60FF68-7161-4683-A214-471DEAA4CBBB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28600" indent="-228600">
              <a:buAutoNum type="arabicPeriod"/>
            </a:pPr>
            <a:r>
              <a:rPr lang="en-US" b="1" dirty="0" smtClean="0"/>
              <a:t>1260 days:</a:t>
            </a:r>
            <a:r>
              <a:rPr lang="en-US" dirty="0" smtClean="0"/>
              <a:t> the final half-7 of the 70 sevens (Dan.9:27); also time, times and half a time (Dan.7:75; 12:7)</a:t>
            </a:r>
          </a:p>
          <a:p>
            <a:pPr marL="228600" indent="-228600">
              <a:buAutoNum type="arabicPeriod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60FF68-7161-4683-A214-471DEAA4CBBB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28600" indent="-228600">
              <a:buAutoNum type="arabicPeriod"/>
            </a:pPr>
            <a:r>
              <a:rPr lang="en-US" b="1" dirty="0" smtClean="0"/>
              <a:t>7 Heads, 10 Horns </a:t>
            </a:r>
            <a:r>
              <a:rPr lang="en-US" b="0" dirty="0" smtClean="0"/>
              <a:t>– like father, like son</a:t>
            </a:r>
            <a:endParaRPr lang="en-US" dirty="0" smtClean="0"/>
          </a:p>
          <a:p>
            <a:pPr marL="228600" indent="-228600">
              <a:buAutoNum type="arabicPeriod"/>
            </a:pPr>
            <a:r>
              <a:rPr lang="en-US" b="1" dirty="0" smtClean="0"/>
              <a:t>Leopard – Bear – Lion: </a:t>
            </a:r>
            <a:r>
              <a:rPr lang="en-US" dirty="0" smtClean="0"/>
              <a:t>same trio as Dan.7,</a:t>
            </a:r>
            <a:r>
              <a:rPr lang="en-US" baseline="0" dirty="0" smtClean="0"/>
              <a:t> but order </a:t>
            </a:r>
            <a:r>
              <a:rPr lang="en-US" i="1" baseline="0" dirty="0" smtClean="0"/>
              <a:t>Reversed</a:t>
            </a:r>
          </a:p>
          <a:p>
            <a:pPr marL="228600" indent="-228600">
              <a:buAutoNum type="arabicPeriod"/>
            </a:pPr>
            <a:r>
              <a:rPr lang="en-US" b="1" dirty="0" smtClean="0"/>
              <a:t>Dragon Power - </a:t>
            </a:r>
            <a:r>
              <a:rPr lang="en-US" dirty="0" smtClean="0"/>
              <a:t> Little Horn (Dan.8:24) will be mighty, but not by his own power.</a:t>
            </a:r>
          </a:p>
          <a:p>
            <a:pPr marL="228600" indent="-228600">
              <a:buAutoNum type="arabicPeriod"/>
            </a:pPr>
            <a:r>
              <a:rPr lang="en-US" b="1" i="0" dirty="0" smtClean="0"/>
              <a:t>Dragon’s Throne </a:t>
            </a:r>
            <a:r>
              <a:rPr lang="en-US" i="0" dirty="0" smtClean="0"/>
              <a:t>– specifically identified</a:t>
            </a:r>
            <a:r>
              <a:rPr lang="en-US" i="0" baseline="0" dirty="0" smtClean="0"/>
              <a:t> with </a:t>
            </a:r>
            <a:r>
              <a:rPr lang="en-US" i="0" baseline="0" smtClean="0"/>
              <a:t>Pergamos (2:13)</a:t>
            </a:r>
            <a:endParaRPr lang="en-US" i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60FF68-7161-4683-A214-471DEAA4CBBB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28600" indent="-228600">
              <a:buAutoNum type="arabicPeriod"/>
            </a:pPr>
            <a:r>
              <a:rPr lang="en-US" b="1" dirty="0" smtClean="0"/>
              <a:t>42 months:</a:t>
            </a:r>
            <a:r>
              <a:rPr lang="en-US" dirty="0" smtClean="0"/>
              <a:t> the final half-7 of the 70 sevens</a:t>
            </a:r>
          </a:p>
          <a:p>
            <a:pPr marL="228600" indent="-228600">
              <a:buAutoNum type="arabicPeriod"/>
            </a:pPr>
            <a:r>
              <a:rPr lang="en-US" b="1" dirty="0" smtClean="0"/>
              <a:t>Those “in the book” (Dan.12:1)</a:t>
            </a:r>
            <a:r>
              <a:rPr lang="en-US" dirty="0" smtClean="0"/>
              <a:t> – escape!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60FF68-7161-4683-A214-471DEAA4CBBB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28600" indent="-228600">
              <a:buAutoNum type="arabicPeriod"/>
            </a:pPr>
            <a:r>
              <a:rPr lang="en-US" b="1" dirty="0" smtClean="0"/>
              <a:t>Head of Gold:</a:t>
            </a:r>
            <a:r>
              <a:rPr lang="en-US" baseline="0" dirty="0" smtClean="0"/>
              <a:t> note that it was Nebuchadnezzar’s reign (605-562 BC – 54 yrs. Inclusive reckoning)– not the dynasties of Babylon.</a:t>
            </a:r>
          </a:p>
          <a:p>
            <a:pPr marL="228600" indent="-228600">
              <a:buAutoNum type="arabicPeriod"/>
            </a:pPr>
            <a:r>
              <a:rPr lang="en-US" b="1" baseline="0" dirty="0" smtClean="0"/>
              <a:t>Identification:</a:t>
            </a:r>
            <a:r>
              <a:rPr lang="en-US" baseline="0" dirty="0" smtClean="0"/>
              <a:t> only the head of gold is identified in ch.2</a:t>
            </a:r>
          </a:p>
          <a:p>
            <a:pPr marL="228600" indent="-228600">
              <a:buAutoNum type="arabicPeriod"/>
            </a:pPr>
            <a:r>
              <a:rPr lang="en-US" b="1" baseline="0" dirty="0" smtClean="0"/>
              <a:t>The 4 Kingdoms: </a:t>
            </a:r>
            <a:r>
              <a:rPr lang="en-US" baseline="0" dirty="0" smtClean="0"/>
              <a:t>might have followed sequentially, but didn’t!</a:t>
            </a:r>
          </a:p>
          <a:p>
            <a:pPr marL="685800" lvl="1" indent="-228600">
              <a:buFont typeface="+mj-lt"/>
              <a:buAutoNum type="alphaLcParenR"/>
            </a:pPr>
            <a:r>
              <a:rPr lang="en-US" baseline="0" dirty="0" smtClean="0"/>
              <a:t>Prophetic fulfillment often has chronological breaks</a:t>
            </a:r>
          </a:p>
          <a:p>
            <a:pPr marL="685800" lvl="1" indent="-228600">
              <a:buFont typeface="+mj-lt"/>
              <a:buAutoNum type="alphaLcParenR"/>
            </a:pPr>
            <a:r>
              <a:rPr lang="en-US" baseline="0" dirty="0" smtClean="0"/>
              <a:t>Luk.4:17-21 provides a notable example – Jesus preaching “the acceptable year of the Lord” from Isa.61:1-2, but cutting short the continuation into “the day of vengeance of our God.”</a:t>
            </a:r>
          </a:p>
          <a:p>
            <a:pPr marL="228600" indent="-228600">
              <a:buAutoNum type="arabicPeriod"/>
            </a:pPr>
            <a:r>
              <a:rPr lang="en-US" b="1" dirty="0" smtClean="0"/>
              <a:t>Then show files: </a:t>
            </a:r>
            <a:r>
              <a:rPr lang="en-US" dirty="0" smtClean="0"/>
              <a:t>Image of Dan.2 in Prospect.pdf,  Image of Dan.2</a:t>
            </a:r>
            <a:r>
              <a:rPr lang="en-US" baseline="0" dirty="0" smtClean="0"/>
              <a:t> in Retrospect.pdf (what happened after Daniel’s day)</a:t>
            </a:r>
          </a:p>
          <a:p>
            <a:pPr marL="228600" indent="-228600">
              <a:buAutoNum type="arabicPeriod"/>
            </a:pPr>
            <a:r>
              <a:rPr lang="en-US" b="1" baseline="0" dirty="0" smtClean="0"/>
              <a:t>Then read: </a:t>
            </a:r>
            <a:r>
              <a:rPr lang="en-US" baseline="0" dirty="0" smtClean="0"/>
              <a:t>p.24 </a:t>
            </a:r>
            <a:r>
              <a:rPr lang="en-US" i="1" baseline="0" dirty="0" smtClean="0"/>
              <a:t>The Fourth gentile Kingdom </a:t>
            </a:r>
            <a:r>
              <a:rPr lang="en-US" baseline="0" dirty="0" smtClean="0"/>
              <a:t>(marked text)</a:t>
            </a:r>
            <a:endParaRPr lang="en-US" dirty="0" smtClean="0"/>
          </a:p>
          <a:p>
            <a:pPr marL="228600" indent="-228600">
              <a:buAutoNum type="arabicPeriod"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60FF68-7161-4683-A214-471DEAA4CBBB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28600" indent="-228600">
              <a:buAutoNum type="arabicPeriod"/>
            </a:pPr>
            <a:r>
              <a:rPr lang="en-US" b="1" dirty="0" smtClean="0"/>
              <a:t>7 Heads: </a:t>
            </a:r>
            <a:r>
              <a:rPr lang="en-US" dirty="0" smtClean="0"/>
              <a:t>7 mountains on which the Harlot sits (17:9) – but she also sits on the Scarlet Beast (who has the 7 heads).</a:t>
            </a:r>
          </a:p>
          <a:p>
            <a:pPr marL="228600" indent="-228600">
              <a:buAutoNum type="arabicPeriod"/>
            </a:pPr>
            <a:r>
              <a:rPr lang="en-US" b="1" dirty="0" smtClean="0"/>
              <a:t>7 mountains:  </a:t>
            </a:r>
            <a:r>
              <a:rPr lang="en-US" dirty="0" smtClean="0"/>
              <a:t>7 powers or kingdoms based on the “mountain” symbolism of Dan.2.  </a:t>
            </a:r>
          </a:p>
          <a:p>
            <a:pPr marL="228600" indent="-228600">
              <a:buAutoNum type="arabicPeriod"/>
            </a:pPr>
            <a:r>
              <a:rPr lang="en-US" b="1" dirty="0" smtClean="0"/>
              <a:t>Enigma of the 7 kings: </a:t>
            </a:r>
            <a:r>
              <a:rPr lang="en-US" dirty="0" smtClean="0"/>
              <a:t>the</a:t>
            </a:r>
            <a:r>
              <a:rPr lang="en-US" baseline="0" dirty="0" smtClean="0"/>
              <a:t> 5 fell, the 1 is, the other did not come yet.</a:t>
            </a:r>
          </a:p>
          <a:p>
            <a:pPr marL="228600" indent="-228600">
              <a:buAutoNum type="arabicPeriod"/>
            </a:pPr>
            <a:r>
              <a:rPr lang="en-US" b="1" baseline="0" dirty="0" smtClean="0"/>
              <a:t>Beast:</a:t>
            </a:r>
            <a:r>
              <a:rPr lang="en-US" baseline="0" dirty="0" smtClean="0"/>
              <a:t> is the 5</a:t>
            </a:r>
            <a:r>
              <a:rPr lang="en-US" baseline="30000" dirty="0" smtClean="0"/>
              <a:t>th</a:t>
            </a:r>
            <a:r>
              <a:rPr lang="en-US" baseline="0" dirty="0" smtClean="0"/>
              <a:t> king (as a man) and the 8</a:t>
            </a:r>
            <a:r>
              <a:rPr lang="en-US" baseline="30000" dirty="0" smtClean="0"/>
              <a:t>th</a:t>
            </a:r>
            <a:r>
              <a:rPr lang="en-US" baseline="0" dirty="0" smtClean="0"/>
              <a:t> (in a Satanic travesty of resurrection).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60FF68-7161-4683-A214-471DEAA4CBBB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28600" indent="-228600">
              <a:buAutoNum type="arabicPeriod"/>
            </a:pPr>
            <a:r>
              <a:rPr lang="en-US" b="1" dirty="0" smtClean="0"/>
              <a:t>10 Horns </a:t>
            </a:r>
            <a:r>
              <a:rPr lang="en-US" dirty="0" smtClean="0"/>
              <a:t>– concurrent, unlike the 7 heads, who are successive.</a:t>
            </a:r>
          </a:p>
          <a:p>
            <a:pPr marL="228600" indent="-228600">
              <a:buAutoNum type="arabicPeriod"/>
            </a:pPr>
            <a:r>
              <a:rPr lang="en-US" b="1" dirty="0" smtClean="0"/>
              <a:t>Lord of lords</a:t>
            </a:r>
            <a:r>
              <a:rPr lang="en-US" dirty="0" smtClean="0"/>
              <a:t> – like “Captain of captains” (a.k.a. “Prince of princes”) opposed by Little Horn in Dan.8:25</a:t>
            </a:r>
          </a:p>
          <a:p>
            <a:pPr marL="228600" indent="-228600">
              <a:buAutoNum type="arabicPeriod"/>
            </a:pPr>
            <a:r>
              <a:rPr lang="en-US" b="1" dirty="0" smtClean="0"/>
              <a:t>Beast judged </a:t>
            </a:r>
            <a:r>
              <a:rPr lang="en-US" dirty="0" smtClean="0"/>
              <a:t>– like Little Horn in Dan.7:11</a:t>
            </a:r>
          </a:p>
          <a:p>
            <a:pPr marL="228600" indent="-228600">
              <a:buAutoNum type="arabicPeriod"/>
            </a:pPr>
            <a:r>
              <a:rPr lang="en-US" b="1" dirty="0" smtClean="0"/>
              <a:t>Seal…not the Book </a:t>
            </a:r>
            <a:r>
              <a:rPr lang="en-US" dirty="0" smtClean="0"/>
              <a:t>– unlike Dan.12:4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60FF68-7161-4683-A214-471DEAA4CBBB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28600" indent="-228600">
              <a:buAutoNum type="arabicPeriod"/>
            </a:pPr>
            <a:r>
              <a:rPr lang="en-US" b="1" baseline="0" dirty="0" smtClean="0"/>
              <a:t>Mixed Iron &amp; Ceramic:  </a:t>
            </a:r>
            <a:r>
              <a:rPr lang="en-US" b="0" baseline="0" dirty="0" smtClean="0"/>
              <a:t>NB – a kingdom with a mixed nature</a:t>
            </a:r>
          </a:p>
          <a:p>
            <a:pPr marL="228600" indent="-228600">
              <a:buAutoNum type="arabicPeriod"/>
            </a:pPr>
            <a:r>
              <a:rPr lang="en-US" b="1" baseline="0" dirty="0" smtClean="0"/>
              <a:t>Mixture:</a:t>
            </a:r>
            <a:r>
              <a:rPr lang="en-US" b="0" baseline="0" dirty="0" smtClean="0"/>
              <a:t>  “mixed with </a:t>
            </a:r>
            <a:r>
              <a:rPr lang="en-US" b="0" i="1" baseline="0" dirty="0" smtClean="0">
                <a:solidFill>
                  <a:schemeClr val="tx1"/>
                </a:solidFill>
              </a:rPr>
              <a:t>shards</a:t>
            </a:r>
            <a:r>
              <a:rPr lang="en-US" b="0" baseline="0" dirty="0" smtClean="0"/>
              <a:t> of </a:t>
            </a:r>
            <a:r>
              <a:rPr lang="en-US" b="0" i="1" baseline="0" dirty="0" smtClean="0"/>
              <a:t>clay</a:t>
            </a:r>
            <a:r>
              <a:rPr lang="en-US" b="0" baseline="0" dirty="0" smtClean="0"/>
              <a:t> (mud)” – 3 times in Dan.2 – KJV = “miry clay”.  Now cp. the description of Leviathan in Job 41:30 – “under him are sharpened </a:t>
            </a:r>
            <a:r>
              <a:rPr lang="en-US" b="0" i="1" baseline="0" dirty="0" smtClean="0"/>
              <a:t>shards</a:t>
            </a:r>
            <a:r>
              <a:rPr lang="en-US" b="0" baseline="0" dirty="0" smtClean="0"/>
              <a:t>, he spreads sharpness upon the </a:t>
            </a:r>
            <a:r>
              <a:rPr lang="en-US" b="0" i="1" baseline="0" dirty="0" smtClean="0"/>
              <a:t>clay</a:t>
            </a:r>
            <a:r>
              <a:rPr lang="en-US" b="0" baseline="0" dirty="0" smtClean="0"/>
              <a:t>.”  And Leviathan = Satan per Isa.27:1.</a:t>
            </a:r>
          </a:p>
          <a:p>
            <a:pPr marL="228600" indent="-228600">
              <a:buAutoNum type="arabicPeriod"/>
            </a:pPr>
            <a:r>
              <a:rPr lang="en-US" b="1" baseline="0" dirty="0" smtClean="0"/>
              <a:t>Historic Mixture:  </a:t>
            </a:r>
            <a:r>
              <a:rPr lang="en-US" b="0" baseline="0" dirty="0" smtClean="0"/>
              <a:t>mixed nature of the Exodus (12:37-38), suggests an ethnic mixture in the feet and toes.</a:t>
            </a:r>
          </a:p>
          <a:p>
            <a:pPr marL="228600" indent="-228600">
              <a:buAutoNum type="arabicPeriod"/>
            </a:pPr>
            <a:r>
              <a:rPr lang="en-US" b="1" baseline="0" dirty="0" smtClean="0"/>
              <a:t>The Stone or Rock of Israel</a:t>
            </a:r>
            <a:r>
              <a:rPr lang="en-US" b="0" baseline="0" dirty="0" smtClean="0"/>
              <a:t>:  i.e., Christ.  This was a “hewn stone” as in Exo.20:25 (Heb. gaîyt fm. gâzâh; Aram. g</a:t>
            </a:r>
            <a:r>
              <a:rPr lang="en-US" b="0" baseline="-25000" dirty="0" smtClean="0"/>
              <a:t>e</a:t>
            </a:r>
            <a:r>
              <a:rPr lang="en-US" b="0" baseline="0" dirty="0" smtClean="0"/>
              <a:t>zar); also “the Stone the builders rejected – Chief Cornerstone”.</a:t>
            </a:r>
          </a:p>
          <a:p>
            <a:pPr marL="228600" indent="-228600">
              <a:buAutoNum type="arabicPeriod"/>
            </a:pPr>
            <a:r>
              <a:rPr lang="en-US" b="1" baseline="0" dirty="0" smtClean="0"/>
              <a:t>The Stone becomes a Mountain:  “</a:t>
            </a:r>
            <a:r>
              <a:rPr lang="en-US" b="0" baseline="0" dirty="0" smtClean="0"/>
              <a:t>mountain” as metaphor for a kingdom in its power (e.g., Jer.51:25 of Babylon; Psa.30:7)</a:t>
            </a:r>
          </a:p>
          <a:p>
            <a:pPr marL="228600" indent="-228600">
              <a:buAutoNum type="arabicPeriod"/>
            </a:pPr>
            <a:r>
              <a:rPr lang="en-US" b="1" baseline="0" dirty="0" smtClean="0"/>
              <a:t>Transition from Mud to Rock:</a:t>
            </a:r>
            <a:r>
              <a:rPr lang="en-US" b="0" baseline="0" dirty="0" smtClean="0"/>
              <a:t>  Psa.40:2, where “rock” = </a:t>
            </a:r>
            <a:r>
              <a:rPr lang="en-US" b="0" i="1" baseline="0" dirty="0" smtClean="0"/>
              <a:t>şela`</a:t>
            </a:r>
            <a:r>
              <a:rPr lang="en-US" b="0" baseline="0" dirty="0" smtClean="0"/>
              <a:t>(crag, cliff).  1</a:t>
            </a:r>
            <a:r>
              <a:rPr lang="en-US" b="0" baseline="30000" dirty="0" smtClean="0"/>
              <a:t>st</a:t>
            </a:r>
            <a:r>
              <a:rPr lang="en-US" b="0" baseline="0" dirty="0" smtClean="0"/>
              <a:t> occ. in Num.20:8 (read), which 1 Cor.10:4 equates with Christ!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60FF68-7161-4683-A214-471DEAA4CBBB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28600" indent="-228600">
              <a:buAutoNum type="arabicPeriod"/>
            </a:pPr>
            <a:r>
              <a:rPr lang="en-US" b="1" baseline="0" dirty="0" smtClean="0"/>
              <a:t>Tubal-Cain:  </a:t>
            </a:r>
            <a:r>
              <a:rPr lang="en-US" b="0" baseline="0" dirty="0" smtClean="0"/>
              <a:t>His name means “flowing from Cain.  In a symbolic form the smelting of metals flowed from him.</a:t>
            </a:r>
          </a:p>
          <a:p>
            <a:pPr marL="228600" indent="-228600">
              <a:buAutoNum type="arabicPeriod"/>
            </a:pPr>
            <a:r>
              <a:rPr lang="en-US" b="1" baseline="0" dirty="0" smtClean="0"/>
              <a:t>Longer Version of The Curse</a:t>
            </a:r>
            <a:r>
              <a:rPr lang="en-US" b="0" baseline="0" dirty="0" smtClean="0"/>
              <a:t>: Deu.28:23 reverses the order – “your heavens which are above your head will become </a:t>
            </a:r>
            <a:r>
              <a:rPr lang="en-US" b="1" i="1" baseline="0" dirty="0" smtClean="0"/>
              <a:t>brass</a:t>
            </a:r>
            <a:r>
              <a:rPr lang="en-US" b="0" baseline="0" dirty="0" smtClean="0"/>
              <a:t>, and the earth that is beneath you </a:t>
            </a:r>
            <a:r>
              <a:rPr lang="en-US" b="1" i="1" baseline="0" dirty="0" smtClean="0"/>
              <a:t>iron</a:t>
            </a:r>
            <a:r>
              <a:rPr lang="en-US" b="0" baseline="0" dirty="0" smtClean="0"/>
              <a:t>.”</a:t>
            </a:r>
          </a:p>
          <a:p>
            <a:pPr marL="228600" indent="-228600">
              <a:buAutoNum type="arabicPeriod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60FF68-7161-4683-A214-471DEAA4CBBB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28600" indent="-228600">
              <a:buAutoNum type="arabicPeriod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60FF68-7161-4683-A214-471DEAA4CBBB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28600" indent="-228600">
              <a:buAutoNum type="arabicPeriod"/>
            </a:pPr>
            <a:r>
              <a:rPr lang="en-US" b="1" baseline="0" dirty="0" smtClean="0"/>
              <a:t>Further</a:t>
            </a:r>
            <a:r>
              <a:rPr lang="en-US" b="0" baseline="0" dirty="0" smtClean="0"/>
              <a:t>: Dan.5:1-4 speaks of Belshazzar praising “the gods of gold and silver, </a:t>
            </a:r>
            <a:r>
              <a:rPr lang="en-US" b="1" i="1" baseline="0" dirty="0" smtClean="0"/>
              <a:t>brass</a:t>
            </a:r>
            <a:r>
              <a:rPr lang="en-US" b="0" baseline="0" dirty="0" smtClean="0"/>
              <a:t>, </a:t>
            </a:r>
            <a:r>
              <a:rPr lang="en-US" b="1" i="1" baseline="0" dirty="0" smtClean="0"/>
              <a:t>iron</a:t>
            </a:r>
            <a:r>
              <a:rPr lang="en-US" b="0" baseline="0" dirty="0" smtClean="0"/>
              <a:t>, wood and stone.”  The point here seems to be the diversity of materials, rather than their character.</a:t>
            </a:r>
          </a:p>
          <a:p>
            <a:pPr marL="228600" indent="-228600">
              <a:buAutoNum type="arabicPeriod"/>
            </a:pPr>
            <a:r>
              <a:rPr lang="en-US" b="1" baseline="0" dirty="0" smtClean="0"/>
              <a:t>Speculation: </a:t>
            </a:r>
            <a:r>
              <a:rPr lang="en-US" b="0" baseline="0" dirty="0" smtClean="0"/>
              <a:t>Before 1918 one might have viewed the Ottoman Turkish empire as the legs of iron. Seeing that the brass was definitely the Alexandrian Greek empire, mightn’t the 4</a:t>
            </a:r>
            <a:r>
              <a:rPr lang="en-US" b="0" baseline="30000" dirty="0" smtClean="0"/>
              <a:t>th</a:t>
            </a:r>
            <a:r>
              <a:rPr lang="en-US" b="0" baseline="0" dirty="0" smtClean="0"/>
              <a:t> Beast somehow be a melding of Greek/Turk ethnicity or polity? That would represent a coup of colossal proportions, considering the hatred and suspicion between the 2 peoples. That would also put the seven Asian churches of Revelation right in the buffer zone!</a:t>
            </a:r>
          </a:p>
          <a:p>
            <a:pPr marL="228600" indent="-228600">
              <a:buAutoNum type="arabicPeriod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60FF68-7161-4683-A214-471DEAA4CBBB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28600" indent="-228600">
              <a:buAutoNum type="arabicPeriod"/>
            </a:pPr>
            <a:r>
              <a:rPr lang="en-US" b="1" dirty="0" smtClean="0"/>
              <a:t>Lion-Bear-Leopard </a:t>
            </a:r>
            <a:r>
              <a:rPr lang="en-US" b="0" dirty="0" smtClean="0"/>
              <a:t>– composite </a:t>
            </a:r>
            <a:r>
              <a:rPr lang="en-US" dirty="0" smtClean="0"/>
              <a:t>traits of the Beast/Antichrist (Rev.13:1-2)</a:t>
            </a:r>
          </a:p>
          <a:p>
            <a:pPr marL="228600" indent="-228600">
              <a:buAutoNum type="arabicPeriod"/>
            </a:pPr>
            <a:r>
              <a:rPr lang="en-US" b="1" dirty="0" smtClean="0"/>
              <a:t>1</a:t>
            </a:r>
            <a:r>
              <a:rPr lang="en-US" b="1" baseline="30000" dirty="0" smtClean="0"/>
              <a:t>st, </a:t>
            </a:r>
            <a:r>
              <a:rPr lang="en-US" b="1" baseline="0" dirty="0" smtClean="0"/>
              <a:t>2</a:t>
            </a:r>
            <a:r>
              <a:rPr lang="en-US" b="1" baseline="30000" dirty="0" smtClean="0"/>
              <a:t>nd</a:t>
            </a:r>
            <a:r>
              <a:rPr lang="en-US" b="1" baseline="0" dirty="0" smtClean="0"/>
              <a:t>,</a:t>
            </a:r>
            <a:r>
              <a:rPr lang="en-US" b="1" baseline="30000" dirty="0" smtClean="0"/>
              <a:t> </a:t>
            </a:r>
            <a:r>
              <a:rPr lang="en-US" b="1" baseline="0" dirty="0" smtClean="0"/>
              <a:t>3</a:t>
            </a:r>
            <a:r>
              <a:rPr lang="en-US" b="1" baseline="30000" dirty="0" smtClean="0"/>
              <a:t>rd</a:t>
            </a:r>
            <a:r>
              <a:rPr lang="en-US" b="1" dirty="0" smtClean="0"/>
              <a:t> beast-kings</a:t>
            </a:r>
            <a:r>
              <a:rPr lang="en-US" dirty="0" smtClean="0"/>
              <a:t> – later identified with the </a:t>
            </a:r>
            <a:r>
              <a:rPr lang="en-US" b="1" i="1" dirty="0" smtClean="0"/>
              <a:t>3 horns </a:t>
            </a:r>
            <a:r>
              <a:rPr lang="en-US" dirty="0" smtClean="0"/>
              <a:t>subdued by Little Horn; they are not ancient Babylon, Persia and Greece as some have taught it</a:t>
            </a:r>
            <a:r>
              <a:rPr lang="en-US" baseline="0" dirty="0" smtClean="0"/>
              <a:t> – they are contemporaries of 4</a:t>
            </a:r>
            <a:r>
              <a:rPr lang="en-US" baseline="30000" dirty="0" smtClean="0"/>
              <a:t>th</a:t>
            </a:r>
            <a:r>
              <a:rPr lang="en-US" baseline="0" dirty="0" smtClean="0"/>
              <a:t> Beast – their identity possibly a mystery until “last days”</a:t>
            </a:r>
          </a:p>
          <a:p>
            <a:pPr marL="228600" indent="-228600">
              <a:buAutoNum type="arabicPeriod"/>
            </a:pPr>
            <a:r>
              <a:rPr lang="en-US" b="1" baseline="0" dirty="0" smtClean="0"/>
              <a:t>1</a:t>
            </a:r>
            <a:r>
              <a:rPr lang="en-US" b="1" baseline="30000" dirty="0" smtClean="0"/>
              <a:t>st</a:t>
            </a:r>
            <a:r>
              <a:rPr lang="en-US" b="1" baseline="0" dirty="0" smtClean="0"/>
              <a:t> &amp; 2</a:t>
            </a:r>
            <a:r>
              <a:rPr lang="en-US" b="1" baseline="30000" dirty="0" smtClean="0"/>
              <a:t>nd</a:t>
            </a:r>
            <a:r>
              <a:rPr lang="en-US" b="1" baseline="0" dirty="0" smtClean="0"/>
              <a:t> Kings:  </a:t>
            </a:r>
            <a:r>
              <a:rPr lang="en-US" b="0" baseline="0" dirty="0" smtClean="0"/>
              <a:t>Noteworthy how the lion and bear are linked together in these “mundane” texts – 1 Sam.17:34-37 (3x); Isa.11:7; Lam.3:10; Hos.13:8; Amo.5:19 – 8 linkages in OT + Rev.13:2 make 9 in all (signifying Judgment!)</a:t>
            </a:r>
          </a:p>
          <a:p>
            <a:pPr marL="228600" indent="-228600">
              <a:buAutoNum type="arabicPeriod"/>
            </a:pPr>
            <a:r>
              <a:rPr lang="en-US" b="1" baseline="0" dirty="0" smtClean="0"/>
              <a:t>1</a:t>
            </a:r>
            <a:r>
              <a:rPr lang="en-US" b="1" baseline="30000" dirty="0" smtClean="0"/>
              <a:t>st</a:t>
            </a:r>
            <a:r>
              <a:rPr lang="en-US" b="1" baseline="0" dirty="0" smtClean="0"/>
              <a:t> King:</a:t>
            </a:r>
            <a:r>
              <a:rPr lang="en-US" b="0" baseline="0" dirty="0" smtClean="0"/>
              <a:t>  his </a:t>
            </a:r>
            <a:r>
              <a:rPr lang="en-US" b="0" i="1" baseline="0" dirty="0" smtClean="0"/>
              <a:t>eagle</a:t>
            </a:r>
            <a:r>
              <a:rPr lang="en-US" b="0" baseline="0" dirty="0" smtClean="0"/>
              <a:t> nature recalls the Curse – “Yahweh will lift up against you a nation from afar, from the end of the earth, like the </a:t>
            </a:r>
            <a:r>
              <a:rPr lang="en-US" b="0" i="1" baseline="0" dirty="0" smtClean="0"/>
              <a:t>eagle</a:t>
            </a:r>
            <a:r>
              <a:rPr lang="en-US" b="0" baseline="0" dirty="0" smtClean="0"/>
              <a:t> it flies, a nation whose tongue you will not hear.” (Deu.28:49)  A fulfillment of the nation whose language they’d not understand was Babylon, although not yet named in Jer.5:15. </a:t>
            </a:r>
          </a:p>
          <a:p>
            <a:pPr marL="228600" indent="-228600">
              <a:buAutoNum type="arabicPeriod"/>
            </a:pPr>
            <a:r>
              <a:rPr lang="en-US" b="1" baseline="0" dirty="0" smtClean="0"/>
              <a:t>3</a:t>
            </a:r>
            <a:r>
              <a:rPr lang="en-US" b="1" baseline="30000" dirty="0" smtClean="0"/>
              <a:t>rd</a:t>
            </a:r>
            <a:r>
              <a:rPr lang="en-US" b="1" baseline="0" dirty="0" smtClean="0"/>
              <a:t> King:  </a:t>
            </a:r>
            <a:r>
              <a:rPr lang="en-US" baseline="0" dirty="0" smtClean="0"/>
              <a:t>What else has 4 wings? The cherubim have 4 wings and 4 faces (heads?)!  However, Isa.11:12 speaks of gathering Israel “from the four wings (lit.) of the earth.”</a:t>
            </a:r>
          </a:p>
          <a:p>
            <a:pPr marL="228600" indent="-228600">
              <a:buAutoNum type="arabicPeriod"/>
            </a:pPr>
            <a:r>
              <a:rPr lang="en-US" b="1" baseline="0" dirty="0" smtClean="0"/>
              <a:t>1</a:t>
            </a:r>
            <a:r>
              <a:rPr lang="en-US" b="1" baseline="30000" dirty="0" smtClean="0"/>
              <a:t>st</a:t>
            </a:r>
            <a:r>
              <a:rPr lang="en-US" b="1" baseline="0" dirty="0" smtClean="0"/>
              <a:t> &amp; 3</a:t>
            </a:r>
            <a:r>
              <a:rPr lang="en-US" b="1" baseline="30000" dirty="0" smtClean="0"/>
              <a:t>rd</a:t>
            </a:r>
            <a:r>
              <a:rPr lang="en-US" b="1" baseline="0" dirty="0" smtClean="0"/>
              <a:t> kings:</a:t>
            </a:r>
            <a:r>
              <a:rPr lang="en-US" baseline="0" dirty="0" smtClean="0"/>
              <a:t>  An unjust Jerusalem is threatened with lions and leopards (Jer.5:6).  The threatened Babylonian invasion is likened to leopards and eagles (Hab.1:8).</a:t>
            </a:r>
            <a:endParaRPr lang="en-US" dirty="0" smtClean="0"/>
          </a:p>
          <a:p>
            <a:pPr marL="228600" indent="-228600">
              <a:buAutoNum type="arabicPeriod"/>
            </a:pPr>
            <a:r>
              <a:rPr lang="en-US" b="1" i="1" baseline="0" dirty="0" smtClean="0">
                <a:solidFill>
                  <a:srgbClr val="FF0000"/>
                </a:solidFill>
              </a:rPr>
              <a:t>4</a:t>
            </a:r>
            <a:r>
              <a:rPr lang="en-US" b="1" i="1" baseline="30000" dirty="0" smtClean="0">
                <a:solidFill>
                  <a:srgbClr val="FF0000"/>
                </a:solidFill>
              </a:rPr>
              <a:t>th</a:t>
            </a:r>
            <a:r>
              <a:rPr lang="en-US" b="1" i="1" baseline="0" dirty="0" smtClean="0">
                <a:solidFill>
                  <a:srgbClr val="FF0000"/>
                </a:solidFill>
              </a:rPr>
              <a:t> king </a:t>
            </a:r>
            <a:r>
              <a:rPr lang="en-US" baseline="0" dirty="0" smtClean="0"/>
              <a:t>– legs of iron leading to feet and toes of mixed iron &amp; ceramic</a:t>
            </a:r>
          </a:p>
          <a:p>
            <a:pPr marL="228600" indent="-228600">
              <a:buAutoNum type="arabicPeriod"/>
            </a:pPr>
            <a:r>
              <a:rPr lang="en-US" b="1" baseline="0" dirty="0" smtClean="0"/>
              <a:t>NB: </a:t>
            </a:r>
            <a:r>
              <a:rPr lang="en-US" baseline="0" dirty="0" smtClean="0"/>
              <a:t>the 4 beasts collectively have 7 heads!</a:t>
            </a:r>
          </a:p>
          <a:p>
            <a:pPr marL="228600" indent="-228600">
              <a:buAutoNum type="arabicPeriod"/>
            </a:pPr>
            <a:r>
              <a:rPr lang="en-US" b="1" baseline="0" dirty="0" smtClean="0"/>
              <a:t>10 Horns</a:t>
            </a:r>
            <a:r>
              <a:rPr lang="en-US" baseline="0" dirty="0" smtClean="0"/>
              <a:t> – the 10 toes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60FF68-7161-4683-A214-471DEAA4CBBB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28600" indent="-228600">
              <a:buAutoNum type="arabicPeriod"/>
            </a:pPr>
            <a:r>
              <a:rPr lang="en-US" b="1" baseline="0" dirty="0" smtClean="0"/>
              <a:t>Little Horn </a:t>
            </a:r>
            <a:r>
              <a:rPr lang="en-US" baseline="0" dirty="0" smtClean="0"/>
              <a:t>– leader, influencer of the 10, then 7 horns.</a:t>
            </a:r>
          </a:p>
          <a:p>
            <a:pPr marL="228600" indent="-228600">
              <a:buAutoNum type="arabicPeriod"/>
            </a:pPr>
            <a:r>
              <a:rPr lang="en-US" b="1" baseline="0" dirty="0" smtClean="0"/>
              <a:t>Trampled the rest (vv.7,19)</a:t>
            </a:r>
            <a:r>
              <a:rPr lang="en-US" baseline="0" dirty="0" smtClean="0"/>
              <a:t> – Who are the rest? V.12 says “rest of the beasts” lose their dominion but live on. The 3 Beasts are described as “consumed”, “shattered”, “trampled” (vv.7,19,23), but the 3 horns are “rooted up” (v.8) and “humiliated” (v.24).  So the 3 Beasts seem diverse from the 3 Horns!</a:t>
            </a:r>
          </a:p>
          <a:p>
            <a:pPr marL="228600" indent="-228600">
              <a:buAutoNum type="arabicPeriod"/>
            </a:pPr>
            <a:r>
              <a:rPr lang="en-US" b="1" baseline="0" dirty="0" smtClean="0"/>
              <a:t>Time, Times and Dividing of Time</a:t>
            </a:r>
            <a:r>
              <a:rPr lang="en-US" baseline="0" dirty="0" smtClean="0"/>
              <a:t> – cp. “a time, times and half a time” (Rev.12:14)</a:t>
            </a:r>
          </a:p>
          <a:p>
            <a:pPr marL="228600" indent="-228600">
              <a:buAutoNum type="arabicPeriod"/>
            </a:pPr>
            <a:r>
              <a:rPr lang="en-US" b="1" baseline="0" dirty="0" smtClean="0"/>
              <a:t>Ancient of Days </a:t>
            </a:r>
            <a:r>
              <a:rPr lang="en-US" baseline="0" dirty="0" smtClean="0"/>
              <a:t>– description very like “one like a Son of Man” (Rev.1:13-14)</a:t>
            </a:r>
          </a:p>
          <a:p>
            <a:pPr marL="228600" indent="-228600">
              <a:buAutoNum type="arabicPeriod"/>
            </a:pPr>
            <a:r>
              <a:rPr lang="en-US" b="1" baseline="0" dirty="0" smtClean="0"/>
              <a:t>Little Horn’s judgment </a:t>
            </a:r>
            <a:r>
              <a:rPr lang="en-US" baseline="0" dirty="0" smtClean="0"/>
              <a:t>– same as the Beast in Rev.19:20</a:t>
            </a:r>
          </a:p>
          <a:p>
            <a:pPr marL="228600" indent="-228600">
              <a:buAutoNum type="arabicPeriod"/>
            </a:pPr>
            <a:r>
              <a:rPr lang="en-US" b="1" baseline="0" dirty="0" smtClean="0"/>
              <a:t>Note</a:t>
            </a:r>
            <a:r>
              <a:rPr lang="en-US" baseline="0" dirty="0" smtClean="0"/>
              <a:t> – the first 3 beast-kings are permitted to live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60FF68-7161-4683-A214-471DEAA4CBBB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28600" indent="-228600">
              <a:buAutoNum type="arabicPeriod"/>
            </a:pPr>
            <a:r>
              <a:rPr lang="en-US" b="1" dirty="0" smtClean="0"/>
              <a:t>Ram’s 2 horns - </a:t>
            </a:r>
            <a:r>
              <a:rPr lang="en-US" b="0" dirty="0" smtClean="0"/>
              <a:t>the 2</a:t>
            </a:r>
            <a:r>
              <a:rPr lang="en-US" b="0" baseline="0" dirty="0" smtClean="0"/>
              <a:t> arms of silver in Dan.2</a:t>
            </a:r>
            <a:endParaRPr lang="en-US" b="0" dirty="0" smtClean="0"/>
          </a:p>
          <a:p>
            <a:pPr marL="228600" indent="-228600">
              <a:buAutoNum type="arabicPeriod"/>
            </a:pPr>
            <a:r>
              <a:rPr lang="en-US" b="1" dirty="0" smtClean="0"/>
              <a:t>He-goat’s 1st horn </a:t>
            </a:r>
            <a:r>
              <a:rPr lang="en-US" dirty="0" smtClean="0"/>
              <a:t>– Alexander the Great</a:t>
            </a:r>
          </a:p>
          <a:p>
            <a:pPr marL="228600" indent="-228600">
              <a:buAutoNum type="arabicPeriod"/>
            </a:pPr>
            <a:r>
              <a:rPr lang="en-US" b="1" dirty="0" smtClean="0"/>
              <a:t>4 New Horns:  </a:t>
            </a:r>
            <a:r>
              <a:rPr lang="en-US" b="0" dirty="0" smtClean="0"/>
              <a:t>Division among Alexander’s generals -  </a:t>
            </a:r>
            <a:r>
              <a:rPr lang="en-US" dirty="0" smtClean="0"/>
              <a:t>Ptolemy (South), Seleucus (North) , Lysimachus (Asia Minor) &amp; Cassander (Macedonia and Greece)</a:t>
            </a:r>
          </a:p>
          <a:p>
            <a:pPr marL="228600" indent="-228600">
              <a:buAutoNum type="arabicPeriod"/>
            </a:pPr>
            <a:r>
              <a:rPr lang="en-US" b="1" dirty="0" smtClean="0"/>
              <a:t>Then: </a:t>
            </a:r>
            <a:r>
              <a:rPr lang="en-US" dirty="0" smtClean="0"/>
              <a:t> “out of one of them came forth one horn of littleness (or, insignificance)” – Little Horn again. (8:9)</a:t>
            </a:r>
          </a:p>
          <a:p>
            <a:pPr marL="228600" indent="-228600">
              <a:buAutoNum type="arabicPeriod"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60FF68-7161-4683-A214-471DEAA4CBBB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BE6764-66FD-4EA8-9886-8027BF90C365}" type="datetime1">
              <a:rPr lang="en-US" smtClean="0"/>
              <a:pPr/>
              <a:t>10/25/2012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556FA-E5F0-46DE-86D4-57C89AC3F7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8F09D-51E0-42C4-9CBC-949561DBF5E7}" type="datetime1">
              <a:rPr lang="en-US" smtClean="0"/>
              <a:pPr/>
              <a:t>10/25/2012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556FA-E5F0-46DE-86D4-57C89AC3F7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072F15-C9CE-4C1C-9F05-991A5EC77033}" type="datetime1">
              <a:rPr lang="en-US" smtClean="0"/>
              <a:pPr/>
              <a:t>10/25/2012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556FA-E5F0-46DE-86D4-57C89AC3F7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CB087-A656-4B9D-904D-24D9D1EB922A}" type="datetime1">
              <a:rPr lang="en-US" smtClean="0"/>
              <a:pPr/>
              <a:t>10/25/2012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556FA-E5F0-46DE-86D4-57C89AC3F7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2B608-61DF-46D1-BFAA-0138ACD33EFD}" type="datetime1">
              <a:rPr lang="en-US" smtClean="0"/>
              <a:pPr/>
              <a:t>10/25/2012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556FA-E5F0-46DE-86D4-57C89AC3F7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8896A-0E32-4F8D-9E87-6249FCEE9EF9}" type="datetime1">
              <a:rPr lang="en-US" smtClean="0"/>
              <a:pPr/>
              <a:t>10/25/2012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556FA-E5F0-46DE-86D4-57C89AC3F7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80E35-C1E4-4805-A522-40C6B08F8F66}" type="datetime1">
              <a:rPr lang="en-US" smtClean="0"/>
              <a:pPr/>
              <a:t>10/25/2012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556FA-E5F0-46DE-86D4-57C89AC3F7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79F524-62FE-44B9-A4D0-D8DB527014D6}" type="datetime1">
              <a:rPr lang="en-US" smtClean="0"/>
              <a:pPr/>
              <a:t>10/25/2012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556FA-E5F0-46DE-86D4-57C89AC3F7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D64436-38F8-4897-BFBC-A0FD9DD3E38A}" type="datetime1">
              <a:rPr lang="en-US" smtClean="0"/>
              <a:pPr/>
              <a:t>10/25/2012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556FA-E5F0-46DE-86D4-57C89AC3F7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9B826-E81C-416B-AA81-774A36D56E8A}" type="datetime1">
              <a:rPr lang="en-US" smtClean="0"/>
              <a:pPr/>
              <a:t>10/25/2012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556FA-E5F0-46DE-86D4-57C89AC3F7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3385-5579-46B1-A148-DD36C9C33828}" type="datetime1">
              <a:rPr lang="en-US" smtClean="0"/>
              <a:pPr/>
              <a:t>10/25/2012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556FA-E5F0-46DE-86D4-57C89AC3F7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298482-79D2-4FD6-93F1-582668D970AB}" type="datetime1">
              <a:rPr lang="en-US" smtClean="0"/>
              <a:pPr/>
              <a:t>10/25/2012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5556FA-E5F0-46DE-86D4-57C89AC3F7F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04800"/>
            <a:ext cx="7772400" cy="1089025"/>
          </a:xfrm>
        </p:spPr>
        <p:txBody>
          <a:bodyPr/>
          <a:lstStyle/>
          <a:p>
            <a:r>
              <a:rPr lang="en-US" b="1" dirty="0" smtClean="0"/>
              <a:t>The Unity of Daniel’s Prophecy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1447800"/>
            <a:ext cx="8458200" cy="5105400"/>
          </a:xfrm>
        </p:spPr>
        <p:txBody>
          <a:bodyPr/>
          <a:lstStyle/>
          <a:p>
            <a:pPr algn="l"/>
            <a:r>
              <a:rPr lang="en-US" b="1" dirty="0" smtClean="0">
                <a:solidFill>
                  <a:schemeClr val="tx1"/>
                </a:solidFill>
              </a:rPr>
              <a:t>Dan.2</a:t>
            </a:r>
            <a:r>
              <a:rPr lang="en-US" dirty="0" smtClean="0">
                <a:solidFill>
                  <a:schemeClr val="tx1"/>
                </a:solidFill>
              </a:rPr>
              <a:t> – the great image of Nebuchadnezzar’s </a:t>
            </a:r>
          </a:p>
          <a:p>
            <a:pPr algn="l">
              <a:spcBef>
                <a:spcPts val="0"/>
              </a:spcBef>
              <a:spcAft>
                <a:spcPts val="1200"/>
              </a:spcAft>
            </a:pPr>
            <a:r>
              <a:rPr lang="en-US" dirty="0" smtClean="0">
                <a:solidFill>
                  <a:schemeClr val="tx1"/>
                </a:solidFill>
              </a:rPr>
              <a:t>               dream</a:t>
            </a:r>
          </a:p>
          <a:p>
            <a:pPr algn="l">
              <a:spcBef>
                <a:spcPts val="0"/>
              </a:spcBef>
              <a:spcAft>
                <a:spcPts val="1200"/>
              </a:spcAft>
            </a:pPr>
            <a:r>
              <a:rPr lang="en-US" b="1" dirty="0" smtClean="0">
                <a:solidFill>
                  <a:schemeClr val="tx1"/>
                </a:solidFill>
              </a:rPr>
              <a:t>Dan.7</a:t>
            </a:r>
            <a:r>
              <a:rPr lang="en-US" dirty="0" smtClean="0">
                <a:solidFill>
                  <a:schemeClr val="tx1"/>
                </a:solidFill>
              </a:rPr>
              <a:t> – vision of the 4 beasts</a:t>
            </a:r>
          </a:p>
          <a:p>
            <a:pPr algn="l">
              <a:spcBef>
                <a:spcPts val="0"/>
              </a:spcBef>
              <a:spcAft>
                <a:spcPts val="1200"/>
              </a:spcAft>
            </a:pPr>
            <a:r>
              <a:rPr lang="en-US" b="1" dirty="0" smtClean="0">
                <a:solidFill>
                  <a:schemeClr val="tx1"/>
                </a:solidFill>
              </a:rPr>
              <a:t>Dan.8 </a:t>
            </a:r>
            <a:r>
              <a:rPr lang="en-US" dirty="0" smtClean="0">
                <a:solidFill>
                  <a:schemeClr val="tx1"/>
                </a:solidFill>
              </a:rPr>
              <a:t>– vision of the ram and he-goat</a:t>
            </a:r>
          </a:p>
          <a:p>
            <a:pPr algn="l">
              <a:spcBef>
                <a:spcPts val="0"/>
              </a:spcBef>
              <a:spcAft>
                <a:spcPts val="1200"/>
              </a:spcAft>
            </a:pPr>
            <a:r>
              <a:rPr lang="en-US" b="1" dirty="0" smtClean="0">
                <a:solidFill>
                  <a:schemeClr val="tx1"/>
                </a:solidFill>
              </a:rPr>
              <a:t>Dan.9</a:t>
            </a:r>
            <a:r>
              <a:rPr lang="en-US" dirty="0" smtClean="0">
                <a:solidFill>
                  <a:schemeClr val="tx1"/>
                </a:solidFill>
              </a:rPr>
              <a:t> – vision of the 70 sevens</a:t>
            </a:r>
          </a:p>
          <a:p>
            <a:pPr algn="l">
              <a:spcBef>
                <a:spcPts val="0"/>
              </a:spcBef>
              <a:spcAft>
                <a:spcPts val="1200"/>
              </a:spcAft>
            </a:pPr>
            <a:r>
              <a:rPr lang="en-US" b="1" dirty="0" smtClean="0">
                <a:solidFill>
                  <a:schemeClr val="tx1"/>
                </a:solidFill>
              </a:rPr>
              <a:t>Dan.10-11</a:t>
            </a:r>
            <a:r>
              <a:rPr lang="en-US" dirty="0" smtClean="0">
                <a:solidFill>
                  <a:schemeClr val="tx1"/>
                </a:solidFill>
              </a:rPr>
              <a:t> – vision of kings of North and South</a:t>
            </a:r>
          </a:p>
          <a:p>
            <a:pPr algn="l">
              <a:spcBef>
                <a:spcPts val="0"/>
              </a:spcBef>
              <a:spcAft>
                <a:spcPts val="1200"/>
              </a:spcAft>
            </a:pPr>
            <a:r>
              <a:rPr lang="en-US" i="1" dirty="0" smtClean="0">
                <a:solidFill>
                  <a:schemeClr val="tx1"/>
                </a:solidFill>
              </a:rPr>
              <a:t>Then add:</a:t>
            </a:r>
          </a:p>
          <a:p>
            <a:pPr algn="l">
              <a:spcBef>
                <a:spcPts val="0"/>
              </a:spcBef>
              <a:spcAft>
                <a:spcPts val="1200"/>
              </a:spcAft>
            </a:pPr>
            <a:r>
              <a:rPr lang="en-US" b="1" dirty="0" smtClean="0">
                <a:solidFill>
                  <a:schemeClr val="tx1"/>
                </a:solidFill>
              </a:rPr>
              <a:t>Rev.12-13,17</a:t>
            </a:r>
            <a:r>
              <a:rPr lang="en-US" dirty="0" smtClean="0">
                <a:solidFill>
                  <a:schemeClr val="tx1"/>
                </a:solidFill>
              </a:rPr>
              <a:t> – the Satanic beast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556FA-E5F0-46DE-86D4-57C89AC3F7F0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04800"/>
            <a:ext cx="7772400" cy="860425"/>
          </a:xfrm>
        </p:spPr>
        <p:txBody>
          <a:bodyPr/>
          <a:lstStyle/>
          <a:p>
            <a:r>
              <a:rPr lang="en-US" b="1" dirty="0" smtClean="0"/>
              <a:t>The Unity of Daniel’s Prophecy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0" y="1143000"/>
            <a:ext cx="8458200" cy="5715000"/>
          </a:xfrm>
        </p:spPr>
        <p:txBody>
          <a:bodyPr>
            <a:normAutofit fontScale="92500" lnSpcReduction="10000"/>
          </a:bodyPr>
          <a:lstStyle/>
          <a:p>
            <a:pPr algn="l"/>
            <a:r>
              <a:rPr lang="en-US" sz="4000" b="1" dirty="0" smtClean="0">
                <a:solidFill>
                  <a:schemeClr val="tx1"/>
                </a:solidFill>
              </a:rPr>
              <a:t>Synopsis of Dan.8 (ctd.):</a:t>
            </a:r>
          </a:p>
          <a:p>
            <a:pPr lvl="1" algn="l">
              <a:spcBef>
                <a:spcPts val="600"/>
              </a:spcBef>
              <a:buFont typeface="Arial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sz="3200" b="1" dirty="0" smtClean="0">
                <a:solidFill>
                  <a:schemeClr val="tx1"/>
                </a:solidFill>
              </a:rPr>
              <a:t>Little Horn, King of Fierce Face</a:t>
            </a:r>
            <a:r>
              <a:rPr lang="en-US" sz="3200" dirty="0" smtClean="0">
                <a:solidFill>
                  <a:schemeClr val="tx1"/>
                </a:solidFill>
              </a:rPr>
              <a:t> – </a:t>
            </a:r>
          </a:p>
          <a:p>
            <a:pPr lvl="2" algn="l">
              <a:spcBef>
                <a:spcPts val="600"/>
              </a:spcBef>
              <a:buFont typeface="Calibri" pitchFamily="34" charset="0"/>
              <a:buChar char="–"/>
            </a:pP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sz="2800" dirty="0" smtClean="0">
                <a:solidFill>
                  <a:schemeClr val="tx1"/>
                </a:solidFill>
              </a:rPr>
              <a:t>arising at “the end of their reign” </a:t>
            </a:r>
          </a:p>
          <a:p>
            <a:pPr lvl="2" algn="l">
              <a:spcBef>
                <a:spcPts val="600"/>
              </a:spcBef>
              <a:buFont typeface="Calibri" pitchFamily="34" charset="0"/>
              <a:buChar char="–"/>
            </a:pP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smtClean="0">
                <a:solidFill>
                  <a:schemeClr val="tx1"/>
                </a:solidFill>
              </a:rPr>
              <a:t>understanding enigmas</a:t>
            </a:r>
          </a:p>
          <a:p>
            <a:pPr lvl="2" algn="l">
              <a:spcBef>
                <a:spcPts val="600"/>
              </a:spcBef>
              <a:buFont typeface="Calibri" pitchFamily="34" charset="0"/>
              <a:buChar char="–"/>
            </a:pP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smtClean="0">
                <a:solidFill>
                  <a:schemeClr val="tx1"/>
                </a:solidFill>
              </a:rPr>
              <a:t>causing deceit to prosper</a:t>
            </a:r>
          </a:p>
          <a:p>
            <a:pPr lvl="2" algn="l">
              <a:spcBef>
                <a:spcPts val="600"/>
              </a:spcBef>
              <a:buFont typeface="Calibri" pitchFamily="34" charset="0"/>
              <a:buChar char="–"/>
            </a:pPr>
            <a:r>
              <a:rPr lang="en-US" sz="2800" dirty="0" smtClean="0">
                <a:solidFill>
                  <a:schemeClr val="tx1"/>
                </a:solidFill>
              </a:rPr>
              <a:t> mighty – but </a:t>
            </a:r>
            <a:r>
              <a:rPr lang="en-US" sz="2800" dirty="0" smtClean="0">
                <a:solidFill>
                  <a:srgbClr val="FF0000"/>
                </a:solidFill>
              </a:rPr>
              <a:t>not by his own power</a:t>
            </a:r>
          </a:p>
          <a:p>
            <a:pPr lvl="2" algn="l">
              <a:spcBef>
                <a:spcPts val="600"/>
              </a:spcBef>
              <a:buFont typeface="Calibri" pitchFamily="34" charset="0"/>
              <a:buChar char="–"/>
            </a:pPr>
            <a:r>
              <a:rPr lang="en-US" sz="2800" dirty="0" smtClean="0">
                <a:solidFill>
                  <a:schemeClr val="tx1"/>
                </a:solidFill>
              </a:rPr>
              <a:t> destroying many, including the saints</a:t>
            </a:r>
          </a:p>
          <a:p>
            <a:pPr lvl="2" algn="l">
              <a:spcBef>
                <a:spcPts val="600"/>
              </a:spcBef>
              <a:buFont typeface="Calibri" pitchFamily="34" charset="0"/>
              <a:buChar char="–"/>
            </a:pPr>
            <a:r>
              <a:rPr lang="en-US" sz="2800" dirty="0" smtClean="0">
                <a:solidFill>
                  <a:schemeClr val="tx1"/>
                </a:solidFill>
              </a:rPr>
              <a:t> suspending the daily sacrifice</a:t>
            </a:r>
          </a:p>
          <a:p>
            <a:pPr lvl="2" algn="l">
              <a:spcBef>
                <a:spcPts val="600"/>
              </a:spcBef>
              <a:buFont typeface="Calibri" pitchFamily="34" charset="0"/>
              <a:buChar char="–"/>
            </a:pP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smtClean="0">
                <a:solidFill>
                  <a:schemeClr val="accent6">
                    <a:lumMod val="75000"/>
                  </a:schemeClr>
                </a:solidFill>
              </a:rPr>
              <a:t>transgression of desolation </a:t>
            </a:r>
            <a:r>
              <a:rPr lang="en-US" sz="2800" dirty="0" smtClean="0">
                <a:solidFill>
                  <a:schemeClr val="tx1"/>
                </a:solidFill>
              </a:rPr>
              <a:t>polluting the    </a:t>
            </a:r>
          </a:p>
          <a:p>
            <a:pPr lvl="2" algn="l">
              <a:spcBef>
                <a:spcPts val="600"/>
              </a:spcBef>
            </a:pPr>
            <a:r>
              <a:rPr lang="en-US" sz="2800" dirty="0" smtClean="0">
                <a:solidFill>
                  <a:schemeClr val="tx1"/>
                </a:solidFill>
              </a:rPr>
              <a:t>       Sanctuary</a:t>
            </a:r>
          </a:p>
          <a:p>
            <a:pPr lvl="2" algn="l">
              <a:spcBef>
                <a:spcPts val="600"/>
              </a:spcBef>
              <a:buFont typeface="Calibri" pitchFamily="34" charset="0"/>
              <a:buChar char="–"/>
            </a:pPr>
            <a:r>
              <a:rPr lang="en-US" sz="2800" dirty="0" smtClean="0">
                <a:solidFill>
                  <a:schemeClr val="tx1"/>
                </a:solidFill>
              </a:rPr>
              <a:t> standing against the Captain of captains</a:t>
            </a:r>
          </a:p>
          <a:p>
            <a:pPr lvl="2" algn="l">
              <a:spcBef>
                <a:spcPts val="600"/>
              </a:spcBef>
              <a:buFont typeface="Calibri" pitchFamily="34" charset="0"/>
              <a:buChar char="–"/>
            </a:pPr>
            <a:r>
              <a:rPr lang="en-US" sz="2800" dirty="0" smtClean="0">
                <a:solidFill>
                  <a:schemeClr val="tx1"/>
                </a:solidFill>
              </a:rPr>
              <a:t> but broken </a:t>
            </a:r>
            <a:r>
              <a:rPr lang="en-US" sz="2800" dirty="0" smtClean="0">
                <a:solidFill>
                  <a:srgbClr val="FF0000"/>
                </a:solidFill>
              </a:rPr>
              <a:t>without hand</a:t>
            </a:r>
            <a:r>
              <a:rPr lang="en-US" sz="2800" dirty="0" smtClean="0">
                <a:solidFill>
                  <a:schemeClr val="tx1"/>
                </a:solidFill>
              </a:rPr>
              <a:t> (8:9-12,23-25)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556FA-E5F0-46DE-86D4-57C89AC3F7F0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04800"/>
            <a:ext cx="7772400" cy="1089025"/>
          </a:xfrm>
        </p:spPr>
        <p:txBody>
          <a:bodyPr/>
          <a:lstStyle/>
          <a:p>
            <a:r>
              <a:rPr lang="en-US" b="1" dirty="0" smtClean="0"/>
              <a:t>The Unity of Daniel’s Prophecy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1524000"/>
            <a:ext cx="8610600" cy="4876800"/>
          </a:xfrm>
        </p:spPr>
        <p:txBody>
          <a:bodyPr>
            <a:normAutofit lnSpcReduction="10000"/>
          </a:bodyPr>
          <a:lstStyle/>
          <a:p>
            <a:pPr algn="l"/>
            <a:r>
              <a:rPr lang="en-US" sz="4000" b="1" dirty="0" smtClean="0">
                <a:solidFill>
                  <a:schemeClr val="tx1"/>
                </a:solidFill>
              </a:rPr>
              <a:t>Synopsis of Dan.8 (ctd.):</a:t>
            </a:r>
          </a:p>
          <a:p>
            <a:pPr lvl="1" algn="l">
              <a:spcBef>
                <a:spcPts val="1200"/>
              </a:spcBef>
              <a:buFont typeface="Arial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sz="3200" b="1" dirty="0" smtClean="0">
                <a:solidFill>
                  <a:schemeClr val="tx1"/>
                </a:solidFill>
              </a:rPr>
              <a:t>Time of the vision</a:t>
            </a:r>
            <a:r>
              <a:rPr lang="en-US" sz="3200" dirty="0" smtClean="0">
                <a:solidFill>
                  <a:schemeClr val="tx1"/>
                </a:solidFill>
              </a:rPr>
              <a:t> – </a:t>
            </a:r>
          </a:p>
          <a:p>
            <a:pPr lvl="2" algn="l">
              <a:spcBef>
                <a:spcPts val="800"/>
              </a:spcBef>
              <a:buFont typeface="Calibri" pitchFamily="34" charset="0"/>
              <a:buChar char="–"/>
            </a:pPr>
            <a:r>
              <a:rPr lang="en-US" sz="3200" dirty="0" smtClean="0">
                <a:solidFill>
                  <a:schemeClr val="tx1"/>
                </a:solidFill>
              </a:rPr>
              <a:t> “for the time of the end” (8:17)</a:t>
            </a:r>
          </a:p>
          <a:p>
            <a:pPr lvl="2" algn="l">
              <a:spcBef>
                <a:spcPts val="800"/>
              </a:spcBef>
              <a:buFont typeface="Calibri" pitchFamily="34" charset="0"/>
              <a:buChar char="–"/>
            </a:pP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smtClean="0">
                <a:solidFill>
                  <a:schemeClr val="tx1"/>
                </a:solidFill>
              </a:rPr>
              <a:t>“in the after-part of the indignation” (8:19)</a:t>
            </a:r>
          </a:p>
          <a:p>
            <a:pPr lvl="2" algn="l">
              <a:spcBef>
                <a:spcPts val="800"/>
              </a:spcBef>
              <a:buFont typeface="Calibri" pitchFamily="34" charset="0"/>
              <a:buChar char="–"/>
            </a:pP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smtClean="0">
                <a:solidFill>
                  <a:schemeClr val="tx1"/>
                </a:solidFill>
              </a:rPr>
              <a:t>“for the appointed time </a:t>
            </a:r>
            <a:r>
              <a:rPr lang="en-US" sz="3200" i="1" dirty="0" smtClean="0">
                <a:solidFill>
                  <a:schemeClr val="tx1"/>
                </a:solidFill>
              </a:rPr>
              <a:t>is</a:t>
            </a:r>
            <a:r>
              <a:rPr lang="en-US" sz="3200" dirty="0" smtClean="0">
                <a:solidFill>
                  <a:schemeClr val="tx1"/>
                </a:solidFill>
              </a:rPr>
              <a:t> the end” (8:10)</a:t>
            </a:r>
          </a:p>
          <a:p>
            <a:pPr lvl="2" algn="l">
              <a:spcBef>
                <a:spcPts val="800"/>
              </a:spcBef>
              <a:buFont typeface="Calibri" pitchFamily="34" charset="0"/>
              <a:buChar char="–"/>
            </a:pPr>
            <a:r>
              <a:rPr lang="en-US" sz="3200" dirty="0" smtClean="0">
                <a:solidFill>
                  <a:schemeClr val="tx1"/>
                </a:solidFill>
              </a:rPr>
              <a:t>  3 expressions; 4 different “time” related </a:t>
            </a:r>
          </a:p>
          <a:p>
            <a:pPr lvl="2" algn="l">
              <a:spcBef>
                <a:spcPts val="0"/>
              </a:spcBef>
            </a:pP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smtClean="0">
                <a:solidFill>
                  <a:schemeClr val="tx1"/>
                </a:solidFill>
              </a:rPr>
              <a:t>      words employed</a:t>
            </a:r>
          </a:p>
          <a:p>
            <a:pPr lvl="2" algn="l">
              <a:spcBef>
                <a:spcPts val="800"/>
              </a:spcBef>
              <a:buFont typeface="Calibri" pitchFamily="34" charset="0"/>
              <a:buChar char="–"/>
            </a:pP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smtClean="0">
                <a:solidFill>
                  <a:schemeClr val="tx1"/>
                </a:solidFill>
              </a:rPr>
              <a:t>“shut up the vision for it is unto many days” </a:t>
            </a:r>
          </a:p>
          <a:p>
            <a:pPr lvl="2" algn="l">
              <a:spcBef>
                <a:spcPts val="0"/>
              </a:spcBef>
            </a:pP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smtClean="0">
                <a:solidFill>
                  <a:schemeClr val="tx1"/>
                </a:solidFill>
              </a:rPr>
              <a:t>      until “the time of the end” (8:26; 12:4,9)</a:t>
            </a:r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556FA-E5F0-46DE-86D4-57C89AC3F7F0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04800"/>
            <a:ext cx="7772400" cy="1089025"/>
          </a:xfrm>
        </p:spPr>
        <p:txBody>
          <a:bodyPr/>
          <a:lstStyle/>
          <a:p>
            <a:r>
              <a:rPr lang="en-US" b="1" dirty="0" smtClean="0"/>
              <a:t>The Unity of Daniel’s Prophecy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1371600"/>
            <a:ext cx="8610600" cy="4724400"/>
          </a:xfrm>
        </p:spPr>
        <p:txBody>
          <a:bodyPr>
            <a:normAutofit/>
          </a:bodyPr>
          <a:lstStyle/>
          <a:p>
            <a:pPr algn="l"/>
            <a:r>
              <a:rPr lang="en-US" sz="4000" b="1" dirty="0" smtClean="0">
                <a:solidFill>
                  <a:schemeClr val="tx1"/>
                </a:solidFill>
              </a:rPr>
              <a:t>Synopsis of Dan.9:</a:t>
            </a:r>
          </a:p>
          <a:p>
            <a:pPr algn="l"/>
            <a:endParaRPr lang="en-US" sz="4000" b="1" dirty="0" smtClean="0">
              <a:solidFill>
                <a:schemeClr val="tx1"/>
              </a:solidFill>
            </a:endParaRPr>
          </a:p>
          <a:p>
            <a:pPr lvl="1" algn="l">
              <a:spcBef>
                <a:spcPts val="600"/>
              </a:spcBef>
              <a:buFont typeface="Arial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sz="4000" dirty="0" smtClean="0">
                <a:solidFill>
                  <a:schemeClr val="tx1"/>
                </a:solidFill>
              </a:rPr>
              <a:t>Daniel prayed for the end of the </a:t>
            </a:r>
            <a:r>
              <a:rPr lang="en-US" sz="4000" b="1" i="1" dirty="0" smtClean="0">
                <a:solidFill>
                  <a:schemeClr val="tx1"/>
                </a:solidFill>
              </a:rPr>
              <a:t>70 years</a:t>
            </a:r>
            <a:r>
              <a:rPr lang="en-US" sz="4000" dirty="0" smtClean="0">
                <a:solidFill>
                  <a:schemeClr val="tx1"/>
                </a:solidFill>
              </a:rPr>
              <a:t> of desolations of Jerusalem (9:1-3; Jer.25:11)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556FA-E5F0-46DE-86D4-57C89AC3F7F0}" type="slidenum">
              <a:rPr lang="en-US" smtClean="0"/>
              <a:pPr/>
              <a:t>12</a:t>
            </a:fld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04800"/>
            <a:ext cx="7772400" cy="1089025"/>
          </a:xfrm>
        </p:spPr>
        <p:txBody>
          <a:bodyPr/>
          <a:lstStyle/>
          <a:p>
            <a:r>
              <a:rPr lang="en-US" b="1" dirty="0" smtClean="0"/>
              <a:t>The Unity of Daniel’s Prophecy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1371600"/>
            <a:ext cx="9144000" cy="5257800"/>
          </a:xfrm>
        </p:spPr>
        <p:txBody>
          <a:bodyPr>
            <a:normAutofit/>
          </a:bodyPr>
          <a:lstStyle/>
          <a:p>
            <a:pPr algn="l"/>
            <a:r>
              <a:rPr lang="en-US" sz="4000" b="1" dirty="0" smtClean="0">
                <a:solidFill>
                  <a:schemeClr val="tx1"/>
                </a:solidFill>
              </a:rPr>
              <a:t>Synopsis of Dan.9:</a:t>
            </a:r>
            <a:endParaRPr lang="en-US" dirty="0" smtClean="0">
              <a:solidFill>
                <a:schemeClr val="tx1"/>
              </a:solidFill>
            </a:endParaRPr>
          </a:p>
          <a:p>
            <a:pPr algn="l">
              <a:spcBef>
                <a:spcPts val="600"/>
              </a:spcBef>
              <a:buFont typeface="Arial" pitchFamily="34" charset="0"/>
              <a:buChar char="•"/>
            </a:pP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smtClean="0">
                <a:solidFill>
                  <a:schemeClr val="tx1"/>
                </a:solidFill>
              </a:rPr>
              <a:t>Received instead a prophecy of </a:t>
            </a:r>
            <a:r>
              <a:rPr lang="en-US" sz="3600" b="1" i="1" dirty="0" smtClean="0">
                <a:solidFill>
                  <a:schemeClr val="tx1"/>
                </a:solidFill>
              </a:rPr>
              <a:t>70 sevens</a:t>
            </a:r>
          </a:p>
          <a:p>
            <a:pPr lvl="1" algn="l">
              <a:spcBef>
                <a:spcPts val="600"/>
              </a:spcBef>
              <a:buFont typeface="Calibri" pitchFamily="34" charset="0"/>
              <a:buChar char="–"/>
            </a:pP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upon the People and holy city (Jerusalem) (9:24-27)</a:t>
            </a:r>
          </a:p>
          <a:p>
            <a:pPr lvl="1" algn="l">
              <a:spcBef>
                <a:spcPts val="600"/>
              </a:spcBef>
              <a:buFont typeface="Calibri" pitchFamily="34" charset="0"/>
              <a:buChar char="–"/>
            </a:pP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to finish transgression &amp; establish righteousness</a:t>
            </a:r>
          </a:p>
          <a:p>
            <a:pPr lvl="1" algn="l">
              <a:spcBef>
                <a:spcPts val="600"/>
              </a:spcBef>
              <a:buFont typeface="Calibri" pitchFamily="34" charset="0"/>
              <a:buChar char="–"/>
            </a:pP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from the decree to restore Jerusalem 69 sevens until </a:t>
            </a:r>
          </a:p>
          <a:p>
            <a:pPr lvl="1" algn="l">
              <a:spcBef>
                <a:spcPts val="0"/>
              </a:spcBef>
            </a:pPr>
            <a:r>
              <a:rPr lang="en-US" dirty="0" smtClean="0">
                <a:solidFill>
                  <a:schemeClr val="tx1"/>
                </a:solidFill>
              </a:rPr>
              <a:t>       Messiah cut off</a:t>
            </a:r>
          </a:p>
          <a:p>
            <a:pPr lvl="1" algn="l">
              <a:spcBef>
                <a:spcPts val="600"/>
              </a:spcBef>
              <a:buFont typeface="Calibri" pitchFamily="34" charset="0"/>
              <a:buChar char="–"/>
            </a:pP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b="1" dirty="0" smtClean="0">
                <a:solidFill>
                  <a:schemeClr val="tx1"/>
                </a:solidFill>
              </a:rPr>
              <a:t>the Coming Prince </a:t>
            </a:r>
            <a:r>
              <a:rPr lang="en-US" dirty="0" smtClean="0">
                <a:solidFill>
                  <a:schemeClr val="tx1"/>
                </a:solidFill>
              </a:rPr>
              <a:t>destroys the People with a </a:t>
            </a:r>
            <a:r>
              <a:rPr lang="en-US" b="1" dirty="0" smtClean="0">
                <a:solidFill>
                  <a:srgbClr val="FF0000"/>
                </a:solidFill>
              </a:rPr>
              <a:t>flood</a:t>
            </a:r>
          </a:p>
          <a:p>
            <a:pPr lvl="1" algn="l">
              <a:spcBef>
                <a:spcPts val="600"/>
              </a:spcBef>
              <a:buFont typeface="Calibri" pitchFamily="34" charset="0"/>
              <a:buChar char="–"/>
            </a:pP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the prince covenants with many during the last seven</a:t>
            </a:r>
          </a:p>
          <a:p>
            <a:pPr lvl="1" algn="l">
              <a:spcBef>
                <a:spcPts val="600"/>
              </a:spcBef>
              <a:buFont typeface="Calibri" pitchFamily="34" charset="0"/>
              <a:buChar char="–"/>
            </a:pP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the prince substitutes “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abomination of desolation</a:t>
            </a:r>
            <a:r>
              <a:rPr lang="en-US" dirty="0" smtClean="0">
                <a:solidFill>
                  <a:schemeClr val="tx1"/>
                </a:solidFill>
              </a:rPr>
              <a:t>” for </a:t>
            </a:r>
          </a:p>
          <a:p>
            <a:pPr lvl="1" algn="l">
              <a:spcBef>
                <a:spcPts val="0"/>
              </a:spcBef>
            </a:pPr>
            <a:r>
              <a:rPr lang="en-US" dirty="0" smtClean="0">
                <a:solidFill>
                  <a:schemeClr val="tx1"/>
                </a:solidFill>
              </a:rPr>
              <a:t>       sacrifices during the last </a:t>
            </a:r>
            <a:r>
              <a:rPr lang="en-US" b="1" dirty="0" smtClean="0">
                <a:solidFill>
                  <a:srgbClr val="00B0F0"/>
                </a:solidFill>
              </a:rPr>
              <a:t>half-seven</a:t>
            </a:r>
            <a:endParaRPr lang="en-US" b="1" dirty="0">
              <a:solidFill>
                <a:srgbClr val="00B0F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556FA-E5F0-46DE-86D4-57C89AC3F7F0}" type="slidenum">
              <a:rPr lang="en-US" smtClean="0"/>
              <a:pPr/>
              <a:t>13</a:t>
            </a:fld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04800"/>
            <a:ext cx="7772400" cy="1089025"/>
          </a:xfrm>
        </p:spPr>
        <p:txBody>
          <a:bodyPr/>
          <a:lstStyle/>
          <a:p>
            <a:r>
              <a:rPr lang="en-US" b="1" dirty="0" smtClean="0"/>
              <a:t>The Unity of Daniel’s Prophecy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1524000"/>
            <a:ext cx="8915400" cy="4876800"/>
          </a:xfrm>
        </p:spPr>
        <p:txBody>
          <a:bodyPr>
            <a:normAutofit fontScale="92500"/>
          </a:bodyPr>
          <a:lstStyle/>
          <a:p>
            <a:pPr algn="l"/>
            <a:r>
              <a:rPr lang="en-US" sz="4000" b="1" dirty="0" smtClean="0">
                <a:solidFill>
                  <a:schemeClr val="tx1"/>
                </a:solidFill>
              </a:rPr>
              <a:t>    Synopsis of Dan.11:</a:t>
            </a:r>
          </a:p>
          <a:p>
            <a:pPr lvl="2" algn="l">
              <a:spcBef>
                <a:spcPts val="1200"/>
              </a:spcBef>
              <a:buFont typeface="Arial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sz="3200" dirty="0" smtClean="0">
                <a:solidFill>
                  <a:schemeClr val="tx1"/>
                </a:solidFill>
              </a:rPr>
              <a:t>4 more kings of Persia, the last will stir up Greece </a:t>
            </a:r>
          </a:p>
          <a:p>
            <a:pPr lvl="2" algn="l">
              <a:spcBef>
                <a:spcPts val="0"/>
              </a:spcBef>
            </a:pPr>
            <a:r>
              <a:rPr lang="en-US" sz="3200" dirty="0" smtClean="0">
                <a:solidFill>
                  <a:schemeClr val="tx1"/>
                </a:solidFill>
              </a:rPr>
              <a:t>       (11:2)</a:t>
            </a:r>
          </a:p>
          <a:p>
            <a:pPr lvl="2" algn="l">
              <a:spcBef>
                <a:spcPts val="600"/>
              </a:spcBef>
              <a:buFont typeface="Arial" pitchFamily="34" charset="0"/>
              <a:buChar char="•"/>
            </a:pP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smtClean="0">
                <a:solidFill>
                  <a:schemeClr val="tx1"/>
                </a:solidFill>
              </a:rPr>
              <a:t>a mighty king with great dominion will do </a:t>
            </a:r>
          </a:p>
          <a:p>
            <a:pPr lvl="2" algn="l">
              <a:spcBef>
                <a:spcPts val="0"/>
              </a:spcBef>
            </a:pPr>
            <a:r>
              <a:rPr lang="en-US" sz="3200" dirty="0" smtClean="0">
                <a:solidFill>
                  <a:schemeClr val="tx1"/>
                </a:solidFill>
              </a:rPr>
              <a:t>       according to his will (11:3)</a:t>
            </a:r>
          </a:p>
          <a:p>
            <a:pPr lvl="2" algn="l">
              <a:spcBef>
                <a:spcPts val="600"/>
              </a:spcBef>
              <a:buFont typeface="Arial" pitchFamily="34" charset="0"/>
              <a:buChar char="•"/>
            </a:pP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smtClean="0">
                <a:solidFill>
                  <a:schemeClr val="tx1"/>
                </a:solidFill>
              </a:rPr>
              <a:t>his kingdom divided to the 4 winds, but not for</a:t>
            </a:r>
          </a:p>
          <a:p>
            <a:pPr lvl="2" algn="l">
              <a:spcBef>
                <a:spcPts val="0"/>
              </a:spcBef>
            </a:pPr>
            <a:r>
              <a:rPr lang="en-US" sz="3200" dirty="0" smtClean="0">
                <a:solidFill>
                  <a:schemeClr val="tx1"/>
                </a:solidFill>
              </a:rPr>
              <a:t>       his sons (11:4)</a:t>
            </a:r>
          </a:p>
          <a:p>
            <a:pPr lvl="2" algn="l">
              <a:spcBef>
                <a:spcPts val="600"/>
              </a:spcBef>
              <a:buFont typeface="Arial" pitchFamily="34" charset="0"/>
              <a:buChar char="•"/>
            </a:pP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smtClean="0">
                <a:solidFill>
                  <a:schemeClr val="tx1"/>
                </a:solidFill>
              </a:rPr>
              <a:t>detailed exploits of kings of the North (Syria) </a:t>
            </a:r>
          </a:p>
          <a:p>
            <a:pPr lvl="2" algn="l">
              <a:spcBef>
                <a:spcPts val="0"/>
              </a:spcBef>
            </a:pPr>
            <a:r>
              <a:rPr lang="en-US" sz="3200" dirty="0" smtClean="0">
                <a:solidFill>
                  <a:schemeClr val="tx1"/>
                </a:solidFill>
              </a:rPr>
              <a:t>       and kings of the South (Egypt) (11:5-20)</a:t>
            </a:r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556FA-E5F0-46DE-86D4-57C89AC3F7F0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5" name="Left Bracket 4"/>
          <p:cNvSpPr/>
          <p:nvPr/>
        </p:nvSpPr>
        <p:spPr>
          <a:xfrm>
            <a:off x="762000" y="4572000"/>
            <a:ext cx="45719" cy="1066800"/>
          </a:xfrm>
          <a:prstGeom prst="leftBracket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0" y="4724400"/>
            <a:ext cx="6858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chemeClr val="accent6">
                    <a:lumMod val="75000"/>
                  </a:schemeClr>
                </a:solidFill>
              </a:rPr>
              <a:t>Brass</a:t>
            </a:r>
            <a:r>
              <a:rPr lang="en-US" sz="1400" b="1" dirty="0" smtClean="0"/>
              <a:t> meets </a:t>
            </a:r>
            <a:r>
              <a:rPr lang="en-US" sz="1400" b="1" dirty="0" smtClean="0">
                <a:solidFill>
                  <a:schemeClr val="bg1">
                    <a:lumMod val="50000"/>
                  </a:schemeClr>
                </a:solidFill>
              </a:rPr>
              <a:t>Iron</a:t>
            </a:r>
            <a:endParaRPr lang="en-US" sz="1400" b="1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0"/>
            <a:ext cx="7772400" cy="936625"/>
          </a:xfrm>
        </p:spPr>
        <p:txBody>
          <a:bodyPr/>
          <a:lstStyle/>
          <a:p>
            <a:r>
              <a:rPr lang="en-US" b="1" dirty="0" smtClean="0"/>
              <a:t>The Unity of Daniel’s Prophecy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838200"/>
            <a:ext cx="8839200" cy="6019800"/>
          </a:xfrm>
        </p:spPr>
        <p:txBody>
          <a:bodyPr>
            <a:normAutofit fontScale="85000" lnSpcReduction="20000"/>
          </a:bodyPr>
          <a:lstStyle/>
          <a:p>
            <a:pPr algn="l"/>
            <a:r>
              <a:rPr lang="en-US" sz="4000" b="1" dirty="0" smtClean="0">
                <a:solidFill>
                  <a:schemeClr val="tx1"/>
                </a:solidFill>
              </a:rPr>
              <a:t>Synopsis of Dan.11 (ctd.):</a:t>
            </a:r>
          </a:p>
          <a:p>
            <a:pPr lvl="1" algn="l">
              <a:spcBef>
                <a:spcPts val="1200"/>
              </a:spcBef>
              <a:buFont typeface="Arial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sz="3300" dirty="0" smtClean="0">
                <a:solidFill>
                  <a:schemeClr val="tx1"/>
                </a:solidFill>
              </a:rPr>
              <a:t>“</a:t>
            </a:r>
            <a:r>
              <a:rPr lang="en-US" sz="3300" b="1" dirty="0" smtClean="0">
                <a:solidFill>
                  <a:schemeClr val="tx1"/>
                </a:solidFill>
              </a:rPr>
              <a:t>Vile Person</a:t>
            </a:r>
            <a:r>
              <a:rPr lang="en-US" sz="3300" dirty="0" smtClean="0">
                <a:solidFill>
                  <a:schemeClr val="tx1"/>
                </a:solidFill>
              </a:rPr>
              <a:t>” will obtain the kingdom (North) by flatteries (11:21-12:3)</a:t>
            </a:r>
          </a:p>
          <a:p>
            <a:pPr lvl="2" algn="l">
              <a:spcBef>
                <a:spcPts val="800"/>
              </a:spcBef>
              <a:buFont typeface="Calibri" pitchFamily="34" charset="0"/>
              <a:buChar char="—"/>
            </a:pP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sz="3500" dirty="0" smtClean="0">
                <a:solidFill>
                  <a:schemeClr val="tx1"/>
                </a:solidFill>
              </a:rPr>
              <a:t>with the arms of a </a:t>
            </a:r>
            <a:r>
              <a:rPr lang="en-US" sz="3500" dirty="0" smtClean="0">
                <a:solidFill>
                  <a:srgbClr val="FF0000"/>
                </a:solidFill>
              </a:rPr>
              <a:t>flood</a:t>
            </a:r>
            <a:r>
              <a:rPr lang="en-US" sz="3500" dirty="0" smtClean="0">
                <a:solidFill>
                  <a:schemeClr val="tx1"/>
                </a:solidFill>
              </a:rPr>
              <a:t> he floods over his </a:t>
            </a:r>
          </a:p>
          <a:p>
            <a:pPr lvl="2" algn="l">
              <a:spcBef>
                <a:spcPts val="0"/>
              </a:spcBef>
            </a:pPr>
            <a:r>
              <a:rPr lang="en-US" sz="3500" dirty="0" smtClean="0">
                <a:solidFill>
                  <a:schemeClr val="tx1"/>
                </a:solidFill>
              </a:rPr>
              <a:t>       opponents</a:t>
            </a:r>
          </a:p>
          <a:p>
            <a:pPr lvl="2" algn="l">
              <a:spcBef>
                <a:spcPts val="800"/>
              </a:spcBef>
              <a:buFont typeface="Calibri" pitchFamily="34" charset="0"/>
              <a:buChar char="–"/>
            </a:pPr>
            <a:r>
              <a:rPr lang="en-US" sz="3500" dirty="0" smtClean="0">
                <a:solidFill>
                  <a:schemeClr val="tx1"/>
                </a:solidFill>
              </a:rPr>
              <a:t> he is “against the holy covenant” in league </a:t>
            </a:r>
          </a:p>
          <a:p>
            <a:pPr lvl="2" algn="l">
              <a:spcBef>
                <a:spcPts val="0"/>
              </a:spcBef>
            </a:pPr>
            <a:r>
              <a:rPr lang="en-US" sz="3500" dirty="0" smtClean="0">
                <a:solidFill>
                  <a:schemeClr val="tx1"/>
                </a:solidFill>
              </a:rPr>
              <a:t>       with those forsaking the covenant</a:t>
            </a:r>
          </a:p>
          <a:p>
            <a:pPr lvl="2" algn="l">
              <a:spcBef>
                <a:spcPts val="800"/>
              </a:spcBef>
              <a:buFont typeface="Calibri" pitchFamily="34" charset="0"/>
              <a:buChar char="–"/>
            </a:pPr>
            <a:r>
              <a:rPr lang="en-US" sz="3500" dirty="0">
                <a:solidFill>
                  <a:schemeClr val="tx1"/>
                </a:solidFill>
              </a:rPr>
              <a:t> </a:t>
            </a:r>
            <a:r>
              <a:rPr lang="en-US" sz="3500" dirty="0" smtClean="0">
                <a:solidFill>
                  <a:schemeClr val="tx1"/>
                </a:solidFill>
              </a:rPr>
              <a:t>he will substitute the “</a:t>
            </a:r>
            <a:r>
              <a:rPr lang="en-US" sz="3500" dirty="0" smtClean="0">
                <a:solidFill>
                  <a:schemeClr val="accent6">
                    <a:lumMod val="75000"/>
                  </a:schemeClr>
                </a:solidFill>
              </a:rPr>
              <a:t>abomination of </a:t>
            </a:r>
          </a:p>
          <a:p>
            <a:pPr lvl="2" algn="l">
              <a:spcBef>
                <a:spcPts val="800"/>
              </a:spcBef>
            </a:pPr>
            <a:r>
              <a:rPr lang="en-US" sz="3500" dirty="0" smtClean="0">
                <a:solidFill>
                  <a:schemeClr val="accent6">
                    <a:lumMod val="75000"/>
                  </a:schemeClr>
                </a:solidFill>
              </a:rPr>
              <a:t>        desolation</a:t>
            </a:r>
            <a:r>
              <a:rPr lang="en-US" sz="3500" dirty="0" smtClean="0">
                <a:solidFill>
                  <a:schemeClr val="tx1"/>
                </a:solidFill>
              </a:rPr>
              <a:t>” for the daily sacrifice</a:t>
            </a:r>
          </a:p>
          <a:p>
            <a:pPr lvl="2" algn="l">
              <a:spcBef>
                <a:spcPts val="800"/>
              </a:spcBef>
              <a:buFont typeface="Calibri" pitchFamily="34" charset="0"/>
              <a:buChar char="–"/>
            </a:pPr>
            <a:r>
              <a:rPr lang="en-US" sz="3500" dirty="0">
                <a:solidFill>
                  <a:schemeClr val="tx1"/>
                </a:solidFill>
              </a:rPr>
              <a:t> </a:t>
            </a:r>
            <a:r>
              <a:rPr lang="en-US" sz="3500" dirty="0" smtClean="0">
                <a:solidFill>
                  <a:schemeClr val="tx1"/>
                </a:solidFill>
              </a:rPr>
              <a:t>the People of understanding will be captured or </a:t>
            </a:r>
          </a:p>
          <a:p>
            <a:pPr lvl="2" algn="l">
              <a:spcBef>
                <a:spcPts val="0"/>
              </a:spcBef>
            </a:pPr>
            <a:r>
              <a:rPr lang="en-US" sz="3500" dirty="0" smtClean="0">
                <a:solidFill>
                  <a:schemeClr val="tx1"/>
                </a:solidFill>
              </a:rPr>
              <a:t>        killed</a:t>
            </a:r>
          </a:p>
          <a:p>
            <a:pPr lvl="2" algn="l">
              <a:spcBef>
                <a:spcPts val="800"/>
              </a:spcBef>
              <a:buFont typeface="Calibri" pitchFamily="34" charset="0"/>
              <a:buChar char="–"/>
            </a:pPr>
            <a:r>
              <a:rPr lang="en-US" sz="3500" dirty="0">
                <a:solidFill>
                  <a:schemeClr val="tx1"/>
                </a:solidFill>
              </a:rPr>
              <a:t> </a:t>
            </a:r>
            <a:r>
              <a:rPr lang="en-US" sz="3500" dirty="0" smtClean="0">
                <a:solidFill>
                  <a:schemeClr val="tx1"/>
                </a:solidFill>
              </a:rPr>
              <a:t>“to the time of the end” “yet for an appointed </a:t>
            </a:r>
          </a:p>
          <a:p>
            <a:pPr lvl="2" algn="l">
              <a:spcBef>
                <a:spcPts val="0"/>
              </a:spcBef>
            </a:pPr>
            <a:r>
              <a:rPr lang="en-US" sz="3500" dirty="0" smtClean="0">
                <a:solidFill>
                  <a:schemeClr val="tx1"/>
                </a:solidFill>
              </a:rPr>
              <a:t>        time”</a:t>
            </a:r>
            <a:endParaRPr lang="en-US" sz="3500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556FA-E5F0-46DE-86D4-57C89AC3F7F0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04800"/>
            <a:ext cx="7772400" cy="1089025"/>
          </a:xfrm>
        </p:spPr>
        <p:txBody>
          <a:bodyPr/>
          <a:lstStyle/>
          <a:p>
            <a:r>
              <a:rPr lang="en-US" b="1" dirty="0" smtClean="0"/>
              <a:t>The Unity of Daniel’s Prophecy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1524000"/>
            <a:ext cx="8610600" cy="4876800"/>
          </a:xfrm>
        </p:spPr>
        <p:txBody>
          <a:bodyPr>
            <a:normAutofit/>
          </a:bodyPr>
          <a:lstStyle/>
          <a:p>
            <a:pPr algn="l"/>
            <a:r>
              <a:rPr lang="en-US" sz="4000" b="1" dirty="0" smtClean="0">
                <a:solidFill>
                  <a:schemeClr val="tx1"/>
                </a:solidFill>
              </a:rPr>
              <a:t>Synopsis of Dan.11 (ctd.):</a:t>
            </a:r>
            <a:endParaRPr lang="en-US" dirty="0" smtClean="0">
              <a:solidFill>
                <a:schemeClr val="tx1"/>
              </a:solidFill>
            </a:endParaRPr>
          </a:p>
          <a:p>
            <a:pPr lvl="2" algn="l">
              <a:spcBef>
                <a:spcPts val="1200"/>
              </a:spcBef>
              <a:buFont typeface="Calibri" pitchFamily="34" charset="0"/>
              <a:buChar char="–"/>
            </a:pP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sz="3200" dirty="0" smtClean="0">
                <a:solidFill>
                  <a:schemeClr val="tx1"/>
                </a:solidFill>
              </a:rPr>
              <a:t>he blasphemes “the God of gods”; he</a:t>
            </a:r>
          </a:p>
          <a:p>
            <a:pPr lvl="2" algn="l">
              <a:spcBef>
                <a:spcPts val="0"/>
              </a:spcBef>
            </a:pPr>
            <a:r>
              <a:rPr lang="en-US" sz="3200" dirty="0" smtClean="0">
                <a:solidFill>
                  <a:schemeClr val="tx1"/>
                </a:solidFill>
              </a:rPr>
              <a:t>       worships a “foreign god” (11:36)</a:t>
            </a:r>
          </a:p>
          <a:p>
            <a:pPr lvl="2" algn="l">
              <a:spcBef>
                <a:spcPts val="800"/>
              </a:spcBef>
              <a:buFont typeface="Calibri" pitchFamily="34" charset="0"/>
              <a:buChar char="–"/>
            </a:pPr>
            <a:r>
              <a:rPr lang="en-US" sz="3200" dirty="0" smtClean="0">
                <a:solidFill>
                  <a:schemeClr val="tx1"/>
                </a:solidFill>
              </a:rPr>
              <a:t> Egypt, Libya &amp; Ethiopia are in his thrall </a:t>
            </a:r>
          </a:p>
          <a:p>
            <a:pPr lvl="2" algn="l">
              <a:spcBef>
                <a:spcPts val="0"/>
              </a:spcBef>
            </a:pPr>
            <a:r>
              <a:rPr lang="en-US" sz="3200" dirty="0" smtClean="0">
                <a:solidFill>
                  <a:schemeClr val="tx1"/>
                </a:solidFill>
              </a:rPr>
              <a:t>       (11:42-43)</a:t>
            </a:r>
          </a:p>
          <a:p>
            <a:pPr lvl="2" algn="l">
              <a:spcBef>
                <a:spcPts val="800"/>
              </a:spcBef>
              <a:buFont typeface="Calibri" pitchFamily="34" charset="0"/>
              <a:buChar char="–"/>
            </a:pPr>
            <a:r>
              <a:rPr lang="en-US" sz="3200" dirty="0" smtClean="0">
                <a:solidFill>
                  <a:schemeClr val="tx1"/>
                </a:solidFill>
              </a:rPr>
              <a:t> he makes Jerusalem his palace (11:45)</a:t>
            </a:r>
          </a:p>
          <a:p>
            <a:pPr lvl="2" algn="l">
              <a:spcBef>
                <a:spcPts val="800"/>
              </a:spcBef>
              <a:buFont typeface="Calibri" pitchFamily="34" charset="0"/>
              <a:buChar char="–"/>
            </a:pP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smtClean="0">
                <a:solidFill>
                  <a:schemeClr val="tx1"/>
                </a:solidFill>
              </a:rPr>
              <a:t>day of affliction for Israel - Michael defends</a:t>
            </a:r>
          </a:p>
          <a:p>
            <a:pPr lvl="2" algn="l">
              <a:spcBef>
                <a:spcPts val="0"/>
              </a:spcBef>
            </a:pPr>
            <a:r>
              <a:rPr lang="en-US" sz="3200" dirty="0" smtClean="0">
                <a:solidFill>
                  <a:schemeClr val="tx1"/>
                </a:solidFill>
              </a:rPr>
              <a:t>       -  escape for those “</a:t>
            </a:r>
            <a:r>
              <a:rPr lang="en-US" sz="3200" b="1" dirty="0" smtClean="0">
                <a:solidFill>
                  <a:srgbClr val="00B050"/>
                </a:solidFill>
              </a:rPr>
              <a:t>in the book</a:t>
            </a:r>
            <a:r>
              <a:rPr lang="en-US" sz="3200" dirty="0" smtClean="0">
                <a:solidFill>
                  <a:schemeClr val="tx1"/>
                </a:solidFill>
              </a:rPr>
              <a:t>” (12:1)</a:t>
            </a:r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556FA-E5F0-46DE-86D4-57C89AC3F7F0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04800"/>
            <a:ext cx="7772400" cy="1089025"/>
          </a:xfrm>
        </p:spPr>
        <p:txBody>
          <a:bodyPr/>
          <a:lstStyle/>
          <a:p>
            <a:r>
              <a:rPr lang="en-US" b="1" dirty="0" smtClean="0"/>
              <a:t>The Unity of Daniel’s Prophecy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1524000"/>
            <a:ext cx="8915400" cy="5105400"/>
          </a:xfrm>
        </p:spPr>
        <p:txBody>
          <a:bodyPr>
            <a:normAutofit fontScale="92500" lnSpcReduction="20000"/>
          </a:bodyPr>
          <a:lstStyle/>
          <a:p>
            <a:pPr algn="l"/>
            <a:r>
              <a:rPr lang="en-US" sz="4000" b="1" dirty="0" smtClean="0">
                <a:solidFill>
                  <a:schemeClr val="tx1"/>
                </a:solidFill>
              </a:rPr>
              <a:t>Synopsis of Rev.12-13,17:</a:t>
            </a:r>
          </a:p>
          <a:p>
            <a:pPr lvl="1" algn="l">
              <a:spcBef>
                <a:spcPts val="1200"/>
              </a:spcBef>
              <a:buFont typeface="Arial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sz="3500" dirty="0" smtClean="0">
                <a:solidFill>
                  <a:schemeClr val="tx1"/>
                </a:solidFill>
              </a:rPr>
              <a:t>great red Dragon (Satan) – </a:t>
            </a:r>
            <a:r>
              <a:rPr lang="en-US" sz="35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7-headed</a:t>
            </a:r>
            <a:r>
              <a:rPr lang="en-US" sz="3500" dirty="0" smtClean="0">
                <a:solidFill>
                  <a:schemeClr val="tx1"/>
                </a:solidFill>
              </a:rPr>
              <a:t>, </a:t>
            </a:r>
            <a:r>
              <a:rPr lang="en-US" sz="3500" b="1" dirty="0" smtClean="0">
                <a:solidFill>
                  <a:srgbClr val="C00000"/>
                </a:solidFill>
              </a:rPr>
              <a:t>10-horned</a:t>
            </a:r>
            <a:r>
              <a:rPr lang="en-US" sz="3500" dirty="0" smtClean="0">
                <a:solidFill>
                  <a:schemeClr val="tx1"/>
                </a:solidFill>
              </a:rPr>
              <a:t> </a:t>
            </a:r>
          </a:p>
          <a:p>
            <a:pPr lvl="1" algn="l">
              <a:spcBef>
                <a:spcPts val="0"/>
              </a:spcBef>
            </a:pPr>
            <a:r>
              <a:rPr lang="en-US" sz="3500" dirty="0" smtClean="0">
                <a:solidFill>
                  <a:schemeClr val="tx1"/>
                </a:solidFill>
              </a:rPr>
              <a:t>       (12:3,9)</a:t>
            </a:r>
          </a:p>
          <a:p>
            <a:pPr lvl="1" algn="l">
              <a:spcBef>
                <a:spcPts val="800"/>
              </a:spcBef>
              <a:buFont typeface="Arial" pitchFamily="34" charset="0"/>
              <a:buChar char="•"/>
            </a:pPr>
            <a:r>
              <a:rPr lang="en-US" sz="3200" dirty="0" smtClean="0">
                <a:solidFill>
                  <a:schemeClr val="tx1"/>
                </a:solidFill>
              </a:rPr>
              <a:t> </a:t>
            </a:r>
            <a:r>
              <a:rPr lang="en-US" sz="3500" dirty="0" smtClean="0">
                <a:solidFill>
                  <a:schemeClr val="tx1"/>
                </a:solidFill>
              </a:rPr>
              <a:t>the Woman (Israel) flees to the desert –  </a:t>
            </a:r>
          </a:p>
          <a:p>
            <a:pPr lvl="1" algn="l">
              <a:lnSpc>
                <a:spcPct val="110000"/>
              </a:lnSpc>
              <a:spcBef>
                <a:spcPts val="0"/>
              </a:spcBef>
            </a:pPr>
            <a:r>
              <a:rPr lang="en-US" sz="3500" dirty="0" smtClean="0">
                <a:solidFill>
                  <a:schemeClr val="tx1"/>
                </a:solidFill>
              </a:rPr>
              <a:t>       nourished by God 1260 days – “</a:t>
            </a:r>
            <a:r>
              <a:rPr lang="en-US" sz="3500" b="1" dirty="0" smtClean="0">
                <a:solidFill>
                  <a:srgbClr val="00B0F0"/>
                </a:solidFill>
              </a:rPr>
              <a:t>time and </a:t>
            </a:r>
          </a:p>
          <a:p>
            <a:pPr lvl="1" algn="l">
              <a:lnSpc>
                <a:spcPct val="110000"/>
              </a:lnSpc>
              <a:spcBef>
                <a:spcPts val="0"/>
              </a:spcBef>
            </a:pPr>
            <a:r>
              <a:rPr lang="en-US" sz="3500" b="1" dirty="0" smtClean="0">
                <a:solidFill>
                  <a:srgbClr val="00B0F0"/>
                </a:solidFill>
              </a:rPr>
              <a:t>       times and half a time</a:t>
            </a:r>
            <a:r>
              <a:rPr lang="en-US" sz="3500" dirty="0" smtClean="0">
                <a:solidFill>
                  <a:schemeClr val="tx1"/>
                </a:solidFill>
              </a:rPr>
              <a:t>” (12:6,14)</a:t>
            </a:r>
          </a:p>
          <a:p>
            <a:pPr lvl="1" algn="l">
              <a:spcBef>
                <a:spcPts val="800"/>
              </a:spcBef>
              <a:buFont typeface="Arial" pitchFamily="34" charset="0"/>
              <a:buChar char="•"/>
            </a:pPr>
            <a:r>
              <a:rPr lang="en-US" sz="3200" dirty="0" smtClean="0">
                <a:solidFill>
                  <a:schemeClr val="tx1"/>
                </a:solidFill>
              </a:rPr>
              <a:t> </a:t>
            </a:r>
            <a:r>
              <a:rPr lang="en-US" sz="3500" dirty="0" smtClean="0">
                <a:solidFill>
                  <a:schemeClr val="tx1"/>
                </a:solidFill>
              </a:rPr>
              <a:t>war in heaven – Michael’s army vs. Dragon’s  </a:t>
            </a:r>
          </a:p>
          <a:p>
            <a:pPr lvl="1" algn="l">
              <a:spcBef>
                <a:spcPts val="800"/>
              </a:spcBef>
            </a:pPr>
            <a:r>
              <a:rPr lang="en-US" sz="3500" dirty="0" smtClean="0">
                <a:solidFill>
                  <a:schemeClr val="tx1"/>
                </a:solidFill>
              </a:rPr>
              <a:t>      (12:7)</a:t>
            </a:r>
          </a:p>
          <a:p>
            <a:pPr lvl="1" algn="l">
              <a:spcBef>
                <a:spcPts val="800"/>
              </a:spcBef>
              <a:buFont typeface="Arial" pitchFamily="34" charset="0"/>
              <a:buChar char="•"/>
            </a:pPr>
            <a:r>
              <a:rPr lang="en-US" sz="3200" dirty="0" smtClean="0">
                <a:solidFill>
                  <a:schemeClr val="tx1"/>
                </a:solidFill>
              </a:rPr>
              <a:t> </a:t>
            </a:r>
            <a:r>
              <a:rPr lang="en-US" sz="3500" dirty="0" smtClean="0">
                <a:solidFill>
                  <a:schemeClr val="tx1"/>
                </a:solidFill>
              </a:rPr>
              <a:t>Dragon pursues the Woman as with a </a:t>
            </a:r>
            <a:r>
              <a:rPr lang="en-US" sz="3500" b="1" dirty="0" smtClean="0">
                <a:solidFill>
                  <a:srgbClr val="FF0000"/>
                </a:solidFill>
              </a:rPr>
              <a:t>flood</a:t>
            </a:r>
            <a:r>
              <a:rPr lang="en-US" sz="3500" dirty="0" smtClean="0">
                <a:solidFill>
                  <a:schemeClr val="tx1"/>
                </a:solidFill>
              </a:rPr>
              <a:t> </a:t>
            </a:r>
          </a:p>
          <a:p>
            <a:pPr lvl="1" algn="l">
              <a:spcBef>
                <a:spcPts val="800"/>
              </a:spcBef>
            </a:pPr>
            <a:r>
              <a:rPr lang="en-US" sz="3500" dirty="0" smtClean="0">
                <a:solidFill>
                  <a:schemeClr val="tx1"/>
                </a:solidFill>
              </a:rPr>
              <a:t>      (12:15-16)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556FA-E5F0-46DE-86D4-57C89AC3F7F0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04800"/>
            <a:ext cx="7772400" cy="1089025"/>
          </a:xfrm>
        </p:spPr>
        <p:txBody>
          <a:bodyPr/>
          <a:lstStyle/>
          <a:p>
            <a:r>
              <a:rPr lang="en-US" b="1" dirty="0" smtClean="0"/>
              <a:t>The Unity of Daniel’s Prophecy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1371600"/>
            <a:ext cx="8915400" cy="5334000"/>
          </a:xfrm>
        </p:spPr>
        <p:txBody>
          <a:bodyPr>
            <a:normAutofit/>
          </a:bodyPr>
          <a:lstStyle/>
          <a:p>
            <a:pPr algn="l"/>
            <a:r>
              <a:rPr lang="en-US" sz="4000" b="1" dirty="0" smtClean="0">
                <a:solidFill>
                  <a:schemeClr val="tx1"/>
                </a:solidFill>
              </a:rPr>
              <a:t>Synopsis of Rev.12-13,17 (ctd.):</a:t>
            </a:r>
          </a:p>
          <a:p>
            <a:pPr algn="l">
              <a:spcBef>
                <a:spcPts val="1200"/>
              </a:spcBef>
              <a:buFont typeface="Arial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sz="3600" dirty="0" smtClean="0">
                <a:solidFill>
                  <a:schemeClr val="tx1"/>
                </a:solidFill>
              </a:rPr>
              <a:t>Beast rises from the sea – </a:t>
            </a:r>
            <a:r>
              <a:rPr lang="en-US" sz="36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7-headed</a:t>
            </a:r>
            <a:r>
              <a:rPr lang="en-US" sz="3600" dirty="0" smtClean="0">
                <a:solidFill>
                  <a:schemeClr val="tx1"/>
                </a:solidFill>
              </a:rPr>
              <a:t>, </a:t>
            </a:r>
            <a:r>
              <a:rPr lang="en-US" sz="3600" b="1" dirty="0" smtClean="0">
                <a:solidFill>
                  <a:srgbClr val="C00000"/>
                </a:solidFill>
              </a:rPr>
              <a:t>10-</a:t>
            </a:r>
          </a:p>
          <a:p>
            <a:pPr algn="l">
              <a:spcBef>
                <a:spcPts val="0"/>
              </a:spcBef>
            </a:pPr>
            <a:r>
              <a:rPr lang="en-US" sz="3600" b="1" dirty="0" smtClean="0">
                <a:solidFill>
                  <a:srgbClr val="C00000"/>
                </a:solidFill>
              </a:rPr>
              <a:t>     horned</a:t>
            </a:r>
            <a:r>
              <a:rPr lang="en-US" sz="3600" dirty="0" smtClean="0">
                <a:solidFill>
                  <a:schemeClr val="tx1"/>
                </a:solidFill>
              </a:rPr>
              <a:t> (13:1)</a:t>
            </a:r>
          </a:p>
          <a:p>
            <a:pPr lvl="1" algn="l">
              <a:spcBef>
                <a:spcPts val="1200"/>
              </a:spcBef>
              <a:buFont typeface="Calibri" pitchFamily="34" charset="0"/>
              <a:buChar char="–"/>
            </a:pP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sz="3600" dirty="0" smtClean="0">
                <a:solidFill>
                  <a:schemeClr val="tx1"/>
                </a:solidFill>
              </a:rPr>
              <a:t>on its heads a name of blasphemy (13:1)</a:t>
            </a:r>
          </a:p>
          <a:p>
            <a:pPr lvl="1" algn="l">
              <a:spcBef>
                <a:spcPts val="800"/>
              </a:spcBef>
              <a:buFont typeface="Calibri" pitchFamily="34" charset="0"/>
              <a:buChar char="–"/>
            </a:pPr>
            <a:r>
              <a:rPr lang="en-US" sz="3600" dirty="0" smtClean="0">
                <a:solidFill>
                  <a:schemeClr val="tx1"/>
                </a:solidFill>
              </a:rPr>
              <a:t> like a leopard-bear-lion (13:2)</a:t>
            </a:r>
          </a:p>
          <a:p>
            <a:pPr lvl="1" algn="l">
              <a:spcBef>
                <a:spcPts val="800"/>
              </a:spcBef>
              <a:buFont typeface="Calibri" pitchFamily="34" charset="0"/>
              <a:buChar char="–"/>
            </a:pPr>
            <a:r>
              <a:rPr lang="en-US" sz="3600" dirty="0" smtClean="0">
                <a:solidFill>
                  <a:schemeClr val="tx1"/>
                </a:solidFill>
              </a:rPr>
              <a:t> Dragon gives him his power, throne &amp; </a:t>
            </a:r>
          </a:p>
          <a:p>
            <a:pPr lvl="1" algn="l">
              <a:spcBef>
                <a:spcPts val="0"/>
              </a:spcBef>
            </a:pPr>
            <a:r>
              <a:rPr lang="en-US" sz="3600" dirty="0" smtClean="0">
                <a:solidFill>
                  <a:schemeClr val="tx1"/>
                </a:solidFill>
              </a:rPr>
              <a:t>      great authority (13:2)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556FA-E5F0-46DE-86D4-57C89AC3F7F0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04800"/>
            <a:ext cx="7772400" cy="1089025"/>
          </a:xfrm>
        </p:spPr>
        <p:txBody>
          <a:bodyPr/>
          <a:lstStyle/>
          <a:p>
            <a:r>
              <a:rPr lang="en-US" b="1" dirty="0" smtClean="0"/>
              <a:t>The Unity of Daniel’s Prophecy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1371600"/>
            <a:ext cx="8915400" cy="5334000"/>
          </a:xfrm>
        </p:spPr>
        <p:txBody>
          <a:bodyPr>
            <a:normAutofit/>
          </a:bodyPr>
          <a:lstStyle/>
          <a:p>
            <a:pPr algn="l"/>
            <a:r>
              <a:rPr lang="en-US" sz="4000" b="1" dirty="0" smtClean="0">
                <a:solidFill>
                  <a:schemeClr val="tx1"/>
                </a:solidFill>
              </a:rPr>
              <a:t>Synopsis of Rev.12-13,17 (ctd.):</a:t>
            </a:r>
          </a:p>
          <a:p>
            <a:pPr algn="l">
              <a:spcBef>
                <a:spcPts val="1200"/>
              </a:spcBef>
              <a:buFont typeface="Arial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sz="3600" dirty="0" smtClean="0">
                <a:solidFill>
                  <a:schemeClr val="tx1"/>
                </a:solidFill>
              </a:rPr>
              <a:t>Beast from the sea</a:t>
            </a:r>
          </a:p>
          <a:p>
            <a:pPr lvl="1" algn="l">
              <a:spcBef>
                <a:spcPts val="1200"/>
              </a:spcBef>
              <a:buFont typeface="Calibri" pitchFamily="34" charset="0"/>
              <a:buChar char="–"/>
            </a:pPr>
            <a:r>
              <a:rPr lang="en-US" sz="3000" dirty="0" smtClean="0">
                <a:solidFill>
                  <a:schemeClr val="tx1"/>
                </a:solidFill>
              </a:rPr>
              <a:t> </a:t>
            </a:r>
            <a:r>
              <a:rPr lang="en-US" sz="3200" dirty="0" smtClean="0">
                <a:solidFill>
                  <a:schemeClr val="tx1"/>
                </a:solidFill>
              </a:rPr>
              <a:t>mouth speaking great things &amp; blasphemies – </a:t>
            </a:r>
          </a:p>
          <a:p>
            <a:pPr lvl="1" algn="l">
              <a:spcBef>
                <a:spcPts val="0"/>
              </a:spcBef>
            </a:pPr>
            <a:r>
              <a:rPr lang="en-US" sz="3200" dirty="0" smtClean="0">
                <a:solidFill>
                  <a:schemeClr val="tx1"/>
                </a:solidFill>
              </a:rPr>
              <a:t>      power for </a:t>
            </a:r>
            <a:r>
              <a:rPr lang="en-US" sz="3200" b="1" dirty="0" smtClean="0">
                <a:solidFill>
                  <a:srgbClr val="00B0F0"/>
                </a:solidFill>
              </a:rPr>
              <a:t>42 months</a:t>
            </a:r>
            <a:r>
              <a:rPr lang="en-US" sz="3200" dirty="0" smtClean="0">
                <a:solidFill>
                  <a:schemeClr val="tx1"/>
                </a:solidFill>
              </a:rPr>
              <a:t> (13:5-6)</a:t>
            </a:r>
          </a:p>
          <a:p>
            <a:pPr lvl="1" algn="l">
              <a:spcBef>
                <a:spcPts val="800"/>
              </a:spcBef>
              <a:buFont typeface="Calibri" pitchFamily="34" charset="0"/>
              <a:buChar char="–"/>
            </a:pPr>
            <a:r>
              <a:rPr lang="en-US" sz="3200" dirty="0" smtClean="0">
                <a:solidFill>
                  <a:schemeClr val="tx1"/>
                </a:solidFill>
              </a:rPr>
              <a:t> he wars against the saints (Israel) and other </a:t>
            </a:r>
          </a:p>
          <a:p>
            <a:pPr lvl="1" algn="l">
              <a:spcBef>
                <a:spcPts val="0"/>
              </a:spcBef>
            </a:pPr>
            <a:r>
              <a:rPr lang="en-US" sz="3200" dirty="0" smtClean="0">
                <a:solidFill>
                  <a:schemeClr val="tx1"/>
                </a:solidFill>
              </a:rPr>
              <a:t>      nations (13:7)</a:t>
            </a:r>
          </a:p>
          <a:p>
            <a:pPr lvl="1" algn="l">
              <a:spcBef>
                <a:spcPts val="800"/>
              </a:spcBef>
              <a:buFont typeface="Calibri" pitchFamily="34" charset="0"/>
              <a:buChar char="–"/>
            </a:pPr>
            <a:r>
              <a:rPr lang="en-US" sz="3200" dirty="0" smtClean="0">
                <a:solidFill>
                  <a:schemeClr val="tx1"/>
                </a:solidFill>
              </a:rPr>
              <a:t> those not “</a:t>
            </a:r>
            <a:r>
              <a:rPr lang="en-US" sz="3200" b="1" dirty="0" smtClean="0">
                <a:solidFill>
                  <a:srgbClr val="00B050"/>
                </a:solidFill>
              </a:rPr>
              <a:t>in the book</a:t>
            </a:r>
            <a:r>
              <a:rPr lang="en-US" sz="3200" dirty="0" smtClean="0">
                <a:solidFill>
                  <a:schemeClr val="tx1"/>
                </a:solidFill>
              </a:rPr>
              <a:t>” do obeisance to him </a:t>
            </a:r>
          </a:p>
          <a:p>
            <a:pPr lvl="1" algn="l">
              <a:spcBef>
                <a:spcPts val="0"/>
              </a:spcBef>
            </a:pPr>
            <a:r>
              <a:rPr lang="en-US" sz="3200" dirty="0" smtClean="0">
                <a:solidFill>
                  <a:schemeClr val="tx1"/>
                </a:solidFill>
              </a:rPr>
              <a:t>      (13:8; 17:8)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556FA-E5F0-46DE-86D4-57C89AC3F7F0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04800"/>
            <a:ext cx="7772400" cy="1089025"/>
          </a:xfrm>
        </p:spPr>
        <p:txBody>
          <a:bodyPr/>
          <a:lstStyle/>
          <a:p>
            <a:r>
              <a:rPr lang="en-US" b="1" dirty="0" smtClean="0"/>
              <a:t>The Unity of Daniel’s Prophecy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1524000"/>
            <a:ext cx="8458200" cy="5029200"/>
          </a:xfrm>
        </p:spPr>
        <p:txBody>
          <a:bodyPr>
            <a:normAutofit/>
          </a:bodyPr>
          <a:lstStyle/>
          <a:p>
            <a:pPr algn="l"/>
            <a:r>
              <a:rPr lang="en-US" sz="4000" b="1" dirty="0" smtClean="0">
                <a:solidFill>
                  <a:schemeClr val="tx1"/>
                </a:solidFill>
              </a:rPr>
              <a:t>Synopsis of Dan.2:</a:t>
            </a:r>
          </a:p>
          <a:p>
            <a:pPr lvl="1" algn="l">
              <a:buFont typeface="Arial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sz="3600" b="1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Head of gold</a:t>
            </a:r>
            <a:r>
              <a:rPr lang="en-US" sz="3600" dirty="0" smtClean="0">
                <a:solidFill>
                  <a:schemeClr val="tx1"/>
                </a:solidFill>
              </a:rPr>
              <a:t> – Nebuchadnezzar (2:38)</a:t>
            </a:r>
            <a:endParaRPr lang="en-US" sz="3600" dirty="0">
              <a:solidFill>
                <a:schemeClr val="tx1"/>
              </a:solidFill>
            </a:endParaRPr>
          </a:p>
          <a:p>
            <a:pPr lvl="1" algn="l">
              <a:buFont typeface="Arial" pitchFamily="34" charset="0"/>
              <a:buChar char="•"/>
            </a:pPr>
            <a:r>
              <a:rPr lang="en-US" sz="3600" dirty="0" smtClean="0">
                <a:solidFill>
                  <a:schemeClr val="tx1"/>
                </a:solidFill>
              </a:rPr>
              <a:t> </a:t>
            </a:r>
            <a:r>
              <a:rPr lang="en-US" sz="3600" b="1" dirty="0" smtClean="0">
                <a:solidFill>
                  <a:schemeClr val="bg1">
                    <a:lumMod val="65000"/>
                  </a:schemeClr>
                </a:solidFill>
              </a:rPr>
              <a:t>Breast &amp; arms of silver</a:t>
            </a:r>
            <a:r>
              <a:rPr lang="en-US" sz="3600" dirty="0" smtClean="0">
                <a:solidFill>
                  <a:schemeClr val="tx1"/>
                </a:solidFill>
              </a:rPr>
              <a:t> – an inferior   </a:t>
            </a:r>
          </a:p>
          <a:p>
            <a:pPr lvl="1" algn="l">
              <a:spcBef>
                <a:spcPts val="0"/>
              </a:spcBef>
            </a:pPr>
            <a:r>
              <a:rPr lang="en-US" sz="3600" dirty="0" smtClean="0">
                <a:solidFill>
                  <a:schemeClr val="tx1"/>
                </a:solidFill>
              </a:rPr>
              <a:t>       kingdom (2:39)</a:t>
            </a:r>
          </a:p>
          <a:p>
            <a:pPr lvl="1" algn="l">
              <a:buFont typeface="Arial" pitchFamily="34" charset="0"/>
              <a:buChar char="•"/>
            </a:pP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b="1" dirty="0" smtClean="0">
                <a:solidFill>
                  <a:srgbClr val="CCCC00"/>
                </a:solidFill>
              </a:rPr>
              <a:t>Belly &amp; thighs of brass</a:t>
            </a:r>
            <a:r>
              <a:rPr lang="en-US" sz="3600" dirty="0" smtClean="0">
                <a:solidFill>
                  <a:schemeClr val="tx1"/>
                </a:solidFill>
              </a:rPr>
              <a:t> – a kingdom of </a:t>
            </a:r>
          </a:p>
          <a:p>
            <a:pPr lvl="1" algn="l">
              <a:spcBef>
                <a:spcPts val="0"/>
              </a:spcBef>
            </a:pPr>
            <a:r>
              <a:rPr lang="en-US" sz="3600" dirty="0" smtClean="0">
                <a:solidFill>
                  <a:schemeClr val="tx1"/>
                </a:solidFill>
              </a:rPr>
              <a:t>       brass follows (2.39)</a:t>
            </a:r>
          </a:p>
          <a:p>
            <a:pPr lvl="1" algn="l">
              <a:buFont typeface="Arial" pitchFamily="34" charset="0"/>
              <a:buChar char="•"/>
            </a:pP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b="1" dirty="0" smtClean="0">
                <a:solidFill>
                  <a:schemeClr val="accent2">
                    <a:lumMod val="75000"/>
                  </a:schemeClr>
                </a:solidFill>
              </a:rPr>
              <a:t>Legs of iron</a:t>
            </a:r>
            <a:r>
              <a:rPr lang="en-US" sz="3600" dirty="0" smtClean="0">
                <a:solidFill>
                  <a:schemeClr val="tx1"/>
                </a:solidFill>
              </a:rPr>
              <a:t> – 4</a:t>
            </a:r>
            <a:r>
              <a:rPr lang="en-US" sz="3600" baseline="30000" dirty="0" smtClean="0">
                <a:solidFill>
                  <a:schemeClr val="tx1"/>
                </a:solidFill>
              </a:rPr>
              <a:t>th</a:t>
            </a:r>
            <a:r>
              <a:rPr lang="en-US" sz="3600" dirty="0" smtClean="0">
                <a:solidFill>
                  <a:schemeClr val="tx1"/>
                </a:solidFill>
              </a:rPr>
              <a:t> kingdom </a:t>
            </a:r>
            <a:r>
              <a:rPr lang="en-US" sz="3600" i="1" dirty="0" smtClean="0">
                <a:solidFill>
                  <a:srgbClr val="FF0000"/>
                </a:solidFill>
              </a:rPr>
              <a:t>strong as iron </a:t>
            </a:r>
          </a:p>
          <a:p>
            <a:pPr lvl="1" algn="l">
              <a:spcBef>
                <a:spcPts val="0"/>
              </a:spcBef>
            </a:pPr>
            <a:r>
              <a:rPr lang="en-US" sz="3600" dirty="0" smtClean="0">
                <a:solidFill>
                  <a:schemeClr val="tx1"/>
                </a:solidFill>
              </a:rPr>
              <a:t>       (2:40)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556FA-E5F0-46DE-86D4-57C89AC3F7F0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04800"/>
            <a:ext cx="7772400" cy="1089025"/>
          </a:xfrm>
        </p:spPr>
        <p:txBody>
          <a:bodyPr/>
          <a:lstStyle/>
          <a:p>
            <a:r>
              <a:rPr lang="en-US" b="1" dirty="0" smtClean="0"/>
              <a:t>The Unity of Daniel’s Prophecy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1371600"/>
            <a:ext cx="8839200" cy="5486400"/>
          </a:xfrm>
        </p:spPr>
        <p:txBody>
          <a:bodyPr>
            <a:noAutofit/>
          </a:bodyPr>
          <a:lstStyle/>
          <a:p>
            <a:pPr algn="l"/>
            <a:r>
              <a:rPr lang="en-US" sz="4000" b="1" dirty="0" smtClean="0">
                <a:solidFill>
                  <a:schemeClr val="tx1"/>
                </a:solidFill>
              </a:rPr>
              <a:t>Synopsis of Rev.12-13,17 (ctd.):</a:t>
            </a:r>
          </a:p>
          <a:p>
            <a:pPr lvl="1" algn="l">
              <a:spcBef>
                <a:spcPts val="1200"/>
              </a:spcBef>
              <a:buFont typeface="Calibri" pitchFamily="34" charset="0"/>
              <a:buChar char="–"/>
            </a:pPr>
            <a:r>
              <a:rPr lang="en-US" sz="3000" dirty="0" smtClean="0">
                <a:solidFill>
                  <a:schemeClr val="tx1"/>
                </a:solidFill>
              </a:rPr>
              <a:t> </a:t>
            </a:r>
            <a:r>
              <a:rPr lang="en-US" sz="3200" dirty="0" smtClean="0">
                <a:solidFill>
                  <a:schemeClr val="tx1"/>
                </a:solidFill>
              </a:rPr>
              <a:t>the Scarlet Beast supporting the Great Harlot – </a:t>
            </a:r>
          </a:p>
          <a:p>
            <a:pPr lvl="1" algn="l">
              <a:spcBef>
                <a:spcPts val="0"/>
              </a:spcBef>
            </a:pPr>
            <a:r>
              <a:rPr lang="en-US" sz="3200" dirty="0" smtClean="0">
                <a:solidFill>
                  <a:schemeClr val="tx1"/>
                </a:solidFill>
              </a:rPr>
              <a:t>       having names of blasphemy, </a:t>
            </a:r>
            <a:r>
              <a:rPr lang="en-US" sz="32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7 heads </a:t>
            </a:r>
            <a:r>
              <a:rPr lang="en-US" sz="3200" dirty="0" smtClean="0">
                <a:solidFill>
                  <a:schemeClr val="tx1"/>
                </a:solidFill>
              </a:rPr>
              <a:t>and </a:t>
            </a:r>
          </a:p>
          <a:p>
            <a:pPr lvl="1" algn="l">
              <a:spcBef>
                <a:spcPts val="0"/>
              </a:spcBef>
            </a:pPr>
            <a:r>
              <a:rPr lang="en-US" sz="3200" b="1" dirty="0" smtClean="0">
                <a:solidFill>
                  <a:schemeClr val="tx1"/>
                </a:solidFill>
              </a:rPr>
              <a:t>       </a:t>
            </a:r>
            <a:r>
              <a:rPr lang="en-US" sz="3200" b="1" dirty="0" smtClean="0">
                <a:solidFill>
                  <a:srgbClr val="C00000"/>
                </a:solidFill>
              </a:rPr>
              <a:t>10 horns </a:t>
            </a:r>
            <a:r>
              <a:rPr lang="en-US" sz="3200" dirty="0" smtClean="0">
                <a:solidFill>
                  <a:schemeClr val="tx1"/>
                </a:solidFill>
              </a:rPr>
              <a:t>(17:3)</a:t>
            </a:r>
          </a:p>
          <a:p>
            <a:pPr lvl="1" algn="l">
              <a:spcBef>
                <a:spcPts val="800"/>
              </a:spcBef>
              <a:buFont typeface="Calibri" pitchFamily="34" charset="0"/>
              <a:buChar char="–"/>
            </a:pPr>
            <a:r>
              <a:rPr lang="en-US" sz="3200" dirty="0" smtClean="0">
                <a:solidFill>
                  <a:schemeClr val="tx1"/>
                </a:solidFill>
              </a:rPr>
              <a:t> Great Harlot drunken from blood of the saints – </a:t>
            </a:r>
          </a:p>
          <a:p>
            <a:pPr lvl="1" algn="l">
              <a:spcBef>
                <a:spcPts val="0"/>
              </a:spcBef>
            </a:pPr>
            <a:r>
              <a:rPr lang="en-US" sz="3200" dirty="0" smtClean="0">
                <a:solidFill>
                  <a:schemeClr val="tx1"/>
                </a:solidFill>
              </a:rPr>
              <a:t>       Israel (17:6)</a:t>
            </a:r>
          </a:p>
          <a:p>
            <a:pPr lvl="1" algn="l">
              <a:spcBef>
                <a:spcPts val="800"/>
              </a:spcBef>
              <a:buFont typeface="Calibri" pitchFamily="34" charset="0"/>
              <a:buChar char="–"/>
            </a:pPr>
            <a:r>
              <a:rPr lang="en-US" sz="3200" dirty="0" smtClean="0">
                <a:solidFill>
                  <a:schemeClr val="tx1"/>
                </a:solidFill>
              </a:rPr>
              <a:t> </a:t>
            </a:r>
            <a:r>
              <a:rPr lang="en-US" sz="32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7 successive kings </a:t>
            </a:r>
            <a:r>
              <a:rPr lang="en-US" sz="3200" dirty="0" smtClean="0">
                <a:solidFill>
                  <a:schemeClr val="tx1"/>
                </a:solidFill>
              </a:rPr>
              <a:t>(17:10)</a:t>
            </a:r>
          </a:p>
          <a:p>
            <a:pPr lvl="1" algn="l">
              <a:spcBef>
                <a:spcPts val="800"/>
              </a:spcBef>
              <a:buFont typeface="Calibri" pitchFamily="34" charset="0"/>
              <a:buChar char="–"/>
            </a:pPr>
            <a:r>
              <a:rPr lang="en-US" sz="3200" dirty="0" smtClean="0">
                <a:solidFill>
                  <a:schemeClr val="tx1"/>
                </a:solidFill>
              </a:rPr>
              <a:t> the Beast is the 8</a:t>
            </a:r>
            <a:r>
              <a:rPr lang="en-US" sz="3200" baseline="30000" dirty="0" smtClean="0">
                <a:solidFill>
                  <a:schemeClr val="tx1"/>
                </a:solidFill>
              </a:rPr>
              <a:t>th</a:t>
            </a:r>
            <a:r>
              <a:rPr lang="en-US" sz="3200" dirty="0" smtClean="0">
                <a:solidFill>
                  <a:schemeClr val="tx1"/>
                </a:solidFill>
              </a:rPr>
              <a:t> in succession, but also </a:t>
            </a:r>
          </a:p>
          <a:p>
            <a:pPr lvl="1" algn="l">
              <a:spcBef>
                <a:spcPts val="0"/>
              </a:spcBef>
            </a:pPr>
            <a:r>
              <a:rPr lang="en-US" sz="3200" b="1" dirty="0" smtClean="0">
                <a:solidFill>
                  <a:schemeClr val="tx1"/>
                </a:solidFill>
              </a:rPr>
              <a:t>       </a:t>
            </a:r>
            <a:r>
              <a:rPr lang="en-US" sz="32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of the 7 </a:t>
            </a:r>
            <a:r>
              <a:rPr lang="en-US" sz="3200" dirty="0" smtClean="0">
                <a:solidFill>
                  <a:schemeClr val="tx1"/>
                </a:solidFill>
              </a:rPr>
              <a:t>(17:11)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556FA-E5F0-46DE-86D4-57C89AC3F7F0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04800"/>
            <a:ext cx="7772400" cy="1089025"/>
          </a:xfrm>
        </p:spPr>
        <p:txBody>
          <a:bodyPr/>
          <a:lstStyle/>
          <a:p>
            <a:r>
              <a:rPr lang="en-US" b="1" dirty="0" smtClean="0"/>
              <a:t>The Unity of Daniel’s Prophecy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1371600"/>
            <a:ext cx="8839200" cy="5257800"/>
          </a:xfrm>
        </p:spPr>
        <p:txBody>
          <a:bodyPr>
            <a:normAutofit/>
          </a:bodyPr>
          <a:lstStyle/>
          <a:p>
            <a:pPr algn="l"/>
            <a:r>
              <a:rPr lang="en-US" sz="4000" b="1" dirty="0" smtClean="0">
                <a:solidFill>
                  <a:schemeClr val="tx1"/>
                </a:solidFill>
              </a:rPr>
              <a:t>Synopsis of Rev.12-13,17 (ctd.):</a:t>
            </a:r>
          </a:p>
          <a:p>
            <a:pPr lvl="1" algn="l">
              <a:spcBef>
                <a:spcPts val="800"/>
              </a:spcBef>
              <a:buFont typeface="Calibri" pitchFamily="34" charset="0"/>
              <a:buChar char="–"/>
            </a:pPr>
            <a:r>
              <a:rPr lang="en-US" dirty="0" smtClean="0">
                <a:solidFill>
                  <a:schemeClr val="tx1"/>
                </a:solidFill>
              </a:rPr>
              <a:t>  </a:t>
            </a:r>
            <a:r>
              <a:rPr lang="en-US" sz="2900" dirty="0" smtClean="0">
                <a:solidFill>
                  <a:srgbClr val="C00000"/>
                </a:solidFill>
              </a:rPr>
              <a:t>10 horns </a:t>
            </a:r>
            <a:r>
              <a:rPr lang="en-US" sz="2900" dirty="0" smtClean="0">
                <a:solidFill>
                  <a:schemeClr val="tx1"/>
                </a:solidFill>
              </a:rPr>
              <a:t>are </a:t>
            </a:r>
            <a:r>
              <a:rPr lang="en-US" sz="2900" b="1" dirty="0" smtClean="0">
                <a:solidFill>
                  <a:srgbClr val="C00000"/>
                </a:solidFill>
              </a:rPr>
              <a:t>10 kings </a:t>
            </a:r>
            <a:r>
              <a:rPr lang="en-US" sz="2900" dirty="0" smtClean="0">
                <a:solidFill>
                  <a:schemeClr val="tx1"/>
                </a:solidFill>
              </a:rPr>
              <a:t>who receive power with the </a:t>
            </a:r>
          </a:p>
          <a:p>
            <a:pPr lvl="1" algn="l">
              <a:spcBef>
                <a:spcPts val="0"/>
              </a:spcBef>
            </a:pPr>
            <a:r>
              <a:rPr lang="en-US" sz="2900" dirty="0" smtClean="0">
                <a:solidFill>
                  <a:schemeClr val="tx1"/>
                </a:solidFill>
              </a:rPr>
              <a:t>       Beast (17:12)</a:t>
            </a:r>
          </a:p>
          <a:p>
            <a:pPr lvl="1" algn="l">
              <a:spcBef>
                <a:spcPts val="800"/>
              </a:spcBef>
              <a:buFont typeface="Calibri" pitchFamily="34" charset="0"/>
              <a:buChar char="–"/>
            </a:pPr>
            <a:r>
              <a:rPr lang="en-US" sz="2900" dirty="0" smtClean="0">
                <a:solidFill>
                  <a:schemeClr val="tx1"/>
                </a:solidFill>
              </a:rPr>
              <a:t> </a:t>
            </a:r>
            <a:r>
              <a:rPr lang="en-US" sz="2900" dirty="0" smtClean="0">
                <a:solidFill>
                  <a:srgbClr val="C00000"/>
                </a:solidFill>
              </a:rPr>
              <a:t>10 kings </a:t>
            </a:r>
            <a:r>
              <a:rPr lang="en-US" sz="2900" dirty="0" smtClean="0">
                <a:solidFill>
                  <a:schemeClr val="tx1"/>
                </a:solidFill>
              </a:rPr>
              <a:t>&amp; Beast war with the Lamb – “Lord of lords” </a:t>
            </a:r>
          </a:p>
          <a:p>
            <a:pPr lvl="1" algn="l">
              <a:spcBef>
                <a:spcPts val="0"/>
              </a:spcBef>
            </a:pPr>
            <a:r>
              <a:rPr lang="en-US" sz="2900" dirty="0" smtClean="0">
                <a:solidFill>
                  <a:schemeClr val="tx1"/>
                </a:solidFill>
              </a:rPr>
              <a:t>       “King of kings” (17:13-14)</a:t>
            </a:r>
          </a:p>
          <a:p>
            <a:pPr lvl="1" algn="l">
              <a:spcBef>
                <a:spcPts val="1200"/>
              </a:spcBef>
              <a:buFont typeface="Calibri" pitchFamily="34" charset="0"/>
              <a:buChar char="–"/>
            </a:pPr>
            <a:r>
              <a:rPr lang="en-US" dirty="0" smtClean="0">
                <a:solidFill>
                  <a:schemeClr val="tx1"/>
                </a:solidFill>
              </a:rPr>
              <a:t>  the Beast judged, cast into “the lake of the fire” </a:t>
            </a:r>
          </a:p>
          <a:p>
            <a:pPr lvl="1" algn="l">
              <a:spcBef>
                <a:spcPts val="0"/>
              </a:spcBef>
            </a:pPr>
            <a:r>
              <a:rPr lang="en-US" dirty="0" smtClean="0">
                <a:solidFill>
                  <a:schemeClr val="tx1"/>
                </a:solidFill>
              </a:rPr>
              <a:t>       (17:12)</a:t>
            </a:r>
          </a:p>
          <a:p>
            <a:pPr algn="l">
              <a:spcBef>
                <a:spcPts val="1200"/>
              </a:spcBef>
              <a:buFont typeface="Arial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 “seal not the words of this prophecy of this book, </a:t>
            </a:r>
          </a:p>
          <a:p>
            <a:pPr algn="l">
              <a:spcBef>
                <a:spcPts val="0"/>
              </a:spcBef>
            </a:pPr>
            <a:r>
              <a:rPr lang="en-US" dirty="0" smtClean="0">
                <a:solidFill>
                  <a:schemeClr val="tx1"/>
                </a:solidFill>
              </a:rPr>
              <a:t>       for the season is near” (22:10)</a:t>
            </a:r>
            <a:endParaRPr lang="en-US" sz="4000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556FA-E5F0-46DE-86D4-57C89AC3F7F0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04800"/>
            <a:ext cx="7772400" cy="1089025"/>
          </a:xfrm>
        </p:spPr>
        <p:txBody>
          <a:bodyPr/>
          <a:lstStyle/>
          <a:p>
            <a:r>
              <a:rPr lang="en-US" b="1" dirty="0" smtClean="0"/>
              <a:t>The Unity of Daniel’s Prophecy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1524000"/>
            <a:ext cx="8458200" cy="5029200"/>
          </a:xfrm>
        </p:spPr>
        <p:txBody>
          <a:bodyPr>
            <a:normAutofit fontScale="92500"/>
          </a:bodyPr>
          <a:lstStyle/>
          <a:p>
            <a:pPr algn="l"/>
            <a:r>
              <a:rPr lang="en-US" sz="4000" b="1" dirty="0" smtClean="0">
                <a:solidFill>
                  <a:schemeClr val="tx1"/>
                </a:solidFill>
              </a:rPr>
              <a:t>Synopsis of Dan.2 (ctd.):</a:t>
            </a:r>
          </a:p>
          <a:p>
            <a:pPr lvl="1" algn="l">
              <a:buFont typeface="Arial" pitchFamily="34" charset="0"/>
              <a:buChar char="•"/>
            </a:pP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3600" b="1" dirty="0" smtClean="0">
                <a:solidFill>
                  <a:schemeClr val="accent2">
                    <a:lumMod val="75000"/>
                  </a:schemeClr>
                </a:solidFill>
              </a:rPr>
              <a:t>Feet/toes of mixed iron</a:t>
            </a:r>
            <a:r>
              <a:rPr lang="en-US" sz="3600" b="1" dirty="0" smtClean="0">
                <a:solidFill>
                  <a:schemeClr val="tx1"/>
                </a:solidFill>
              </a:rPr>
              <a:t> </a:t>
            </a:r>
            <a:r>
              <a:rPr lang="en-US" sz="3600" b="1" dirty="0" smtClean="0">
                <a:solidFill>
                  <a:srgbClr val="FFCC99"/>
                </a:solidFill>
              </a:rPr>
              <a:t>&amp; ceramic </a:t>
            </a:r>
            <a:r>
              <a:rPr lang="en-US" sz="3600" dirty="0" smtClean="0">
                <a:solidFill>
                  <a:schemeClr val="tx1"/>
                </a:solidFill>
              </a:rPr>
              <a:t>– 4</a:t>
            </a:r>
            <a:r>
              <a:rPr lang="en-US" sz="3600" baseline="30000" dirty="0" smtClean="0">
                <a:solidFill>
                  <a:schemeClr val="tx1"/>
                </a:solidFill>
              </a:rPr>
              <a:t>th</a:t>
            </a:r>
            <a:r>
              <a:rPr lang="en-US" sz="3600" dirty="0" smtClean="0">
                <a:solidFill>
                  <a:schemeClr val="tx1"/>
                </a:solidFill>
              </a:rPr>
              <a:t> </a:t>
            </a:r>
          </a:p>
          <a:p>
            <a:pPr lvl="1" algn="l">
              <a:spcBef>
                <a:spcPts val="0"/>
              </a:spcBef>
            </a:pPr>
            <a:r>
              <a:rPr lang="en-US" sz="3600" dirty="0" smtClean="0">
                <a:solidFill>
                  <a:schemeClr val="tx1"/>
                </a:solidFill>
              </a:rPr>
              <a:t>     kingdom divided; partly </a:t>
            </a:r>
            <a:r>
              <a:rPr lang="en-US" sz="3600" i="1" dirty="0" smtClean="0">
                <a:solidFill>
                  <a:srgbClr val="FF0000"/>
                </a:solidFill>
              </a:rPr>
              <a:t>strong</a:t>
            </a:r>
            <a:r>
              <a:rPr lang="en-US" sz="3600" dirty="0" smtClean="0">
                <a:solidFill>
                  <a:schemeClr val="tx1"/>
                </a:solidFill>
              </a:rPr>
              <a:t> &amp; partly  </a:t>
            </a:r>
          </a:p>
          <a:p>
            <a:pPr lvl="1" algn="l">
              <a:spcBef>
                <a:spcPts val="0"/>
              </a:spcBef>
            </a:pPr>
            <a:r>
              <a:rPr lang="en-US" sz="3600" dirty="0" smtClean="0">
                <a:solidFill>
                  <a:schemeClr val="tx1"/>
                </a:solidFill>
              </a:rPr>
              <a:t>     </a:t>
            </a:r>
            <a:r>
              <a:rPr lang="en-US" sz="3600" i="1" dirty="0" smtClean="0">
                <a:solidFill>
                  <a:srgbClr val="00B0F0"/>
                </a:solidFill>
              </a:rPr>
              <a:t>brittle</a:t>
            </a:r>
            <a:r>
              <a:rPr lang="en-US" sz="3600" dirty="0" smtClean="0">
                <a:solidFill>
                  <a:schemeClr val="tx1"/>
                </a:solidFill>
              </a:rPr>
              <a:t> (2:41-42)</a:t>
            </a:r>
          </a:p>
          <a:p>
            <a:pPr lvl="1" algn="l">
              <a:spcBef>
                <a:spcPts val="800"/>
              </a:spcBef>
              <a:buFont typeface="Arial" pitchFamily="34" charset="0"/>
              <a:buChar char="•"/>
            </a:pP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b="1" dirty="0" smtClean="0">
                <a:solidFill>
                  <a:schemeClr val="tx1"/>
                </a:solidFill>
              </a:rPr>
              <a:t>Stone cut without hands </a:t>
            </a:r>
            <a:r>
              <a:rPr lang="en-US" sz="3600" dirty="0" smtClean="0">
                <a:solidFill>
                  <a:schemeClr val="tx1"/>
                </a:solidFill>
              </a:rPr>
              <a:t>– God’s unending </a:t>
            </a:r>
          </a:p>
          <a:p>
            <a:pPr lvl="1" algn="l">
              <a:spcBef>
                <a:spcPts val="0"/>
              </a:spcBef>
            </a:pPr>
            <a:r>
              <a:rPr lang="en-US" sz="3600" dirty="0" smtClean="0">
                <a:solidFill>
                  <a:schemeClr val="tx1"/>
                </a:solidFill>
              </a:rPr>
              <a:t>     kingdom destroys all other kingdoms </a:t>
            </a:r>
            <a:r>
              <a:rPr lang="en-US" sz="3000" dirty="0" smtClean="0">
                <a:solidFill>
                  <a:schemeClr val="tx1"/>
                </a:solidFill>
              </a:rPr>
              <a:t>(2:44)</a:t>
            </a:r>
          </a:p>
          <a:p>
            <a:pPr lvl="1" algn="l">
              <a:spcBef>
                <a:spcPts val="800"/>
              </a:spcBef>
              <a:buFont typeface="Arial" pitchFamily="34" charset="0"/>
              <a:buChar char="•"/>
            </a:pPr>
            <a:r>
              <a:rPr lang="en-US" sz="3600" dirty="0" smtClean="0">
                <a:solidFill>
                  <a:schemeClr val="tx1"/>
                </a:solidFill>
              </a:rPr>
              <a:t> </a:t>
            </a:r>
            <a:r>
              <a:rPr lang="en-US" sz="3600" b="1" dirty="0" smtClean="0">
                <a:solidFill>
                  <a:schemeClr val="tx1"/>
                </a:solidFill>
              </a:rPr>
              <a:t>Nebuchadnezzar’s confession </a:t>
            </a:r>
            <a:r>
              <a:rPr lang="en-US" sz="3600" dirty="0" smtClean="0">
                <a:solidFill>
                  <a:schemeClr val="tx1"/>
                </a:solidFill>
              </a:rPr>
              <a:t>– “your God, </a:t>
            </a:r>
          </a:p>
          <a:p>
            <a:pPr lvl="1" algn="l">
              <a:spcBef>
                <a:spcPts val="0"/>
              </a:spcBef>
            </a:pPr>
            <a:r>
              <a:rPr lang="en-US" sz="3600" dirty="0" smtClean="0">
                <a:solidFill>
                  <a:schemeClr val="tx1"/>
                </a:solidFill>
              </a:rPr>
              <a:t>     He is </a:t>
            </a:r>
            <a:r>
              <a:rPr lang="en-US" sz="3600" i="1" dirty="0" smtClean="0">
                <a:solidFill>
                  <a:schemeClr val="tx1"/>
                </a:solidFill>
              </a:rPr>
              <a:t>God of gods </a:t>
            </a:r>
            <a:r>
              <a:rPr lang="en-US" sz="3600" dirty="0" smtClean="0">
                <a:solidFill>
                  <a:schemeClr val="tx1"/>
                </a:solidFill>
              </a:rPr>
              <a:t>and </a:t>
            </a:r>
            <a:r>
              <a:rPr lang="en-US" sz="3600" i="1" dirty="0" smtClean="0">
                <a:solidFill>
                  <a:schemeClr val="tx1"/>
                </a:solidFill>
              </a:rPr>
              <a:t>Lord of kings</a:t>
            </a:r>
            <a:r>
              <a:rPr lang="en-US" sz="3600" dirty="0" smtClean="0">
                <a:solidFill>
                  <a:schemeClr val="tx1"/>
                </a:solidFill>
              </a:rPr>
              <a:t>” (2:47)</a:t>
            </a:r>
            <a:endParaRPr lang="en-US" sz="3600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556FA-E5F0-46DE-86D4-57C89AC3F7F0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04800"/>
            <a:ext cx="7772400" cy="1089025"/>
          </a:xfrm>
        </p:spPr>
        <p:txBody>
          <a:bodyPr/>
          <a:lstStyle/>
          <a:p>
            <a:r>
              <a:rPr lang="en-US" b="1" dirty="0" smtClean="0"/>
              <a:t>The Unity of Daniel’s Prophecy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1524000"/>
            <a:ext cx="8458200" cy="5029200"/>
          </a:xfrm>
        </p:spPr>
        <p:txBody>
          <a:bodyPr>
            <a:normAutofit/>
          </a:bodyPr>
          <a:lstStyle/>
          <a:p>
            <a:pPr algn="l"/>
            <a:r>
              <a:rPr lang="en-US" sz="4700" b="1" dirty="0" smtClean="0">
                <a:solidFill>
                  <a:schemeClr val="tx1"/>
                </a:solidFill>
              </a:rPr>
              <a:t>The meaning of the</a:t>
            </a:r>
            <a:r>
              <a:rPr lang="en-US" sz="4700" b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4700" b="1" i="1" dirty="0" smtClean="0">
                <a:solidFill>
                  <a:srgbClr val="FF0000"/>
                </a:solidFill>
              </a:rPr>
              <a:t>iron</a:t>
            </a:r>
          </a:p>
          <a:p>
            <a:pPr algn="l"/>
            <a:endParaRPr lang="en-US" sz="1000" i="1" dirty="0" smtClean="0">
              <a:solidFill>
                <a:srgbClr val="FF0000"/>
              </a:solidFill>
            </a:endParaRPr>
          </a:p>
          <a:p>
            <a:pPr lvl="1" algn="l">
              <a:spcBef>
                <a:spcPts val="800"/>
              </a:spcBef>
              <a:buFont typeface="Arial" pitchFamily="34" charset="0"/>
              <a:buChar char="•"/>
            </a:pP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4000" b="1" dirty="0" smtClean="0">
                <a:solidFill>
                  <a:schemeClr val="tx1"/>
                </a:solidFill>
              </a:rPr>
              <a:t>1</a:t>
            </a:r>
            <a:r>
              <a:rPr lang="en-US" sz="4000" b="1" baseline="30000" dirty="0" smtClean="0">
                <a:solidFill>
                  <a:schemeClr val="tx1"/>
                </a:solidFill>
              </a:rPr>
              <a:t>st</a:t>
            </a:r>
            <a:r>
              <a:rPr lang="en-US" sz="4000" b="1" dirty="0" smtClean="0">
                <a:solidFill>
                  <a:schemeClr val="tx1"/>
                </a:solidFill>
              </a:rPr>
              <a:t> occ: </a:t>
            </a:r>
            <a:r>
              <a:rPr lang="en-US" sz="4000" dirty="0" smtClean="0">
                <a:solidFill>
                  <a:schemeClr val="tx1"/>
                </a:solidFill>
              </a:rPr>
              <a:t>Tubal-Cain taught men to work </a:t>
            </a:r>
            <a:r>
              <a:rPr lang="en-US" sz="4000" b="1" dirty="0" smtClean="0">
                <a:solidFill>
                  <a:srgbClr val="CCCC00"/>
                </a:solidFill>
              </a:rPr>
              <a:t>brass</a:t>
            </a:r>
            <a:r>
              <a:rPr lang="en-US" sz="4000" dirty="0" smtClean="0">
                <a:solidFill>
                  <a:schemeClr val="tx1"/>
                </a:solidFill>
              </a:rPr>
              <a:t> and </a:t>
            </a:r>
            <a:r>
              <a:rPr lang="en-US" sz="4000" b="1" dirty="0" smtClean="0">
                <a:solidFill>
                  <a:srgbClr val="FF0000"/>
                </a:solidFill>
              </a:rPr>
              <a:t>iron</a:t>
            </a:r>
            <a:r>
              <a:rPr lang="en-US" sz="4000" dirty="0" smtClean="0">
                <a:solidFill>
                  <a:srgbClr val="FF0000"/>
                </a:solidFill>
              </a:rPr>
              <a:t> </a:t>
            </a:r>
            <a:r>
              <a:rPr lang="en-US" sz="4000" dirty="0" smtClean="0">
                <a:solidFill>
                  <a:schemeClr val="tx1"/>
                </a:solidFill>
              </a:rPr>
              <a:t>(Gen.4:22)</a:t>
            </a:r>
          </a:p>
          <a:p>
            <a:pPr lvl="1" algn="l">
              <a:spcBef>
                <a:spcPts val="800"/>
              </a:spcBef>
            </a:pPr>
            <a:endParaRPr lang="en-US" sz="1000" dirty="0" smtClean="0">
              <a:solidFill>
                <a:schemeClr val="tx1"/>
              </a:solidFill>
            </a:endParaRPr>
          </a:p>
          <a:p>
            <a:pPr lvl="1" algn="l">
              <a:spcBef>
                <a:spcPts val="800"/>
              </a:spcBef>
              <a:buFont typeface="Arial" pitchFamily="34" charset="0"/>
              <a:buChar char="•"/>
            </a:pPr>
            <a:r>
              <a:rPr lang="en-US" sz="4000" dirty="0" smtClean="0">
                <a:solidFill>
                  <a:schemeClr val="tx1"/>
                </a:solidFill>
              </a:rPr>
              <a:t> </a:t>
            </a:r>
            <a:r>
              <a:rPr lang="en-US" sz="4000" b="1" dirty="0" smtClean="0">
                <a:solidFill>
                  <a:schemeClr val="tx1"/>
                </a:solidFill>
              </a:rPr>
              <a:t>2</a:t>
            </a:r>
            <a:r>
              <a:rPr lang="en-US" sz="4000" b="1" baseline="30000" dirty="0" smtClean="0">
                <a:solidFill>
                  <a:schemeClr val="tx1"/>
                </a:solidFill>
              </a:rPr>
              <a:t>nd</a:t>
            </a:r>
            <a:r>
              <a:rPr lang="en-US" sz="4000" b="1" dirty="0" smtClean="0">
                <a:solidFill>
                  <a:schemeClr val="tx1"/>
                </a:solidFill>
              </a:rPr>
              <a:t> occ:</a:t>
            </a:r>
            <a:r>
              <a:rPr lang="en-US" sz="4000" dirty="0" smtClean="0">
                <a:solidFill>
                  <a:schemeClr val="tx1"/>
                </a:solidFill>
              </a:rPr>
              <a:t> Curse – “I will make your heaven as </a:t>
            </a:r>
            <a:r>
              <a:rPr lang="en-US" sz="4000" b="1" dirty="0" smtClean="0">
                <a:solidFill>
                  <a:srgbClr val="FF0000"/>
                </a:solidFill>
              </a:rPr>
              <a:t>iron</a:t>
            </a:r>
            <a:r>
              <a:rPr lang="en-US" sz="4000" dirty="0" smtClean="0">
                <a:solidFill>
                  <a:schemeClr val="tx1"/>
                </a:solidFill>
              </a:rPr>
              <a:t> and your earth as </a:t>
            </a:r>
            <a:r>
              <a:rPr lang="en-US" sz="4000" b="1" dirty="0" smtClean="0">
                <a:solidFill>
                  <a:srgbClr val="CCCC00"/>
                </a:solidFill>
              </a:rPr>
              <a:t>brass</a:t>
            </a:r>
            <a:r>
              <a:rPr lang="en-US" sz="4000" dirty="0" smtClean="0">
                <a:solidFill>
                  <a:schemeClr val="tx1"/>
                </a:solidFill>
              </a:rPr>
              <a:t>.” (Lev.26:19)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556FA-E5F0-46DE-86D4-57C89AC3F7F0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04800"/>
            <a:ext cx="7772400" cy="1089025"/>
          </a:xfrm>
        </p:spPr>
        <p:txBody>
          <a:bodyPr/>
          <a:lstStyle/>
          <a:p>
            <a:r>
              <a:rPr lang="en-US" b="1" dirty="0" smtClean="0"/>
              <a:t>The Unity of Daniel’s Prophecy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1524000"/>
            <a:ext cx="8458200" cy="5029200"/>
          </a:xfrm>
        </p:spPr>
        <p:txBody>
          <a:bodyPr>
            <a:normAutofit/>
          </a:bodyPr>
          <a:lstStyle/>
          <a:p>
            <a:pPr algn="l"/>
            <a:r>
              <a:rPr lang="en-US" sz="4700" b="1" dirty="0" smtClean="0">
                <a:solidFill>
                  <a:schemeClr val="tx1"/>
                </a:solidFill>
              </a:rPr>
              <a:t>The meaning of the</a:t>
            </a:r>
            <a:r>
              <a:rPr lang="en-US" sz="4700" b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4700" b="1" i="1" dirty="0" smtClean="0">
                <a:solidFill>
                  <a:srgbClr val="FF0000"/>
                </a:solidFill>
              </a:rPr>
              <a:t>iron</a:t>
            </a:r>
          </a:p>
          <a:p>
            <a:pPr algn="l"/>
            <a:endParaRPr lang="en-US" sz="1000" i="1" dirty="0" smtClean="0">
              <a:solidFill>
                <a:srgbClr val="FF0000"/>
              </a:solidFill>
            </a:endParaRPr>
          </a:p>
          <a:p>
            <a:pPr lvl="1" algn="l">
              <a:spcBef>
                <a:spcPts val="800"/>
              </a:spcBef>
              <a:buFont typeface="Arial" pitchFamily="34" charset="0"/>
              <a:buChar char="•"/>
            </a:pP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4000" b="1" dirty="0" smtClean="0">
                <a:solidFill>
                  <a:schemeClr val="tx1"/>
                </a:solidFill>
              </a:rPr>
              <a:t>A Figure of Oppression</a:t>
            </a:r>
          </a:p>
          <a:p>
            <a:pPr lvl="2" algn="l">
              <a:spcBef>
                <a:spcPts val="800"/>
              </a:spcBef>
              <a:buFont typeface="Calibri" pitchFamily="34" charset="0"/>
              <a:buChar char="—"/>
            </a:pPr>
            <a:r>
              <a:rPr lang="en-US" sz="3600" dirty="0" smtClean="0">
                <a:solidFill>
                  <a:schemeClr val="tx1"/>
                </a:solidFill>
              </a:rPr>
              <a:t> </a:t>
            </a:r>
            <a:r>
              <a:rPr lang="en-US" sz="3600" b="1" dirty="0" smtClean="0">
                <a:solidFill>
                  <a:schemeClr val="tx1"/>
                </a:solidFill>
              </a:rPr>
              <a:t>Egypt an “</a:t>
            </a:r>
            <a:r>
              <a:rPr lang="en-US" sz="4000" b="1" dirty="0" smtClean="0">
                <a:solidFill>
                  <a:srgbClr val="FF0000"/>
                </a:solidFill>
              </a:rPr>
              <a:t>iron</a:t>
            </a:r>
            <a:r>
              <a:rPr lang="en-US" sz="3600" b="1" dirty="0" smtClean="0">
                <a:solidFill>
                  <a:schemeClr val="tx1"/>
                </a:solidFill>
              </a:rPr>
              <a:t> furnace” (Deu.4:20)</a:t>
            </a:r>
          </a:p>
          <a:p>
            <a:pPr lvl="2" algn="l">
              <a:spcBef>
                <a:spcPts val="800"/>
              </a:spcBef>
              <a:buFont typeface="Calibri" pitchFamily="34" charset="0"/>
              <a:buChar char="—"/>
            </a:pPr>
            <a:r>
              <a:rPr lang="en-US" sz="3600" b="1" dirty="0" smtClean="0">
                <a:solidFill>
                  <a:schemeClr val="tx1"/>
                </a:solidFill>
              </a:rPr>
              <a:t> Curse: a “yoke of </a:t>
            </a:r>
            <a:r>
              <a:rPr lang="en-US" sz="4000" b="1" dirty="0" smtClean="0">
                <a:solidFill>
                  <a:srgbClr val="FF0000"/>
                </a:solidFill>
              </a:rPr>
              <a:t>iron</a:t>
            </a:r>
            <a:r>
              <a:rPr lang="en-US" sz="3600" b="1" dirty="0" smtClean="0">
                <a:solidFill>
                  <a:schemeClr val="tx1"/>
                </a:solidFill>
              </a:rPr>
              <a:t>” (Deu.28:48)</a:t>
            </a:r>
          </a:p>
          <a:p>
            <a:pPr lvl="2" algn="l">
              <a:spcBef>
                <a:spcPts val="800"/>
              </a:spcBef>
              <a:buFont typeface="Calibri" pitchFamily="34" charset="0"/>
              <a:buChar char="—"/>
            </a:pPr>
            <a:r>
              <a:rPr lang="en-US" sz="3600" b="1" dirty="0" smtClean="0">
                <a:solidFill>
                  <a:schemeClr val="tx1"/>
                </a:solidFill>
              </a:rPr>
              <a:t> “prisoners of affliction and </a:t>
            </a:r>
            <a:r>
              <a:rPr lang="en-US" sz="4000" b="1" dirty="0" smtClean="0">
                <a:solidFill>
                  <a:srgbClr val="FF0000"/>
                </a:solidFill>
              </a:rPr>
              <a:t>iron</a:t>
            </a:r>
            <a:r>
              <a:rPr lang="en-US" sz="3600" b="1" dirty="0" smtClean="0">
                <a:solidFill>
                  <a:schemeClr val="tx1"/>
                </a:solidFill>
              </a:rPr>
              <a:t>” (Psa.107:10)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556FA-E5F0-46DE-86D4-57C89AC3F7F0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04800"/>
            <a:ext cx="7772400" cy="1089025"/>
          </a:xfrm>
        </p:spPr>
        <p:txBody>
          <a:bodyPr/>
          <a:lstStyle/>
          <a:p>
            <a:r>
              <a:rPr lang="en-US" b="1" dirty="0" smtClean="0"/>
              <a:t>The Unity of Daniel’s Prophecy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1524000"/>
            <a:ext cx="8458200" cy="5029200"/>
          </a:xfrm>
        </p:spPr>
        <p:txBody>
          <a:bodyPr>
            <a:normAutofit/>
          </a:bodyPr>
          <a:lstStyle/>
          <a:p>
            <a:pPr algn="l"/>
            <a:r>
              <a:rPr lang="en-US" sz="4700" b="1" dirty="0" smtClean="0">
                <a:solidFill>
                  <a:schemeClr val="tx1"/>
                </a:solidFill>
              </a:rPr>
              <a:t>The meaning of the</a:t>
            </a:r>
            <a:r>
              <a:rPr lang="en-US" sz="4700" b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4700" b="1" i="1" dirty="0" smtClean="0">
                <a:solidFill>
                  <a:srgbClr val="FF0000"/>
                </a:solidFill>
              </a:rPr>
              <a:t>iron</a:t>
            </a:r>
          </a:p>
          <a:p>
            <a:pPr algn="l"/>
            <a:endParaRPr lang="en-US" sz="1000" i="1" dirty="0" smtClean="0">
              <a:solidFill>
                <a:srgbClr val="FF0000"/>
              </a:solidFill>
            </a:endParaRPr>
          </a:p>
          <a:p>
            <a:pPr lvl="1" algn="l">
              <a:spcBef>
                <a:spcPts val="800"/>
              </a:spcBef>
              <a:buFont typeface="Arial" pitchFamily="34" charset="0"/>
              <a:buChar char="•"/>
            </a:pP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4000" b="1" dirty="0" smtClean="0">
                <a:solidFill>
                  <a:schemeClr val="tx1"/>
                </a:solidFill>
              </a:rPr>
              <a:t>Other associations of </a:t>
            </a:r>
            <a:r>
              <a:rPr lang="en-US" sz="4000" b="1" dirty="0" smtClean="0">
                <a:solidFill>
                  <a:srgbClr val="FF0000"/>
                </a:solidFill>
              </a:rPr>
              <a:t>iron</a:t>
            </a:r>
            <a:r>
              <a:rPr lang="en-US" sz="4000" b="1" dirty="0" smtClean="0">
                <a:solidFill>
                  <a:schemeClr val="tx1"/>
                </a:solidFill>
              </a:rPr>
              <a:t> and </a:t>
            </a:r>
            <a:r>
              <a:rPr lang="en-US" sz="4000" b="1" dirty="0" smtClean="0">
                <a:solidFill>
                  <a:srgbClr val="CCCC00"/>
                </a:solidFill>
              </a:rPr>
              <a:t>brass</a:t>
            </a:r>
          </a:p>
          <a:p>
            <a:pPr lvl="2" algn="l">
              <a:spcBef>
                <a:spcPts val="800"/>
              </a:spcBef>
              <a:buFont typeface="Calibri" pitchFamily="34" charset="0"/>
              <a:buChar char="—"/>
            </a:pPr>
            <a:r>
              <a:rPr lang="en-US" sz="3600" dirty="0" smtClean="0">
                <a:solidFill>
                  <a:schemeClr val="tx1"/>
                </a:solidFill>
              </a:rPr>
              <a:t> </a:t>
            </a:r>
            <a:r>
              <a:rPr lang="en-US" sz="3600" b="1" dirty="0" smtClean="0">
                <a:solidFill>
                  <a:schemeClr val="tx1"/>
                </a:solidFill>
              </a:rPr>
              <a:t>Vision of ch.4: </a:t>
            </a:r>
            <a:r>
              <a:rPr lang="en-US" sz="3600" dirty="0" smtClean="0">
                <a:solidFill>
                  <a:schemeClr val="tx1"/>
                </a:solidFill>
              </a:rPr>
              <a:t>symbolic tree stump  banded with </a:t>
            </a:r>
            <a:r>
              <a:rPr lang="en-US" sz="4000" b="1" dirty="0" smtClean="0">
                <a:solidFill>
                  <a:srgbClr val="FF0000"/>
                </a:solidFill>
              </a:rPr>
              <a:t>iron</a:t>
            </a:r>
            <a:r>
              <a:rPr lang="en-US" sz="3600" dirty="0" smtClean="0">
                <a:solidFill>
                  <a:schemeClr val="tx1"/>
                </a:solidFill>
              </a:rPr>
              <a:t> and </a:t>
            </a:r>
            <a:r>
              <a:rPr lang="en-US" sz="4000" b="1" dirty="0" smtClean="0">
                <a:solidFill>
                  <a:srgbClr val="CCCC00"/>
                </a:solidFill>
              </a:rPr>
              <a:t>brass</a:t>
            </a:r>
            <a:r>
              <a:rPr lang="en-US" sz="3600" dirty="0" smtClean="0">
                <a:solidFill>
                  <a:schemeClr val="tx1"/>
                </a:solidFill>
              </a:rPr>
              <a:t> (Dan.4:15)</a:t>
            </a:r>
          </a:p>
          <a:p>
            <a:pPr lvl="2" algn="l">
              <a:spcBef>
                <a:spcPts val="800"/>
              </a:spcBef>
              <a:buFont typeface="Calibri" pitchFamily="34" charset="0"/>
              <a:buChar char="—"/>
            </a:pPr>
            <a:r>
              <a:rPr lang="en-US" sz="3600" dirty="0" smtClean="0">
                <a:solidFill>
                  <a:schemeClr val="tx1"/>
                </a:solidFill>
              </a:rPr>
              <a:t> </a:t>
            </a:r>
            <a:r>
              <a:rPr lang="en-US" sz="3600" b="1" dirty="0" smtClean="0">
                <a:solidFill>
                  <a:schemeClr val="tx1"/>
                </a:solidFill>
              </a:rPr>
              <a:t>Beast #4:</a:t>
            </a:r>
            <a:r>
              <a:rPr lang="en-US" sz="3600" dirty="0" smtClean="0">
                <a:solidFill>
                  <a:schemeClr val="tx1"/>
                </a:solidFill>
              </a:rPr>
              <a:t> its “teeth of </a:t>
            </a:r>
            <a:r>
              <a:rPr lang="en-US" sz="4000" b="1" dirty="0" smtClean="0">
                <a:solidFill>
                  <a:srgbClr val="FF0000"/>
                </a:solidFill>
              </a:rPr>
              <a:t>iron</a:t>
            </a:r>
            <a:r>
              <a:rPr lang="en-US" sz="3600" dirty="0" smtClean="0">
                <a:solidFill>
                  <a:schemeClr val="tx1"/>
                </a:solidFill>
              </a:rPr>
              <a:t>” and “claws of </a:t>
            </a:r>
            <a:r>
              <a:rPr lang="en-US" sz="4000" b="1" dirty="0" smtClean="0">
                <a:solidFill>
                  <a:srgbClr val="CCCC00"/>
                </a:solidFill>
              </a:rPr>
              <a:t>brass</a:t>
            </a:r>
            <a:r>
              <a:rPr lang="en-US" sz="3600" dirty="0" smtClean="0">
                <a:solidFill>
                  <a:schemeClr val="tx1"/>
                </a:solidFill>
              </a:rPr>
              <a:t>” (Dan.7:19)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556FA-E5F0-46DE-86D4-57C89AC3F7F0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04800"/>
            <a:ext cx="7772400" cy="1089025"/>
          </a:xfrm>
        </p:spPr>
        <p:txBody>
          <a:bodyPr/>
          <a:lstStyle/>
          <a:p>
            <a:r>
              <a:rPr lang="en-US" b="1" dirty="0" smtClean="0"/>
              <a:t>The Unity of Daniel’s Prophecy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1219200"/>
            <a:ext cx="8458200" cy="5257800"/>
          </a:xfrm>
        </p:spPr>
        <p:txBody>
          <a:bodyPr>
            <a:normAutofit/>
          </a:bodyPr>
          <a:lstStyle/>
          <a:p>
            <a:pPr algn="l"/>
            <a:r>
              <a:rPr lang="en-US" sz="4000" b="1" dirty="0" smtClean="0">
                <a:solidFill>
                  <a:schemeClr val="tx1"/>
                </a:solidFill>
              </a:rPr>
              <a:t>Synopsis of Dan.7:</a:t>
            </a:r>
          </a:p>
          <a:p>
            <a:pPr lvl="1" algn="l">
              <a:buFont typeface="Arial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sz="3200" dirty="0" smtClean="0">
                <a:solidFill>
                  <a:schemeClr val="tx1"/>
                </a:solidFill>
              </a:rPr>
              <a:t>4 great beasts arise from the sea – 4 kings </a:t>
            </a:r>
          </a:p>
          <a:p>
            <a:pPr lvl="1" algn="l">
              <a:spcBef>
                <a:spcPts val="0"/>
              </a:spcBef>
            </a:pPr>
            <a:r>
              <a:rPr lang="en-US" sz="3200" dirty="0" smtClean="0">
                <a:solidFill>
                  <a:schemeClr val="tx1"/>
                </a:solidFill>
              </a:rPr>
              <a:t>     (7:3,17)</a:t>
            </a:r>
          </a:p>
          <a:p>
            <a:pPr lvl="1" algn="l">
              <a:buFont typeface="Arial" pitchFamily="34" charset="0"/>
              <a:buChar char="•"/>
            </a:pP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smtClean="0">
                <a:solidFill>
                  <a:schemeClr val="bg1">
                    <a:lumMod val="50000"/>
                  </a:schemeClr>
                </a:solidFill>
              </a:rPr>
              <a:t>1</a:t>
            </a:r>
            <a:r>
              <a:rPr lang="en-US" sz="3200" baseline="30000" dirty="0" smtClean="0">
                <a:solidFill>
                  <a:schemeClr val="bg1">
                    <a:lumMod val="50000"/>
                  </a:schemeClr>
                </a:solidFill>
              </a:rPr>
              <a:t>st</a:t>
            </a:r>
            <a:r>
              <a:rPr lang="en-US" sz="3200" dirty="0" smtClean="0">
                <a:solidFill>
                  <a:schemeClr val="tx1"/>
                </a:solidFill>
              </a:rPr>
              <a:t> like a lion with eagle’s wings – then man-</a:t>
            </a:r>
          </a:p>
          <a:p>
            <a:pPr lvl="1" algn="l">
              <a:spcBef>
                <a:spcPts val="0"/>
              </a:spcBef>
            </a:pPr>
            <a:r>
              <a:rPr lang="en-US" sz="3200" dirty="0" smtClean="0">
                <a:solidFill>
                  <a:schemeClr val="tx1"/>
                </a:solidFill>
              </a:rPr>
              <a:t>     like (7:4)</a:t>
            </a:r>
          </a:p>
          <a:p>
            <a:pPr lvl="1" algn="l">
              <a:buFont typeface="Arial" pitchFamily="34" charset="0"/>
              <a:buChar char="•"/>
            </a:pP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smtClean="0">
                <a:solidFill>
                  <a:schemeClr val="bg1">
                    <a:lumMod val="50000"/>
                  </a:schemeClr>
                </a:solidFill>
              </a:rPr>
              <a:t>2</a:t>
            </a:r>
            <a:r>
              <a:rPr lang="en-US" sz="3200" baseline="30000" dirty="0" smtClean="0">
                <a:solidFill>
                  <a:schemeClr val="bg1">
                    <a:lumMod val="50000"/>
                  </a:schemeClr>
                </a:solidFill>
              </a:rPr>
              <a:t>nd</a:t>
            </a:r>
            <a:r>
              <a:rPr lang="en-US" sz="3200" dirty="0" smtClean="0">
                <a:solidFill>
                  <a:schemeClr val="tx1"/>
                </a:solidFill>
              </a:rPr>
              <a:t> like a voracious bear (7:5)</a:t>
            </a:r>
          </a:p>
          <a:p>
            <a:pPr lvl="1" algn="l">
              <a:buFont typeface="Arial" pitchFamily="34" charset="0"/>
              <a:buChar char="•"/>
            </a:pPr>
            <a:r>
              <a:rPr lang="en-US" sz="3200" dirty="0" smtClean="0">
                <a:solidFill>
                  <a:schemeClr val="tx1"/>
                </a:solidFill>
              </a:rPr>
              <a:t> </a:t>
            </a:r>
            <a:r>
              <a:rPr lang="en-US" sz="3200" dirty="0" smtClean="0">
                <a:solidFill>
                  <a:schemeClr val="bg1">
                    <a:lumMod val="50000"/>
                  </a:schemeClr>
                </a:solidFill>
              </a:rPr>
              <a:t>3</a:t>
            </a:r>
            <a:r>
              <a:rPr lang="en-US" sz="3200" baseline="30000" dirty="0" smtClean="0">
                <a:solidFill>
                  <a:schemeClr val="bg1">
                    <a:lumMod val="50000"/>
                  </a:schemeClr>
                </a:solidFill>
              </a:rPr>
              <a:t>rd</a:t>
            </a:r>
            <a:r>
              <a:rPr lang="en-US" sz="3200" dirty="0" smtClean="0">
                <a:solidFill>
                  <a:schemeClr val="tx1"/>
                </a:solidFill>
              </a:rPr>
              <a:t> like a 4-winged, 4-headed leopard (7:6)</a:t>
            </a:r>
          </a:p>
          <a:p>
            <a:pPr lvl="1" algn="l">
              <a:buFont typeface="Arial" pitchFamily="34" charset="0"/>
              <a:buChar char="•"/>
            </a:pP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b="1" i="1" dirty="0" smtClean="0">
                <a:solidFill>
                  <a:srgbClr val="FF0000"/>
                </a:solidFill>
              </a:rPr>
              <a:t>4</a:t>
            </a:r>
            <a:r>
              <a:rPr lang="en-US" sz="3200" b="1" i="1" baseline="30000" dirty="0" smtClean="0">
                <a:solidFill>
                  <a:srgbClr val="FF0000"/>
                </a:solidFill>
              </a:rPr>
              <a:t>th</a:t>
            </a:r>
            <a:r>
              <a:rPr lang="en-US" sz="3200" dirty="0" smtClean="0">
                <a:solidFill>
                  <a:schemeClr val="tx1"/>
                </a:solidFill>
              </a:rPr>
              <a:t> dreadful, </a:t>
            </a:r>
            <a:r>
              <a:rPr lang="en-US" sz="3200" dirty="0" smtClean="0">
                <a:solidFill>
                  <a:srgbClr val="FF0000"/>
                </a:solidFill>
              </a:rPr>
              <a:t>strong</a:t>
            </a:r>
            <a:r>
              <a:rPr lang="en-US" sz="3200" dirty="0" smtClean="0">
                <a:solidFill>
                  <a:schemeClr val="tx1"/>
                </a:solidFill>
              </a:rPr>
              <a:t>, 10-horned, diverse from </a:t>
            </a:r>
          </a:p>
          <a:p>
            <a:pPr lvl="1" algn="l">
              <a:spcBef>
                <a:spcPts val="0"/>
              </a:spcBef>
            </a:pP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smtClean="0">
                <a:solidFill>
                  <a:schemeClr val="tx1"/>
                </a:solidFill>
              </a:rPr>
              <a:t>    the others (7:7,19,23)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556FA-E5F0-46DE-86D4-57C89AC3F7F0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04800"/>
            <a:ext cx="7772400" cy="1089025"/>
          </a:xfrm>
        </p:spPr>
        <p:txBody>
          <a:bodyPr/>
          <a:lstStyle/>
          <a:p>
            <a:r>
              <a:rPr lang="en-US" b="1" dirty="0" smtClean="0"/>
              <a:t>The Unity of Daniel’s Prophecy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1371600"/>
            <a:ext cx="8839200" cy="5486400"/>
          </a:xfrm>
        </p:spPr>
        <p:txBody>
          <a:bodyPr>
            <a:normAutofit fontScale="92500" lnSpcReduction="10000"/>
          </a:bodyPr>
          <a:lstStyle/>
          <a:p>
            <a:pPr algn="l"/>
            <a:r>
              <a:rPr lang="en-US" sz="4000" b="1" dirty="0" smtClean="0">
                <a:solidFill>
                  <a:schemeClr val="tx1"/>
                </a:solidFill>
              </a:rPr>
              <a:t>Synopsis of Dan.7 (ctd.):</a:t>
            </a:r>
          </a:p>
          <a:p>
            <a:pPr lvl="1" algn="l">
              <a:buFont typeface="Arial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sz="3200" dirty="0" smtClean="0">
                <a:solidFill>
                  <a:schemeClr val="tx1"/>
                </a:solidFill>
              </a:rPr>
              <a:t>Little Horn (7:8,20-21,24-25) </a:t>
            </a:r>
          </a:p>
          <a:p>
            <a:pPr lvl="2" algn="l">
              <a:buFont typeface="Calibri" pitchFamily="34" charset="0"/>
              <a:buChar char="–"/>
            </a:pP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sz="3000" dirty="0" smtClean="0">
                <a:solidFill>
                  <a:schemeClr val="tx1"/>
                </a:solidFill>
              </a:rPr>
              <a:t>speaking great things, blaspheming the Most High </a:t>
            </a:r>
          </a:p>
          <a:p>
            <a:pPr lvl="2" algn="l">
              <a:buFont typeface="Calibri" pitchFamily="34" charset="0"/>
              <a:buChar char="–"/>
            </a:pP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3000" dirty="0" smtClean="0">
                <a:solidFill>
                  <a:schemeClr val="tx1"/>
                </a:solidFill>
              </a:rPr>
              <a:t>before whom 3 horns (kings) plucked</a:t>
            </a:r>
          </a:p>
          <a:p>
            <a:pPr lvl="2" algn="l">
              <a:buFont typeface="Calibri" pitchFamily="34" charset="0"/>
              <a:buChar char="–"/>
            </a:pPr>
            <a:r>
              <a:rPr lang="en-US" sz="3000" dirty="0">
                <a:solidFill>
                  <a:schemeClr val="tx1"/>
                </a:solidFill>
              </a:rPr>
              <a:t> </a:t>
            </a:r>
            <a:r>
              <a:rPr lang="en-US" sz="3000" dirty="0" smtClean="0">
                <a:solidFill>
                  <a:schemeClr val="tx1"/>
                </a:solidFill>
              </a:rPr>
              <a:t>afflicting the saints</a:t>
            </a:r>
          </a:p>
          <a:p>
            <a:pPr lvl="2" algn="l">
              <a:buFont typeface="Calibri" pitchFamily="34" charset="0"/>
              <a:buChar char="–"/>
            </a:pP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3000" dirty="0" smtClean="0">
                <a:solidFill>
                  <a:schemeClr val="tx1"/>
                </a:solidFill>
              </a:rPr>
              <a:t>changes times &amp; laws for “a time, times and </a:t>
            </a:r>
          </a:p>
          <a:p>
            <a:pPr lvl="2" algn="l">
              <a:spcBef>
                <a:spcPts val="0"/>
              </a:spcBef>
            </a:pPr>
            <a:r>
              <a:rPr lang="en-US" sz="3000" dirty="0">
                <a:solidFill>
                  <a:schemeClr val="tx1"/>
                </a:solidFill>
              </a:rPr>
              <a:t> </a:t>
            </a:r>
            <a:r>
              <a:rPr lang="en-US" sz="3000" dirty="0" smtClean="0">
                <a:solidFill>
                  <a:schemeClr val="tx1"/>
                </a:solidFill>
              </a:rPr>
              <a:t>     dividing of time”</a:t>
            </a:r>
          </a:p>
          <a:p>
            <a:pPr lvl="1" algn="l">
              <a:buFont typeface="Arial" pitchFamily="34" charset="0"/>
              <a:buChar char="•"/>
            </a:pP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smtClean="0">
                <a:solidFill>
                  <a:schemeClr val="tx1"/>
                </a:solidFill>
              </a:rPr>
              <a:t>Beasts judged (7:9-14)</a:t>
            </a:r>
          </a:p>
          <a:p>
            <a:pPr lvl="2" algn="l">
              <a:buFont typeface="Calibri" pitchFamily="34" charset="0"/>
              <a:buChar char="–"/>
            </a:pP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sz="3000" dirty="0" smtClean="0">
                <a:solidFill>
                  <a:schemeClr val="tx1"/>
                </a:solidFill>
              </a:rPr>
              <a:t>Ancient of Days sits</a:t>
            </a:r>
          </a:p>
          <a:p>
            <a:pPr lvl="2" algn="l">
              <a:buFont typeface="Calibri" pitchFamily="34" charset="0"/>
              <a:buChar char="–"/>
            </a:pP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000" dirty="0" smtClean="0">
                <a:solidFill>
                  <a:schemeClr val="tx1"/>
                </a:solidFill>
              </a:rPr>
              <a:t>one like a Son of Man enthroned</a:t>
            </a:r>
          </a:p>
          <a:p>
            <a:pPr lvl="2" algn="l">
              <a:buFont typeface="Calibri" pitchFamily="34" charset="0"/>
              <a:buChar char="–"/>
            </a:pPr>
            <a:r>
              <a:rPr lang="en-US" sz="3000" dirty="0">
                <a:solidFill>
                  <a:schemeClr val="tx1"/>
                </a:solidFill>
              </a:rPr>
              <a:t> </a:t>
            </a:r>
            <a:r>
              <a:rPr lang="en-US" sz="3000" dirty="0" smtClean="0">
                <a:solidFill>
                  <a:schemeClr val="tx1"/>
                </a:solidFill>
              </a:rPr>
              <a:t>Little Horn judged, destroyed in fiery flame</a:t>
            </a:r>
            <a:endParaRPr lang="en-US" sz="3000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556FA-E5F0-46DE-86D4-57C89AC3F7F0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04800"/>
            <a:ext cx="7772400" cy="1089025"/>
          </a:xfrm>
        </p:spPr>
        <p:txBody>
          <a:bodyPr/>
          <a:lstStyle/>
          <a:p>
            <a:r>
              <a:rPr lang="en-US" b="1" dirty="0" smtClean="0"/>
              <a:t>The Unity of Daniel’s Prophecy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1447800"/>
            <a:ext cx="8915400" cy="4876800"/>
          </a:xfrm>
        </p:spPr>
        <p:txBody>
          <a:bodyPr>
            <a:normAutofit fontScale="92500"/>
          </a:bodyPr>
          <a:lstStyle/>
          <a:p>
            <a:pPr algn="l"/>
            <a:r>
              <a:rPr lang="en-US" sz="4000" b="1" dirty="0" smtClean="0">
                <a:solidFill>
                  <a:schemeClr val="tx1"/>
                </a:solidFill>
              </a:rPr>
              <a:t>Synopsis of Dan.8:</a:t>
            </a:r>
          </a:p>
          <a:p>
            <a:pPr lvl="1" algn="l">
              <a:buFont typeface="Arial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sz="3200" b="1" dirty="0" smtClean="0">
                <a:solidFill>
                  <a:schemeClr val="tx1"/>
                </a:solidFill>
              </a:rPr>
              <a:t>Ram with 2 horns</a:t>
            </a:r>
            <a:r>
              <a:rPr lang="en-US" sz="3200" dirty="0" smtClean="0">
                <a:solidFill>
                  <a:schemeClr val="tx1"/>
                </a:solidFill>
              </a:rPr>
              <a:t> – kings of Media and Persia, </a:t>
            </a:r>
          </a:p>
          <a:p>
            <a:pPr lvl="1" algn="l">
              <a:spcBef>
                <a:spcPts val="0"/>
              </a:spcBef>
            </a:pP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smtClean="0">
                <a:solidFill>
                  <a:schemeClr val="tx1"/>
                </a:solidFill>
              </a:rPr>
              <a:t>    pushing North, South and West (8:4, 20)</a:t>
            </a:r>
          </a:p>
          <a:p>
            <a:pPr lvl="1" algn="l">
              <a:buFont typeface="Arial" pitchFamily="34" charset="0"/>
              <a:buChar char="•"/>
            </a:pP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b="1" dirty="0" smtClean="0">
                <a:solidFill>
                  <a:schemeClr val="tx1"/>
                </a:solidFill>
              </a:rPr>
              <a:t>He-goat from the West, with one conspicuous horn  </a:t>
            </a:r>
          </a:p>
          <a:p>
            <a:pPr lvl="2" algn="l">
              <a:spcBef>
                <a:spcPts val="0"/>
              </a:spcBef>
              <a:buFont typeface="Calibri" pitchFamily="34" charset="0"/>
              <a:buChar char="–"/>
            </a:pPr>
            <a:r>
              <a:rPr lang="en-US" sz="3200" dirty="0" smtClean="0">
                <a:solidFill>
                  <a:schemeClr val="tx1"/>
                </a:solidFill>
              </a:rPr>
              <a:t>  trampling the Ram</a:t>
            </a:r>
          </a:p>
          <a:p>
            <a:pPr lvl="2" algn="l">
              <a:spcBef>
                <a:spcPts val="0"/>
              </a:spcBef>
              <a:buFont typeface="Calibri" pitchFamily="34" charset="0"/>
              <a:buChar char="–"/>
            </a:pPr>
            <a:r>
              <a:rPr lang="en-US" sz="3200" dirty="0" smtClean="0">
                <a:solidFill>
                  <a:schemeClr val="tx1"/>
                </a:solidFill>
              </a:rPr>
              <a:t>  Greece </a:t>
            </a:r>
          </a:p>
          <a:p>
            <a:pPr lvl="2" algn="l">
              <a:spcBef>
                <a:spcPts val="0"/>
              </a:spcBef>
              <a:buFont typeface="Calibri" pitchFamily="34" charset="0"/>
              <a:buChar char="–"/>
            </a:pP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smtClean="0">
                <a:solidFill>
                  <a:schemeClr val="tx1"/>
                </a:solidFill>
              </a:rPr>
              <a:t> the 1 horn its first king (8:5-7, 21)</a:t>
            </a:r>
          </a:p>
          <a:p>
            <a:pPr lvl="1" algn="l">
              <a:buFont typeface="Arial" pitchFamily="34" charset="0"/>
              <a:buChar char="•"/>
            </a:pP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b="1" dirty="0" smtClean="0">
                <a:solidFill>
                  <a:schemeClr val="tx1"/>
                </a:solidFill>
              </a:rPr>
              <a:t>4 new horns of he-goat </a:t>
            </a:r>
            <a:r>
              <a:rPr lang="en-US" sz="3200" dirty="0" smtClean="0">
                <a:solidFill>
                  <a:schemeClr val="tx1"/>
                </a:solidFill>
              </a:rPr>
              <a:t>– Grecian empire divided </a:t>
            </a:r>
          </a:p>
          <a:p>
            <a:pPr lvl="1" algn="l">
              <a:spcBef>
                <a:spcPts val="0"/>
              </a:spcBef>
            </a:pPr>
            <a:r>
              <a:rPr lang="en-US" sz="3200" dirty="0" smtClean="0">
                <a:solidFill>
                  <a:schemeClr val="tx1"/>
                </a:solidFill>
              </a:rPr>
              <a:t>     into 4 less powerful kingdoms (8:8, 22)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556FA-E5F0-46DE-86D4-57C89AC3F7F0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1701</TotalTime>
  <Words>3092</Words>
  <Application>Microsoft Office PowerPoint</Application>
  <PresentationFormat>On-screen Show (4:3)</PresentationFormat>
  <Paragraphs>308</Paragraphs>
  <Slides>21</Slides>
  <Notes>21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Office Theme</vt:lpstr>
      <vt:lpstr>The Unity of Daniel’s Prophecy</vt:lpstr>
      <vt:lpstr>The Unity of Daniel’s Prophecy</vt:lpstr>
      <vt:lpstr>The Unity of Daniel’s Prophecy</vt:lpstr>
      <vt:lpstr>The Unity of Daniel’s Prophecy</vt:lpstr>
      <vt:lpstr>The Unity of Daniel’s Prophecy</vt:lpstr>
      <vt:lpstr>The Unity of Daniel’s Prophecy</vt:lpstr>
      <vt:lpstr>The Unity of Daniel’s Prophecy</vt:lpstr>
      <vt:lpstr>The Unity of Daniel’s Prophecy</vt:lpstr>
      <vt:lpstr>The Unity of Daniel’s Prophecy</vt:lpstr>
      <vt:lpstr>The Unity of Daniel’s Prophecy</vt:lpstr>
      <vt:lpstr>The Unity of Daniel’s Prophecy</vt:lpstr>
      <vt:lpstr>The Unity of Daniel’s Prophecy</vt:lpstr>
      <vt:lpstr>The Unity of Daniel’s Prophecy</vt:lpstr>
      <vt:lpstr>The Unity of Daniel’s Prophecy</vt:lpstr>
      <vt:lpstr>The Unity of Daniel’s Prophecy</vt:lpstr>
      <vt:lpstr>The Unity of Daniel’s Prophecy</vt:lpstr>
      <vt:lpstr>The Unity of Daniel’s Prophecy</vt:lpstr>
      <vt:lpstr>The Unity of Daniel’s Prophecy</vt:lpstr>
      <vt:lpstr>The Unity of Daniel’s Prophecy</vt:lpstr>
      <vt:lpstr>The Unity of Daniel’s Prophecy</vt:lpstr>
      <vt:lpstr>The Unity of Daniel’s Prophecy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Unity of Daniel’s Prophecy</dc:title>
  <dc:creator>gburch</dc:creator>
  <cp:lastModifiedBy>gburch</cp:lastModifiedBy>
  <cp:revision>183</cp:revision>
  <dcterms:created xsi:type="dcterms:W3CDTF">2012-06-22T13:09:16Z</dcterms:created>
  <dcterms:modified xsi:type="dcterms:W3CDTF">2012-10-25T16:57:51Z</dcterms:modified>
</cp:coreProperties>
</file>