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1" r:id="rId4"/>
    <p:sldId id="273" r:id="rId5"/>
    <p:sldId id="274" r:id="rId6"/>
    <p:sldId id="275" r:id="rId7"/>
    <p:sldId id="258" r:id="rId8"/>
    <p:sldId id="267" r:id="rId9"/>
    <p:sldId id="259" r:id="rId10"/>
    <p:sldId id="260" r:id="rId11"/>
    <p:sldId id="261" r:id="rId12"/>
    <p:sldId id="262" r:id="rId13"/>
    <p:sldId id="276" r:id="rId14"/>
    <p:sldId id="264" r:id="rId15"/>
    <p:sldId id="266" r:id="rId16"/>
    <p:sldId id="269" r:id="rId17"/>
    <p:sldId id="265" r:id="rId18"/>
    <p:sldId id="268" r:id="rId19"/>
    <p:sldId id="277" r:id="rId20"/>
    <p:sldId id="270" r:id="rId21"/>
    <p:sldId id="272" r:id="rId22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05" autoAdjust="0"/>
  </p:normalViewPr>
  <p:slideViewPr>
    <p:cSldViewPr>
      <p:cViewPr varScale="1">
        <p:scale>
          <a:sx n="66" d="100"/>
          <a:sy n="66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43B1-D57E-442E-99D2-D721C9C10B6D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8"/>
            <a:ext cx="5661660" cy="4029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79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79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0FF68-7161-4683-A214-471DEAA4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Each vision comes in sequence </a:t>
            </a:r>
            <a:r>
              <a:rPr lang="en-US" dirty="0" smtClean="0"/>
              <a:t>(497-424 BC) and builds upon its predecessors.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Show files in sequence: </a:t>
            </a:r>
            <a:r>
              <a:rPr lang="en-US" dirty="0" smtClean="0"/>
              <a:t>a)</a:t>
            </a:r>
            <a:r>
              <a:rPr lang="en-US" baseline="0" dirty="0" smtClean="0"/>
              <a:t> </a:t>
            </a:r>
            <a:r>
              <a:rPr lang="en-US" dirty="0" smtClean="0"/>
              <a:t>Image of Dan.2 (artistic).pdf, b) Persian Empire.gif, c) Alexandrian Empire.gif, d) Roman Empire at greatest extent.gif – explain discontinuity of image, if Rome is taken as the legs of iron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“the end of their reign”:  </a:t>
            </a:r>
            <a:r>
              <a:rPr lang="en-US" b="0" dirty="0" smtClean="0"/>
              <a:t>i.e., Alexander’s successors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Little Horn </a:t>
            </a:r>
            <a:r>
              <a:rPr lang="en-US" b="0" dirty="0" smtClean="0"/>
              <a:t>– the Antichrist, whose “kingdom” is the 10-fold confederacy of the feet &amp; toes growing out of the legs of iron.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Captain of captains:  </a:t>
            </a:r>
            <a:r>
              <a:rPr lang="en-US" i="1" dirty="0" smtClean="0"/>
              <a:t>hapax</a:t>
            </a:r>
            <a:r>
              <a:rPr lang="en-US" dirty="0" smtClean="0"/>
              <a:t>, but correlative to “God of gods” in 11:36, and to “Lord of lords” and “King of kings” – Rev.17:14; 19:16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Without Hand:  </a:t>
            </a:r>
            <a:r>
              <a:rPr lang="en-US" dirty="0" smtClean="0"/>
              <a:t>cp. the “hewn stone” of ch.2.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The time of the end:</a:t>
            </a:r>
            <a:r>
              <a:rPr lang="en-US" dirty="0" smtClean="0"/>
              <a:t> here and 11:35,40; 12:4,9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Shut up the Vision </a:t>
            </a:r>
            <a:r>
              <a:rPr lang="en-US" dirty="0" smtClean="0"/>
              <a:t>– but John told NOT to seal his vision, for it was near.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Coincidence?</a:t>
            </a:r>
            <a:r>
              <a:rPr lang="en-US" dirty="0" smtClean="0"/>
              <a:t> – classic ideal in sculpture: the head should =</a:t>
            </a:r>
            <a:r>
              <a:rPr lang="en-US" baseline="0" dirty="0" smtClean="0"/>
              <a:t> 1/8 the height of the body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490 Years Divided:  </a:t>
            </a:r>
            <a:r>
              <a:rPr lang="en-US" baseline="0" dirty="0" smtClean="0"/>
              <a:t>Like other prophecies, this one became divided after passage of time, so that it no longer coincided completely with the Dan.2 image.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Abomination of Desolation = </a:t>
            </a:r>
            <a:r>
              <a:rPr lang="en-US" baseline="0" dirty="0" smtClean="0"/>
              <a:t>Transgression of Desolation (Dan. 8)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baseline="0" dirty="0" smtClean="0"/>
              <a:t>The People: </a:t>
            </a:r>
            <a:r>
              <a:rPr lang="en-US" baseline="0" dirty="0" smtClean="0"/>
              <a:t>Israel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The mighty,</a:t>
            </a:r>
            <a:r>
              <a:rPr lang="en-US" b="1" baseline="0" dirty="0" smtClean="0"/>
              <a:t> self-willed king:  </a:t>
            </a:r>
            <a:r>
              <a:rPr lang="en-US" b="0" baseline="0" dirty="0" smtClean="0"/>
              <a:t>Alexander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Kings of North and South: </a:t>
            </a:r>
            <a:r>
              <a:rPr lang="en-US" b="0" baseline="0" dirty="0" smtClean="0"/>
              <a:t>the 2 legs of iron of Dan.2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Postponement: </a:t>
            </a:r>
            <a:r>
              <a:rPr lang="en-US" b="0" baseline="0" dirty="0" smtClean="0"/>
              <a:t>yielded gap in the transition from Brass to Iron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Foreign god:</a:t>
            </a:r>
            <a:r>
              <a:rPr lang="en-US" dirty="0" smtClean="0"/>
              <a:t> Satan, “the god of this age” per 2 Cor.4:4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Egypt, Libya, Ethiopia: </a:t>
            </a:r>
            <a:r>
              <a:rPr lang="en-US" dirty="0" smtClean="0"/>
              <a:t>possibly the 3 uprooted horns?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Ethiopia (Kush):  </a:t>
            </a:r>
            <a:r>
              <a:rPr lang="en-US" dirty="0" smtClean="0"/>
              <a:t>is likely modern Sudan and perhaps southern modern Egypt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1260 days:</a:t>
            </a:r>
            <a:r>
              <a:rPr lang="en-US" dirty="0" smtClean="0"/>
              <a:t> the final half-7 of the 70 sevens (Dan.9:27); also time, times and half a time (Dan.7:75; 12:7)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7 Heads, 10 Horns </a:t>
            </a:r>
            <a:r>
              <a:rPr lang="en-US" b="0" dirty="0" smtClean="0"/>
              <a:t>– like father, like son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Leopard – Bear – Lion: </a:t>
            </a:r>
            <a:r>
              <a:rPr lang="en-US" dirty="0" smtClean="0"/>
              <a:t>same trio as Dan.7,</a:t>
            </a:r>
            <a:r>
              <a:rPr lang="en-US" baseline="0" dirty="0" smtClean="0"/>
              <a:t> but order </a:t>
            </a:r>
            <a:r>
              <a:rPr lang="en-US" i="1" baseline="0" dirty="0" smtClean="0"/>
              <a:t>Reversed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Dragon Power - </a:t>
            </a:r>
            <a:r>
              <a:rPr lang="en-US" dirty="0" smtClean="0"/>
              <a:t> Little Horn (Dan.8:24) will be mighty, but not by his own power.</a:t>
            </a:r>
          </a:p>
          <a:p>
            <a:pPr marL="228600" indent="-228600">
              <a:buAutoNum type="arabicPeriod"/>
            </a:pPr>
            <a:r>
              <a:rPr lang="en-US" b="1" i="0" dirty="0" smtClean="0"/>
              <a:t>Dragon’s Throne </a:t>
            </a:r>
            <a:r>
              <a:rPr lang="en-US" i="0" dirty="0" smtClean="0"/>
              <a:t>– specifically identified</a:t>
            </a:r>
            <a:r>
              <a:rPr lang="en-US" i="0" baseline="0" dirty="0" smtClean="0"/>
              <a:t> with </a:t>
            </a:r>
            <a:r>
              <a:rPr lang="en-US" i="0" baseline="0" smtClean="0"/>
              <a:t>Pergamos (2:13)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42 months:</a:t>
            </a:r>
            <a:r>
              <a:rPr lang="en-US" dirty="0" smtClean="0"/>
              <a:t> the final half-7 of the 70 sevens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Those “in the book” (Dan.12:1)</a:t>
            </a:r>
            <a:r>
              <a:rPr lang="en-US" dirty="0" smtClean="0"/>
              <a:t> – escape!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Head of Gold:</a:t>
            </a:r>
            <a:r>
              <a:rPr lang="en-US" baseline="0" dirty="0" smtClean="0"/>
              <a:t> note that it was Nebuchadnezzar’s reign (605-562 BC – 54 yrs. Inclusive reckoning)– not the dynasties of Babylon.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Identification:</a:t>
            </a:r>
            <a:r>
              <a:rPr lang="en-US" baseline="0" dirty="0" smtClean="0"/>
              <a:t> only the head of gold is identified in ch.2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 4 Kingdoms: </a:t>
            </a:r>
            <a:r>
              <a:rPr lang="en-US" baseline="0" dirty="0" smtClean="0"/>
              <a:t>might have followed sequentially, but didn’t!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baseline="0" dirty="0" smtClean="0"/>
              <a:t>Prophetic fulfillment often has chronological breaks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baseline="0" dirty="0" smtClean="0"/>
              <a:t>Luk.4:17-21 provides a notable example – Jesus preaching “the acceptable year of the Lord” from Isa.61:1-2, but cutting short the continuation into “the day of vengeance of our God.”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Then show files: </a:t>
            </a:r>
            <a:r>
              <a:rPr lang="en-US" dirty="0" smtClean="0"/>
              <a:t>Image of Dan.2 in Prospect.pdf,  Image of Dan.2</a:t>
            </a:r>
            <a:r>
              <a:rPr lang="en-US" baseline="0" dirty="0" smtClean="0"/>
              <a:t> in Retrospect.pdf (what happened after Daniel’s day)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Then read: </a:t>
            </a:r>
            <a:r>
              <a:rPr lang="en-US" baseline="0" dirty="0" smtClean="0"/>
              <a:t>p.24 </a:t>
            </a:r>
            <a:r>
              <a:rPr lang="en-US" i="1" baseline="0" dirty="0" smtClean="0"/>
              <a:t>The Fourth gentile Kingdom </a:t>
            </a:r>
            <a:r>
              <a:rPr lang="en-US" baseline="0" dirty="0" smtClean="0"/>
              <a:t>(marked text)</a:t>
            </a:r>
            <a:endParaRPr lang="en-US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7 Heads: </a:t>
            </a:r>
            <a:r>
              <a:rPr lang="en-US" dirty="0" smtClean="0"/>
              <a:t>7 mountains on which the Harlot sits (17:9) – but she also sits on the Scarlet Beast (who has the 7 heads).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7 mountains:  </a:t>
            </a:r>
            <a:r>
              <a:rPr lang="en-US" dirty="0" smtClean="0"/>
              <a:t>7 powers or kingdoms based on the “mountain” symbolism of Dan.2.  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Enigma of the 7 kings: </a:t>
            </a:r>
            <a:r>
              <a:rPr lang="en-US" dirty="0" smtClean="0"/>
              <a:t>the</a:t>
            </a:r>
            <a:r>
              <a:rPr lang="en-US" baseline="0" dirty="0" smtClean="0"/>
              <a:t> 5 fell, the 1 is, the other did not come yet.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Beast:</a:t>
            </a:r>
            <a:r>
              <a:rPr lang="en-US" baseline="0" dirty="0" smtClean="0"/>
              <a:t> is the 5</a:t>
            </a:r>
            <a:r>
              <a:rPr lang="en-US" baseline="30000" dirty="0" smtClean="0"/>
              <a:t>th</a:t>
            </a:r>
            <a:r>
              <a:rPr lang="en-US" baseline="0" dirty="0" smtClean="0"/>
              <a:t> king (as a man) and the 8</a:t>
            </a:r>
            <a:r>
              <a:rPr lang="en-US" baseline="30000" dirty="0" smtClean="0"/>
              <a:t>th</a:t>
            </a:r>
            <a:r>
              <a:rPr lang="en-US" baseline="0" dirty="0" smtClean="0"/>
              <a:t> (in a Satanic travesty of resurrection).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10 Horns </a:t>
            </a:r>
            <a:r>
              <a:rPr lang="en-US" dirty="0" smtClean="0"/>
              <a:t>– concurrent, unlike the 7 heads, who are successive.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Lord of lords</a:t>
            </a:r>
            <a:r>
              <a:rPr lang="en-US" dirty="0" smtClean="0"/>
              <a:t> – like “Captain of captains” (a.k.a. “Prince of princes”) opposed by Little Horn in Dan.8:25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Beast judged </a:t>
            </a:r>
            <a:r>
              <a:rPr lang="en-US" dirty="0" smtClean="0"/>
              <a:t>– like Little Horn in Dan.7:11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Seal…not the Book </a:t>
            </a:r>
            <a:r>
              <a:rPr lang="en-US" dirty="0" smtClean="0"/>
              <a:t>– unlike Dan.12:4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Mixed Iron &amp; Ceramic:  </a:t>
            </a:r>
            <a:r>
              <a:rPr lang="en-US" b="0" baseline="0" dirty="0" smtClean="0"/>
              <a:t>NB – a kingdom with a mixed nature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Mixture:</a:t>
            </a:r>
            <a:r>
              <a:rPr lang="en-US" b="0" baseline="0" dirty="0" smtClean="0"/>
              <a:t>  “mixed with </a:t>
            </a:r>
            <a:r>
              <a:rPr lang="en-US" b="0" i="1" baseline="0" dirty="0" smtClean="0">
                <a:solidFill>
                  <a:schemeClr val="tx1"/>
                </a:solidFill>
              </a:rPr>
              <a:t>shards</a:t>
            </a:r>
            <a:r>
              <a:rPr lang="en-US" b="0" baseline="0" dirty="0" smtClean="0"/>
              <a:t> of </a:t>
            </a:r>
            <a:r>
              <a:rPr lang="en-US" b="0" i="1" baseline="0" dirty="0" smtClean="0"/>
              <a:t>clay</a:t>
            </a:r>
            <a:r>
              <a:rPr lang="en-US" b="0" baseline="0" dirty="0" smtClean="0"/>
              <a:t> (mud)” – 3 times in Dan.2 – KJV = “miry clay”.  Now cp. the description of Leviathan in Job 41:30 – “under him are sharpened </a:t>
            </a:r>
            <a:r>
              <a:rPr lang="en-US" b="0" i="1" baseline="0" dirty="0" smtClean="0"/>
              <a:t>shards</a:t>
            </a:r>
            <a:r>
              <a:rPr lang="en-US" b="0" baseline="0" dirty="0" smtClean="0"/>
              <a:t>, he spreads sharpness upon the </a:t>
            </a:r>
            <a:r>
              <a:rPr lang="en-US" b="0" i="1" baseline="0" dirty="0" smtClean="0"/>
              <a:t>clay</a:t>
            </a:r>
            <a:r>
              <a:rPr lang="en-US" b="0" baseline="0" dirty="0" smtClean="0"/>
              <a:t>.”  And Leviathan = Satan per Isa.27:1.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Historic Mixture:  </a:t>
            </a:r>
            <a:r>
              <a:rPr lang="en-US" b="0" baseline="0" dirty="0" smtClean="0"/>
              <a:t>mixed nature of the Exodus (12:37-38), suggests an ethnic mixture in the feet and toes.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 Stone or Rock of Israel</a:t>
            </a:r>
            <a:r>
              <a:rPr lang="en-US" b="0" baseline="0" dirty="0" smtClean="0"/>
              <a:t>:  i.e., Christ.  This was a “hewn stone” as in Exo.20:25 (Heb. gaîyt fm. gâzâh; Aram. g</a:t>
            </a:r>
            <a:r>
              <a:rPr lang="en-US" b="0" baseline="-25000" dirty="0" smtClean="0"/>
              <a:t>e</a:t>
            </a:r>
            <a:r>
              <a:rPr lang="en-US" b="0" baseline="0" dirty="0" smtClean="0"/>
              <a:t>zar); also “the Stone the builders rejected – Chief Cornerstone”.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 Stone becomes a Mountain:  “</a:t>
            </a:r>
            <a:r>
              <a:rPr lang="en-US" b="0" baseline="0" dirty="0" smtClean="0"/>
              <a:t>mountain” as metaphor for a kingdom in its power (e.g., Jer.51:25 of Babylon; Psa.30:7)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Transition from Mud to Rock:</a:t>
            </a:r>
            <a:r>
              <a:rPr lang="en-US" b="0" baseline="0" dirty="0" smtClean="0"/>
              <a:t>  Psa.40:2, where “rock” = </a:t>
            </a:r>
            <a:r>
              <a:rPr lang="en-US" b="0" i="1" baseline="0" dirty="0" smtClean="0"/>
              <a:t>şela`</a:t>
            </a:r>
            <a:r>
              <a:rPr lang="en-US" b="0" baseline="0" dirty="0" smtClean="0"/>
              <a:t>(crag, cliff).  1</a:t>
            </a:r>
            <a:r>
              <a:rPr lang="en-US" b="0" baseline="30000" dirty="0" smtClean="0"/>
              <a:t>st</a:t>
            </a:r>
            <a:r>
              <a:rPr lang="en-US" b="0" baseline="0" dirty="0" smtClean="0"/>
              <a:t> occ. in Num.20:8 (read), which 1 Cor.10:4 equates with Christ!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Tubal-Cain:  </a:t>
            </a:r>
            <a:r>
              <a:rPr lang="en-US" b="0" baseline="0" dirty="0" smtClean="0"/>
              <a:t>His name means “flowing from Cain.  In a symbolic form the smelting of metals flowed from him.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Longer Version of The Curse</a:t>
            </a:r>
            <a:r>
              <a:rPr lang="en-US" b="0" baseline="0" dirty="0" smtClean="0"/>
              <a:t>: Deu.28:23 reverses the order – “your heavens which are above your head will become </a:t>
            </a:r>
            <a:r>
              <a:rPr lang="en-US" b="1" i="1" baseline="0" dirty="0" smtClean="0"/>
              <a:t>brass</a:t>
            </a:r>
            <a:r>
              <a:rPr lang="en-US" b="0" baseline="0" dirty="0" smtClean="0"/>
              <a:t>, and the earth that is beneath you </a:t>
            </a:r>
            <a:r>
              <a:rPr lang="en-US" b="1" i="1" baseline="0" dirty="0" smtClean="0"/>
              <a:t>iron</a:t>
            </a:r>
            <a:r>
              <a:rPr lang="en-US" b="0" baseline="0" dirty="0" smtClean="0"/>
              <a:t>.”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Further</a:t>
            </a:r>
            <a:r>
              <a:rPr lang="en-US" b="0" baseline="0" dirty="0" smtClean="0"/>
              <a:t>: Dan.5:1-4 speaks of Belshazzar praising “the gods of gold and silver, </a:t>
            </a:r>
            <a:r>
              <a:rPr lang="en-US" b="1" i="1" baseline="0" dirty="0" smtClean="0"/>
              <a:t>brass</a:t>
            </a:r>
            <a:r>
              <a:rPr lang="en-US" b="0" baseline="0" dirty="0" smtClean="0"/>
              <a:t>, </a:t>
            </a:r>
            <a:r>
              <a:rPr lang="en-US" b="1" i="1" baseline="0" dirty="0" smtClean="0"/>
              <a:t>iron</a:t>
            </a:r>
            <a:r>
              <a:rPr lang="en-US" b="0" baseline="0" dirty="0" smtClean="0"/>
              <a:t>, wood and stone.”  The point here seems to be the diversity of materials, rather than their character.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Speculation: </a:t>
            </a:r>
            <a:r>
              <a:rPr lang="en-US" b="0" baseline="0" dirty="0" smtClean="0"/>
              <a:t>Before 1918 one might have viewed the Ottoman Turkish empire as the legs of iron. Seeing that the brass was definitely the Alexandrian Greek empire, mightn’t the 4</a:t>
            </a:r>
            <a:r>
              <a:rPr lang="en-US" b="0" baseline="30000" dirty="0" smtClean="0"/>
              <a:t>th</a:t>
            </a:r>
            <a:r>
              <a:rPr lang="en-US" b="0" baseline="0" dirty="0" smtClean="0"/>
              <a:t> Beast somehow be a melding of Greek/Turk ethnicity or polity? That would represent a coup of colossal proportions, considering the hatred and suspicion between the 2 peoples. That would also put the seven Asian churches of Revelation right in the buffer zone!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Lion-Bear-Leopard </a:t>
            </a:r>
            <a:r>
              <a:rPr lang="en-US" b="0" dirty="0" smtClean="0"/>
              <a:t>– composite </a:t>
            </a:r>
            <a:r>
              <a:rPr lang="en-US" dirty="0" smtClean="0"/>
              <a:t>traits of the Beast/Antichrist (Rev.13:1-2)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1</a:t>
            </a:r>
            <a:r>
              <a:rPr lang="en-US" b="1" baseline="30000" dirty="0" smtClean="0"/>
              <a:t>st, </a:t>
            </a:r>
            <a:r>
              <a:rPr lang="en-US" b="1" baseline="0" dirty="0" smtClean="0"/>
              <a:t>2</a:t>
            </a:r>
            <a:r>
              <a:rPr lang="en-US" b="1" baseline="30000" dirty="0" smtClean="0"/>
              <a:t>nd</a:t>
            </a:r>
            <a:r>
              <a:rPr lang="en-US" b="1" baseline="0" dirty="0" smtClean="0"/>
              <a:t>,</a:t>
            </a:r>
            <a:r>
              <a:rPr lang="en-US" b="1" baseline="30000" dirty="0" smtClean="0"/>
              <a:t> </a:t>
            </a:r>
            <a:r>
              <a:rPr lang="en-US" b="1" baseline="0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beast-kings</a:t>
            </a:r>
            <a:r>
              <a:rPr lang="en-US" dirty="0" smtClean="0"/>
              <a:t> – later identified with the </a:t>
            </a:r>
            <a:r>
              <a:rPr lang="en-US" b="1" i="1" dirty="0" smtClean="0"/>
              <a:t>3 horns </a:t>
            </a:r>
            <a:r>
              <a:rPr lang="en-US" dirty="0" smtClean="0"/>
              <a:t>subdued by Little Horn; they are not ancient Babylon, Persia and Greece as some have taught it</a:t>
            </a:r>
            <a:r>
              <a:rPr lang="en-US" baseline="0" dirty="0" smtClean="0"/>
              <a:t> – they are contemporaries of 4</a:t>
            </a:r>
            <a:r>
              <a:rPr lang="en-US" baseline="30000" dirty="0" smtClean="0"/>
              <a:t>th</a:t>
            </a:r>
            <a:r>
              <a:rPr lang="en-US" baseline="0" dirty="0" smtClean="0"/>
              <a:t> Beast – their identity possibly a mystery until “last days”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</a:t>
            </a:r>
            <a:r>
              <a:rPr lang="en-US" b="1" baseline="30000" dirty="0" smtClean="0"/>
              <a:t>st</a:t>
            </a:r>
            <a:r>
              <a:rPr lang="en-US" b="1" baseline="0" dirty="0" smtClean="0"/>
              <a:t> &amp; 2</a:t>
            </a:r>
            <a:r>
              <a:rPr lang="en-US" b="1" baseline="30000" dirty="0" smtClean="0"/>
              <a:t>nd</a:t>
            </a:r>
            <a:r>
              <a:rPr lang="en-US" b="1" baseline="0" dirty="0" smtClean="0"/>
              <a:t> Kings:  </a:t>
            </a:r>
            <a:r>
              <a:rPr lang="en-US" b="0" baseline="0" dirty="0" smtClean="0"/>
              <a:t>Noteworthy how the lion and bear are linked together in these “mundane” texts – 1 Sam.17:34-37 (3x); Isa.11:7; Lam.3:10; Hos.13:8; Amo.5:19 – 8 linkages in OT + Rev.13:2 make 9 in all (signifying Judgment!)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</a:t>
            </a:r>
            <a:r>
              <a:rPr lang="en-US" b="1" baseline="30000" dirty="0" smtClean="0"/>
              <a:t>st</a:t>
            </a:r>
            <a:r>
              <a:rPr lang="en-US" b="1" baseline="0" dirty="0" smtClean="0"/>
              <a:t> King:</a:t>
            </a:r>
            <a:r>
              <a:rPr lang="en-US" b="0" baseline="0" dirty="0" smtClean="0"/>
              <a:t>  his </a:t>
            </a:r>
            <a:r>
              <a:rPr lang="en-US" b="0" i="1" baseline="0" dirty="0" smtClean="0"/>
              <a:t>eagle</a:t>
            </a:r>
            <a:r>
              <a:rPr lang="en-US" b="0" baseline="0" dirty="0" smtClean="0"/>
              <a:t> nature recalls the Curse – “Yahweh will lift up against you a nation from afar, from the end of the earth, like the </a:t>
            </a:r>
            <a:r>
              <a:rPr lang="en-US" b="0" i="1" baseline="0" dirty="0" smtClean="0"/>
              <a:t>eagle</a:t>
            </a:r>
            <a:r>
              <a:rPr lang="en-US" b="0" baseline="0" dirty="0" smtClean="0"/>
              <a:t> it flies, a nation whose tongue you will not hear.” (Deu.28:49)  A fulfillment of the nation whose language they’d not understand was Babylon, although not yet named in Jer.5:15. 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3</a:t>
            </a:r>
            <a:r>
              <a:rPr lang="en-US" b="1" baseline="30000" dirty="0" smtClean="0"/>
              <a:t>rd</a:t>
            </a:r>
            <a:r>
              <a:rPr lang="en-US" b="1" baseline="0" dirty="0" smtClean="0"/>
              <a:t> King:  </a:t>
            </a:r>
            <a:r>
              <a:rPr lang="en-US" baseline="0" dirty="0" smtClean="0"/>
              <a:t>What else has 4 wings? The cherubim have 4 wings and 4 faces (heads?)!  However, Isa.11:12 speaks of gathering Israel “from the four wings (lit.) of the earth.”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</a:t>
            </a:r>
            <a:r>
              <a:rPr lang="en-US" b="1" baseline="30000" dirty="0" smtClean="0"/>
              <a:t>st</a:t>
            </a:r>
            <a:r>
              <a:rPr lang="en-US" b="1" baseline="0" dirty="0" smtClean="0"/>
              <a:t> &amp; 3</a:t>
            </a:r>
            <a:r>
              <a:rPr lang="en-US" b="1" baseline="30000" dirty="0" smtClean="0"/>
              <a:t>rd</a:t>
            </a:r>
            <a:r>
              <a:rPr lang="en-US" b="1" baseline="0" dirty="0" smtClean="0"/>
              <a:t> kings:</a:t>
            </a:r>
            <a:r>
              <a:rPr lang="en-US" baseline="0" dirty="0" smtClean="0"/>
              <a:t>  An unjust Jerusalem is threatened with lions and leopards (Jer.5:6).  The threatened Babylonian invasion is likened to leopards and eagles (Hab.1:8).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i="1" baseline="0" dirty="0" smtClean="0">
                <a:solidFill>
                  <a:srgbClr val="FF0000"/>
                </a:solidFill>
              </a:rPr>
              <a:t>4</a:t>
            </a:r>
            <a:r>
              <a:rPr lang="en-US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b="1" i="1" baseline="0" dirty="0" smtClean="0">
                <a:solidFill>
                  <a:srgbClr val="FF0000"/>
                </a:solidFill>
              </a:rPr>
              <a:t> king </a:t>
            </a:r>
            <a:r>
              <a:rPr lang="en-US" baseline="0" dirty="0" smtClean="0"/>
              <a:t>– legs of iron leading to feet and toes of mixed iron &amp; ceramic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NB: </a:t>
            </a:r>
            <a:r>
              <a:rPr lang="en-US" baseline="0" dirty="0" smtClean="0"/>
              <a:t>the 4 beasts collectively have 7 heads!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10 Horns</a:t>
            </a:r>
            <a:r>
              <a:rPr lang="en-US" baseline="0" dirty="0" smtClean="0"/>
              <a:t> – the 10 toes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Little Horn </a:t>
            </a:r>
            <a:r>
              <a:rPr lang="en-US" baseline="0" dirty="0" smtClean="0"/>
              <a:t>– leader, influencer of the 10, then 7 horns.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Trampled the rest (vv.7,19)</a:t>
            </a:r>
            <a:r>
              <a:rPr lang="en-US" baseline="0" dirty="0" smtClean="0"/>
              <a:t> – Who are the rest? V.12 says “rest of the beasts” lose their dominion but live on. The 3 Beasts are described as “consumed”, “shattered”, “trampled” (vv.7,19,23), but the 3 horns are “rooted up” (v.8) and “humiliated” (v.24).  So the 3 Beasts seem diverse from the 3 Horns!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Time, Times and Dividing of Time</a:t>
            </a:r>
            <a:r>
              <a:rPr lang="en-US" baseline="0" dirty="0" smtClean="0"/>
              <a:t> – cp. “a time, times and half a time” (Rev.12:14)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Ancient of Days </a:t>
            </a:r>
            <a:r>
              <a:rPr lang="en-US" baseline="0" dirty="0" smtClean="0"/>
              <a:t>– description very like “one like a Son of Man” (Rev.1:13-14)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Little Horn’s judgment </a:t>
            </a:r>
            <a:r>
              <a:rPr lang="en-US" baseline="0" dirty="0" smtClean="0"/>
              <a:t>– same as the Beast in Rev.19:20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Note</a:t>
            </a:r>
            <a:r>
              <a:rPr lang="en-US" baseline="0" dirty="0" smtClean="0"/>
              <a:t> – the first 3 beast-kings are permitted to 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Ram’s 2 horns - </a:t>
            </a:r>
            <a:r>
              <a:rPr lang="en-US" b="0" dirty="0" smtClean="0"/>
              <a:t>the 2</a:t>
            </a:r>
            <a:r>
              <a:rPr lang="en-US" b="0" baseline="0" dirty="0" smtClean="0"/>
              <a:t> arms of silver in Dan.2</a:t>
            </a:r>
            <a:endParaRPr lang="en-US" b="0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He-goat’s 1st horn </a:t>
            </a:r>
            <a:r>
              <a:rPr lang="en-US" dirty="0" smtClean="0"/>
              <a:t>– Alexander the Great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4 New Horns:  </a:t>
            </a:r>
            <a:r>
              <a:rPr lang="en-US" b="0" dirty="0" smtClean="0"/>
              <a:t>Division among Alexander’s generals -  </a:t>
            </a:r>
            <a:r>
              <a:rPr lang="en-US" dirty="0" smtClean="0"/>
              <a:t>Ptolemy (South), Seleucus (North) , Lysimachus (Asia Minor) &amp; Cassander (Macedonia and Greece)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Then: </a:t>
            </a:r>
            <a:r>
              <a:rPr lang="en-US" dirty="0" smtClean="0"/>
              <a:t> “out of one of them came forth one horn of littleness (or, insignificance)” – Little Horn again. (8:9)</a:t>
            </a:r>
          </a:p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6764-66FD-4EA8-9886-8027BF90C365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F09D-51E0-42C4-9CBC-949561DBF5E7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2F15-C9CE-4C1C-9F05-991A5EC77033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B087-A656-4B9D-904D-24D9D1EB922A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B608-61DF-46D1-BFAA-0138ACD33EFD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96A-0E32-4F8D-9E87-6249FCEE9EF9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E35-C1E4-4805-A522-40C6B08F8F66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524-62FE-44B9-A4D0-D8DB527014D6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4436-38F8-4897-BFBC-A0FD9DD3E38A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B826-E81C-416B-AA81-774A36D56E8A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385-5579-46B1-A148-DD36C9C33828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8482-79D2-4FD6-93F1-582668D970AB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1054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Dan.2</a:t>
            </a:r>
            <a:r>
              <a:rPr lang="en-US" dirty="0" smtClean="0">
                <a:solidFill>
                  <a:schemeClr val="tx1"/>
                </a:solidFill>
              </a:rPr>
              <a:t> – the great image of Nebuchadnezzar’s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               dream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Dan.7</a:t>
            </a:r>
            <a:r>
              <a:rPr lang="en-US" dirty="0" smtClean="0">
                <a:solidFill>
                  <a:schemeClr val="tx1"/>
                </a:solidFill>
              </a:rPr>
              <a:t> – vision of the 4 beasts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Dan.8 </a:t>
            </a:r>
            <a:r>
              <a:rPr lang="en-US" dirty="0" smtClean="0">
                <a:solidFill>
                  <a:schemeClr val="tx1"/>
                </a:solidFill>
              </a:rPr>
              <a:t>– vision of the ram and he-goat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Dan.9</a:t>
            </a:r>
            <a:r>
              <a:rPr lang="en-US" dirty="0" smtClean="0">
                <a:solidFill>
                  <a:schemeClr val="tx1"/>
                </a:solidFill>
              </a:rPr>
              <a:t> – vision of the 70 sevens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Dan.10-11</a:t>
            </a:r>
            <a:r>
              <a:rPr lang="en-US" dirty="0" smtClean="0">
                <a:solidFill>
                  <a:schemeClr val="tx1"/>
                </a:solidFill>
              </a:rPr>
              <a:t> – vision of kings of North and South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i="1" dirty="0" smtClean="0">
                <a:solidFill>
                  <a:schemeClr val="tx1"/>
                </a:solidFill>
              </a:rPr>
              <a:t>Then add: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Rev.12-13,17</a:t>
            </a:r>
            <a:r>
              <a:rPr lang="en-US" dirty="0" smtClean="0">
                <a:solidFill>
                  <a:schemeClr val="tx1"/>
                </a:solidFill>
              </a:rPr>
              <a:t> – the Satanic beast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604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Dan.8 (ctd.):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Little Horn, King of Fierce Face</a:t>
            </a:r>
            <a:r>
              <a:rPr lang="en-US" sz="3200" dirty="0" smtClean="0">
                <a:solidFill>
                  <a:schemeClr val="tx1"/>
                </a:solidFill>
              </a:rPr>
              <a:t> – 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arising at “the end of their reign” 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understanding enigmas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causing deceit to prosper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mighty – but </a:t>
            </a:r>
            <a:r>
              <a:rPr lang="en-US" sz="2800" dirty="0" smtClean="0">
                <a:solidFill>
                  <a:srgbClr val="FF0000"/>
                </a:solidFill>
              </a:rPr>
              <a:t>not by his own power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destroying many, including the saints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suspending the daily sacrifice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transgression of desolation </a:t>
            </a:r>
            <a:r>
              <a:rPr lang="en-US" sz="2800" dirty="0" smtClean="0">
                <a:solidFill>
                  <a:schemeClr val="tx1"/>
                </a:solidFill>
              </a:rPr>
              <a:t>polluting the    </a:t>
            </a:r>
          </a:p>
          <a:p>
            <a:pPr lvl="2" algn="l">
              <a:spcBef>
                <a:spcPts val="6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       Sanctuary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standing against the Captain of captains</a:t>
            </a:r>
          </a:p>
          <a:p>
            <a:pPr lvl="2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but broken </a:t>
            </a:r>
            <a:r>
              <a:rPr lang="en-US" sz="2800" dirty="0" smtClean="0">
                <a:solidFill>
                  <a:srgbClr val="FF0000"/>
                </a:solidFill>
              </a:rPr>
              <a:t>without hand</a:t>
            </a:r>
            <a:r>
              <a:rPr lang="en-US" sz="2800" dirty="0" smtClean="0">
                <a:solidFill>
                  <a:schemeClr val="tx1"/>
                </a:solidFill>
              </a:rPr>
              <a:t> (8:9-12,23-25)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Dan.8 (ctd.):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Time of the vision</a:t>
            </a:r>
            <a:r>
              <a:rPr lang="en-US" sz="3200" dirty="0" smtClean="0">
                <a:solidFill>
                  <a:schemeClr val="tx1"/>
                </a:solidFill>
              </a:rPr>
              <a:t> – 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“for the time of the end” (8:17)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“in the after-part of the indignation” (8:19)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“for the appointed time </a:t>
            </a:r>
            <a:r>
              <a:rPr lang="en-US" sz="3200" i="1" dirty="0" smtClean="0">
                <a:solidFill>
                  <a:schemeClr val="tx1"/>
                </a:solidFill>
              </a:rPr>
              <a:t>is</a:t>
            </a:r>
            <a:r>
              <a:rPr lang="en-US" sz="3200" dirty="0" smtClean="0">
                <a:solidFill>
                  <a:schemeClr val="tx1"/>
                </a:solidFill>
              </a:rPr>
              <a:t> the end” (8:10)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 3 expressions; 4 different “time” related </a:t>
            </a:r>
          </a:p>
          <a:p>
            <a:pPr lvl="2" algn="l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words employed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“shut up the vision for it is unto many days” </a:t>
            </a:r>
          </a:p>
          <a:p>
            <a:pPr lvl="2" algn="l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until “the time of the end” (8:26; 12:4,9)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724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Dan.9:</a:t>
            </a:r>
          </a:p>
          <a:p>
            <a:pPr algn="l"/>
            <a:endParaRPr lang="en-US" sz="4000" b="1" dirty="0" smtClean="0">
              <a:solidFill>
                <a:schemeClr val="tx1"/>
              </a:solidFill>
            </a:endParaRP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Daniel prayed for the end of the </a:t>
            </a:r>
            <a:r>
              <a:rPr lang="en-US" sz="4000" b="1" i="1" dirty="0" smtClean="0">
                <a:solidFill>
                  <a:schemeClr val="tx1"/>
                </a:solidFill>
              </a:rPr>
              <a:t>70 years</a:t>
            </a:r>
            <a:r>
              <a:rPr lang="en-US" sz="4000" dirty="0" smtClean="0">
                <a:solidFill>
                  <a:schemeClr val="tx1"/>
                </a:solidFill>
              </a:rPr>
              <a:t> of desolations of Jerusalem (9:1-3; Jer.25:11)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Dan.9: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Received instead a prophecy of </a:t>
            </a:r>
            <a:r>
              <a:rPr lang="en-US" sz="3600" b="1" i="1" dirty="0" smtClean="0">
                <a:solidFill>
                  <a:schemeClr val="tx1"/>
                </a:solidFill>
              </a:rPr>
              <a:t>70 sevens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upon the People and holy city (Jerusalem) (9:24-27)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finish transgression &amp; establish righteousness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from the decree to restore Jerusalem 69 sevens until </a:t>
            </a:r>
          </a:p>
          <a:p>
            <a:pPr lvl="1"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Messiah cut off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the Coming Prince </a:t>
            </a:r>
            <a:r>
              <a:rPr lang="en-US" dirty="0" smtClean="0">
                <a:solidFill>
                  <a:schemeClr val="tx1"/>
                </a:solidFill>
              </a:rPr>
              <a:t>destroys the People with a </a:t>
            </a:r>
            <a:r>
              <a:rPr lang="en-US" b="1" dirty="0" smtClean="0">
                <a:solidFill>
                  <a:srgbClr val="FF0000"/>
                </a:solidFill>
              </a:rPr>
              <a:t>flood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prince covenants with many during the last seven</a:t>
            </a:r>
          </a:p>
          <a:p>
            <a:pPr lvl="1" algn="l">
              <a:spcBef>
                <a:spcPts val="600"/>
              </a:spcBef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prince substitutes “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abomination of desolation</a:t>
            </a:r>
            <a:r>
              <a:rPr lang="en-US" dirty="0" smtClean="0">
                <a:solidFill>
                  <a:schemeClr val="tx1"/>
                </a:solidFill>
              </a:rPr>
              <a:t>” for </a:t>
            </a:r>
          </a:p>
          <a:p>
            <a:pPr lvl="1"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sacrifices during the last </a:t>
            </a:r>
            <a:r>
              <a:rPr lang="en-US" b="1" dirty="0" smtClean="0">
                <a:solidFill>
                  <a:srgbClr val="00B0F0"/>
                </a:solidFill>
              </a:rPr>
              <a:t>half-seven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89154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 Synopsis of Dan.11:</a:t>
            </a:r>
          </a:p>
          <a:p>
            <a:pPr lvl="2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4 more kings of Persia, the last will stir up Greece 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(11:2)</a:t>
            </a:r>
          </a:p>
          <a:p>
            <a:pPr lvl="2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 mighty king with great dominion will do 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according to his will (11:3)</a:t>
            </a:r>
          </a:p>
          <a:p>
            <a:pPr lvl="2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his kingdom divided to the 4 winds, but not for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his sons (11:4)</a:t>
            </a:r>
          </a:p>
          <a:p>
            <a:pPr lvl="2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detailed exploits of kings of the North (Syria) 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and kings of the South (Egypt) (11:5-20)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62000" y="4572000"/>
            <a:ext cx="45719" cy="1066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68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Brass</a:t>
            </a:r>
            <a:r>
              <a:rPr lang="en-US" sz="1400" b="1" dirty="0" smtClean="0"/>
              <a:t> meets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Iron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366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839200" cy="6019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Dan.11 (ctd.):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300" dirty="0" smtClean="0">
                <a:solidFill>
                  <a:schemeClr val="tx1"/>
                </a:solidFill>
              </a:rPr>
              <a:t>“</a:t>
            </a:r>
            <a:r>
              <a:rPr lang="en-US" sz="3300" b="1" dirty="0" smtClean="0">
                <a:solidFill>
                  <a:schemeClr val="tx1"/>
                </a:solidFill>
              </a:rPr>
              <a:t>Vile Person</a:t>
            </a:r>
            <a:r>
              <a:rPr lang="en-US" sz="3300" dirty="0" smtClean="0">
                <a:solidFill>
                  <a:schemeClr val="tx1"/>
                </a:solidFill>
              </a:rPr>
              <a:t>” will obtain the kingdom (North) by flatteries (11:21-12:3)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with the arms of a </a:t>
            </a:r>
            <a:r>
              <a:rPr lang="en-US" sz="3500" dirty="0" smtClean="0">
                <a:solidFill>
                  <a:srgbClr val="FF0000"/>
                </a:solidFill>
              </a:rPr>
              <a:t>flood</a:t>
            </a:r>
            <a:r>
              <a:rPr lang="en-US" sz="3500" dirty="0" smtClean="0">
                <a:solidFill>
                  <a:schemeClr val="tx1"/>
                </a:solidFill>
              </a:rPr>
              <a:t> he floods over his </a:t>
            </a:r>
          </a:p>
          <a:p>
            <a:pPr lvl="2" algn="l"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opponents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500" dirty="0" smtClean="0">
                <a:solidFill>
                  <a:schemeClr val="tx1"/>
                </a:solidFill>
              </a:rPr>
              <a:t> he is “against the holy covenant” in league </a:t>
            </a:r>
          </a:p>
          <a:p>
            <a:pPr lvl="2" algn="l"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with those forsaking the covenant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he will substitute the “</a:t>
            </a: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abomination of </a:t>
            </a:r>
          </a:p>
          <a:p>
            <a:pPr lvl="2" algn="l">
              <a:spcBef>
                <a:spcPts val="800"/>
              </a:spcBef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        desolation</a:t>
            </a:r>
            <a:r>
              <a:rPr lang="en-US" sz="3500" dirty="0" smtClean="0">
                <a:solidFill>
                  <a:schemeClr val="tx1"/>
                </a:solidFill>
              </a:rPr>
              <a:t>” for the daily sacrifice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the People of understanding will be captured or </a:t>
            </a:r>
          </a:p>
          <a:p>
            <a:pPr lvl="2" algn="l"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 killed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“to the time of the end” “yet for an appointed </a:t>
            </a:r>
          </a:p>
          <a:p>
            <a:pPr lvl="2" algn="l"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 time”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876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Dan.11 (ctd.):</a:t>
            </a:r>
            <a:endParaRPr lang="en-US" dirty="0" smtClean="0">
              <a:solidFill>
                <a:schemeClr val="tx1"/>
              </a:solidFill>
            </a:endParaRPr>
          </a:p>
          <a:p>
            <a:pPr lvl="2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he blasphemes “the God of gods”; he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worships a “foreign god” (11:36)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Egypt, Libya &amp; Ethiopia are in his thrall 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(11:42-43)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he makes Jerusalem his palace (11:45)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day of affliction for Israel - Michael defends</a:t>
            </a:r>
          </a:p>
          <a:p>
            <a:pPr lvl="2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-  escape for those “</a:t>
            </a:r>
            <a:r>
              <a:rPr lang="en-US" sz="3200" b="1" dirty="0" smtClean="0">
                <a:solidFill>
                  <a:srgbClr val="00B050"/>
                </a:solidFill>
              </a:rPr>
              <a:t>in the book</a:t>
            </a:r>
            <a:r>
              <a:rPr lang="en-US" sz="3200" dirty="0" smtClean="0">
                <a:solidFill>
                  <a:schemeClr val="tx1"/>
                </a:solidFill>
              </a:rPr>
              <a:t>” (12:1)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9154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Rev.12-13,17: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great red Dragon (Satan) – </a:t>
            </a:r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7-headed</a:t>
            </a:r>
            <a:r>
              <a:rPr lang="en-US" sz="3500" dirty="0" smtClean="0">
                <a:solidFill>
                  <a:schemeClr val="tx1"/>
                </a:solidFill>
              </a:rPr>
              <a:t>, </a:t>
            </a:r>
            <a:r>
              <a:rPr lang="en-US" sz="3500" b="1" dirty="0" smtClean="0">
                <a:solidFill>
                  <a:srgbClr val="C00000"/>
                </a:solidFill>
              </a:rPr>
              <a:t>10-horned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(12:3,9)</a:t>
            </a: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the Woman (Israel) flees to the desert –  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 nourished by God 1260 days – “</a:t>
            </a:r>
            <a:r>
              <a:rPr lang="en-US" sz="3500" b="1" dirty="0" smtClean="0">
                <a:solidFill>
                  <a:srgbClr val="00B0F0"/>
                </a:solidFill>
              </a:rPr>
              <a:t>time and 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</a:pPr>
            <a:r>
              <a:rPr lang="en-US" sz="3500" b="1" dirty="0" smtClean="0">
                <a:solidFill>
                  <a:srgbClr val="00B0F0"/>
                </a:solidFill>
              </a:rPr>
              <a:t>       times and half a time</a:t>
            </a:r>
            <a:r>
              <a:rPr lang="en-US" sz="3500" dirty="0" smtClean="0">
                <a:solidFill>
                  <a:schemeClr val="tx1"/>
                </a:solidFill>
              </a:rPr>
              <a:t>” (12:6,14)</a:t>
            </a: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war in heaven – Michael’s army vs. Dragon’s  </a:t>
            </a:r>
          </a:p>
          <a:p>
            <a:pPr lvl="1" algn="l">
              <a:spcBef>
                <a:spcPts val="80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(12:7)</a:t>
            </a: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Dragon pursues the Woman as with a </a:t>
            </a:r>
            <a:r>
              <a:rPr lang="en-US" sz="3500" b="1" dirty="0" smtClean="0">
                <a:solidFill>
                  <a:srgbClr val="FF0000"/>
                </a:solidFill>
              </a:rPr>
              <a:t>flood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ts val="800"/>
              </a:spcBef>
            </a:pPr>
            <a:r>
              <a:rPr lang="en-US" sz="3500" dirty="0" smtClean="0">
                <a:solidFill>
                  <a:schemeClr val="tx1"/>
                </a:solidFill>
              </a:rPr>
              <a:t>      (12:15-16)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915400" cy="5334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Rev.12-13,17 (ctd.):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Beast rises from the sea –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7-headed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</a:rPr>
              <a:t>10-</a:t>
            </a:r>
          </a:p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     horned</a:t>
            </a:r>
            <a:r>
              <a:rPr lang="en-US" sz="3600" dirty="0" smtClean="0">
                <a:solidFill>
                  <a:schemeClr val="tx1"/>
                </a:solidFill>
              </a:rPr>
              <a:t> (13:1)</a:t>
            </a:r>
          </a:p>
          <a:p>
            <a:pPr lvl="1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on its heads a name of blasphemy (13:1)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600" dirty="0" smtClean="0">
                <a:solidFill>
                  <a:schemeClr val="tx1"/>
                </a:solidFill>
              </a:rPr>
              <a:t> like a leopard-bear-lion (13:2)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600" dirty="0" smtClean="0">
                <a:solidFill>
                  <a:schemeClr val="tx1"/>
                </a:solidFill>
              </a:rPr>
              <a:t> Dragon gives him his power, throne &amp;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 great authority (13:2)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915400" cy="5334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Rev.12-13,17 (ctd.):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Beast from the sea</a:t>
            </a:r>
          </a:p>
          <a:p>
            <a:pPr lvl="1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mouth speaking great things &amp; blasphemies –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power for </a:t>
            </a:r>
            <a:r>
              <a:rPr lang="en-US" sz="3200" b="1" dirty="0" smtClean="0">
                <a:solidFill>
                  <a:srgbClr val="00B0F0"/>
                </a:solidFill>
              </a:rPr>
              <a:t>42 months</a:t>
            </a:r>
            <a:r>
              <a:rPr lang="en-US" sz="3200" dirty="0" smtClean="0">
                <a:solidFill>
                  <a:schemeClr val="tx1"/>
                </a:solidFill>
              </a:rPr>
              <a:t> (13:5-6)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he wars against the saints (Israel) and other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nations (13:7)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those not “</a:t>
            </a:r>
            <a:r>
              <a:rPr lang="en-US" sz="3200" b="1" dirty="0" smtClean="0">
                <a:solidFill>
                  <a:srgbClr val="00B050"/>
                </a:solidFill>
              </a:rPr>
              <a:t>in the book</a:t>
            </a:r>
            <a:r>
              <a:rPr lang="en-US" sz="3200" dirty="0" smtClean="0">
                <a:solidFill>
                  <a:schemeClr val="tx1"/>
                </a:solidFill>
              </a:rPr>
              <a:t>” do obeisance to him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(13:8; 17:8)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Dan.2: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Head of gold</a:t>
            </a:r>
            <a:r>
              <a:rPr lang="en-US" sz="3600" dirty="0" smtClean="0">
                <a:solidFill>
                  <a:schemeClr val="tx1"/>
                </a:solidFill>
              </a:rPr>
              <a:t> – Nebuchadnezzar (2:38)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Breast &amp; arms of silver</a:t>
            </a:r>
            <a:r>
              <a:rPr lang="en-US" sz="3600" dirty="0" smtClean="0">
                <a:solidFill>
                  <a:schemeClr val="tx1"/>
                </a:solidFill>
              </a:rPr>
              <a:t> – an inferior  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  kingdom (2:39)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CCCC00"/>
                </a:solidFill>
              </a:rPr>
              <a:t>Belly &amp; thighs of brass</a:t>
            </a:r>
            <a:r>
              <a:rPr lang="en-US" sz="3600" dirty="0" smtClean="0">
                <a:solidFill>
                  <a:schemeClr val="tx1"/>
                </a:solidFill>
              </a:rPr>
              <a:t> – a kingdom of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  brass follows (2.39)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Legs of iron</a:t>
            </a:r>
            <a:r>
              <a:rPr lang="en-US" sz="3600" dirty="0" smtClean="0">
                <a:solidFill>
                  <a:schemeClr val="tx1"/>
                </a:solidFill>
              </a:rPr>
              <a:t> – 4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kingdom </a:t>
            </a:r>
            <a:r>
              <a:rPr lang="en-US" sz="3600" i="1" dirty="0" smtClean="0">
                <a:solidFill>
                  <a:srgbClr val="FF0000"/>
                </a:solidFill>
              </a:rPr>
              <a:t>strong as iron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  (2:40)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Rev.12-13,17 (ctd.):</a:t>
            </a:r>
          </a:p>
          <a:p>
            <a:pPr lvl="1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the Scarlet Beast supporting the Great Harlot –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having names of blasphemy,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 heads </a:t>
            </a:r>
            <a:r>
              <a:rPr lang="en-US" sz="3200" dirty="0" smtClean="0">
                <a:solidFill>
                  <a:schemeClr val="tx1"/>
                </a:solidFill>
              </a:rPr>
              <a:t>and </a:t>
            </a:r>
          </a:p>
          <a:p>
            <a:pPr lvl="1" algn="l">
              <a:spcBef>
                <a:spcPts val="0"/>
              </a:spcBef>
            </a:pPr>
            <a:r>
              <a:rPr lang="en-US" sz="3200" b="1" dirty="0" smtClean="0">
                <a:solidFill>
                  <a:schemeClr val="tx1"/>
                </a:solidFill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</a:rPr>
              <a:t>10 horns </a:t>
            </a:r>
            <a:r>
              <a:rPr lang="en-US" sz="3200" dirty="0" smtClean="0">
                <a:solidFill>
                  <a:schemeClr val="tx1"/>
                </a:solidFill>
              </a:rPr>
              <a:t>(17:3)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Great Harlot drunken from blood of the saints –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  Israel (17:6)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 successive kings </a:t>
            </a:r>
            <a:r>
              <a:rPr lang="en-US" sz="3200" dirty="0" smtClean="0">
                <a:solidFill>
                  <a:schemeClr val="tx1"/>
                </a:solidFill>
              </a:rPr>
              <a:t>(17:10)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the Beast is the 8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in succession, but also </a:t>
            </a:r>
          </a:p>
          <a:p>
            <a:pPr lvl="1" algn="l">
              <a:spcBef>
                <a:spcPts val="0"/>
              </a:spcBef>
            </a:pPr>
            <a:r>
              <a:rPr lang="en-US" sz="3200" b="1" dirty="0" smtClean="0">
                <a:solidFill>
                  <a:schemeClr val="tx1"/>
                </a:solidFill>
              </a:rPr>
              <a:t>      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the 7 </a:t>
            </a:r>
            <a:r>
              <a:rPr lang="en-US" sz="3200" dirty="0" smtClean="0">
                <a:solidFill>
                  <a:schemeClr val="tx1"/>
                </a:solidFill>
              </a:rPr>
              <a:t>(17:11)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8392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Rev.12-13,17 (ctd.):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900" dirty="0" smtClean="0">
                <a:solidFill>
                  <a:srgbClr val="C00000"/>
                </a:solidFill>
              </a:rPr>
              <a:t>10 horns </a:t>
            </a:r>
            <a:r>
              <a:rPr lang="en-US" sz="2900" dirty="0" smtClean="0">
                <a:solidFill>
                  <a:schemeClr val="tx1"/>
                </a:solidFill>
              </a:rPr>
              <a:t>are </a:t>
            </a:r>
            <a:r>
              <a:rPr lang="en-US" sz="2900" b="1" dirty="0" smtClean="0">
                <a:solidFill>
                  <a:srgbClr val="C00000"/>
                </a:solidFill>
              </a:rPr>
              <a:t>10 kings </a:t>
            </a:r>
            <a:r>
              <a:rPr lang="en-US" sz="2900" dirty="0" smtClean="0">
                <a:solidFill>
                  <a:schemeClr val="tx1"/>
                </a:solidFill>
              </a:rPr>
              <a:t>who receive power with the </a:t>
            </a:r>
          </a:p>
          <a:p>
            <a:pPr lvl="1" algn="l"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</a:rPr>
              <a:t>       Beast (17:12)</a:t>
            </a:r>
          </a:p>
          <a:p>
            <a:pPr lvl="1" algn="l">
              <a:spcBef>
                <a:spcPts val="800"/>
              </a:spcBef>
              <a:buFont typeface="Calibri" pitchFamily="34" charset="0"/>
              <a:buChar char="–"/>
            </a:pP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rgbClr val="C00000"/>
                </a:solidFill>
              </a:rPr>
              <a:t>10 kings </a:t>
            </a:r>
            <a:r>
              <a:rPr lang="en-US" sz="2900" dirty="0" smtClean="0">
                <a:solidFill>
                  <a:schemeClr val="tx1"/>
                </a:solidFill>
              </a:rPr>
              <a:t>&amp; Beast war with the Lamb – “Lord of lords” </a:t>
            </a:r>
          </a:p>
          <a:p>
            <a:pPr lvl="1" algn="l"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</a:rPr>
              <a:t>       “King of kings” (17:13-14)</a:t>
            </a:r>
          </a:p>
          <a:p>
            <a:pPr lvl="1"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 the Beast judged, cast into “the lake of the fire” </a:t>
            </a:r>
          </a:p>
          <a:p>
            <a:pPr lvl="1"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(17:12)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“seal not the words of this prophecy of this book,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for the season is near” (22:10)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Dan.2 (ctd.):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Feet/toes of mixed iron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FFCC99"/>
                </a:solidFill>
              </a:rPr>
              <a:t>&amp; ceramic </a:t>
            </a:r>
            <a:r>
              <a:rPr lang="en-US" sz="3600" dirty="0" smtClean="0">
                <a:solidFill>
                  <a:schemeClr val="tx1"/>
                </a:solidFill>
              </a:rPr>
              <a:t>– 4</a:t>
            </a:r>
            <a:r>
              <a:rPr lang="en-US" sz="3600" baseline="30000" dirty="0" smtClean="0">
                <a:solidFill>
                  <a:schemeClr val="tx1"/>
                </a:solidFill>
              </a:rPr>
              <a:t>th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kingdom divided; partly </a:t>
            </a:r>
            <a:r>
              <a:rPr lang="en-US" sz="3600" i="1" dirty="0" smtClean="0">
                <a:solidFill>
                  <a:srgbClr val="FF0000"/>
                </a:solidFill>
              </a:rPr>
              <a:t>strong</a:t>
            </a:r>
            <a:r>
              <a:rPr lang="en-US" sz="3600" dirty="0" smtClean="0">
                <a:solidFill>
                  <a:schemeClr val="tx1"/>
                </a:solidFill>
              </a:rPr>
              <a:t> &amp; partly 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i="1" dirty="0" smtClean="0">
                <a:solidFill>
                  <a:srgbClr val="00B0F0"/>
                </a:solidFill>
              </a:rPr>
              <a:t>brittle</a:t>
            </a:r>
            <a:r>
              <a:rPr lang="en-US" sz="3600" dirty="0" smtClean="0">
                <a:solidFill>
                  <a:schemeClr val="tx1"/>
                </a:solidFill>
              </a:rPr>
              <a:t> (2:41-42)</a:t>
            </a: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Stone cut without hands </a:t>
            </a:r>
            <a:r>
              <a:rPr lang="en-US" sz="3600" dirty="0" smtClean="0">
                <a:solidFill>
                  <a:schemeClr val="tx1"/>
                </a:solidFill>
              </a:rPr>
              <a:t>– God’s unending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kingdom destroys all other kingdoms </a:t>
            </a:r>
            <a:r>
              <a:rPr lang="en-US" sz="3000" dirty="0" smtClean="0">
                <a:solidFill>
                  <a:schemeClr val="tx1"/>
                </a:solidFill>
              </a:rPr>
              <a:t>(2:44)</a:t>
            </a: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Nebuchadnezzar’s confession </a:t>
            </a:r>
            <a:r>
              <a:rPr lang="en-US" sz="3600" dirty="0" smtClean="0">
                <a:solidFill>
                  <a:schemeClr val="tx1"/>
                </a:solidFill>
              </a:rPr>
              <a:t>– “your God,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He is </a:t>
            </a:r>
            <a:r>
              <a:rPr lang="en-US" sz="3600" i="1" dirty="0" smtClean="0">
                <a:solidFill>
                  <a:schemeClr val="tx1"/>
                </a:solidFill>
              </a:rPr>
              <a:t>God of gods </a:t>
            </a:r>
            <a:r>
              <a:rPr lang="en-US" sz="3600" dirty="0" smtClean="0">
                <a:solidFill>
                  <a:schemeClr val="tx1"/>
                </a:solidFill>
              </a:rPr>
              <a:t>and </a:t>
            </a:r>
            <a:r>
              <a:rPr lang="en-US" sz="3600" i="1" dirty="0" smtClean="0">
                <a:solidFill>
                  <a:schemeClr val="tx1"/>
                </a:solidFill>
              </a:rPr>
              <a:t>Lord of kings</a:t>
            </a:r>
            <a:r>
              <a:rPr lang="en-US" sz="3600" dirty="0" smtClean="0">
                <a:solidFill>
                  <a:schemeClr val="tx1"/>
                </a:solidFill>
              </a:rPr>
              <a:t>” (2:47)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 smtClean="0">
                <a:solidFill>
                  <a:schemeClr val="tx1"/>
                </a:solidFill>
              </a:rPr>
              <a:t>The meaning of the</a:t>
            </a:r>
            <a:r>
              <a:rPr lang="en-US" sz="47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700" b="1" i="1" dirty="0" smtClean="0">
                <a:solidFill>
                  <a:srgbClr val="FF0000"/>
                </a:solidFill>
              </a:rPr>
              <a:t>iron</a:t>
            </a:r>
          </a:p>
          <a:p>
            <a:pPr algn="l"/>
            <a:endParaRPr lang="en-US" sz="1000" i="1" dirty="0" smtClean="0">
              <a:solidFill>
                <a:srgbClr val="FF0000"/>
              </a:solidFill>
            </a:endParaRP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1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4000" b="1" dirty="0" smtClean="0">
                <a:solidFill>
                  <a:schemeClr val="tx1"/>
                </a:solidFill>
              </a:rPr>
              <a:t> occ: </a:t>
            </a:r>
            <a:r>
              <a:rPr lang="en-US" sz="4000" dirty="0" smtClean="0">
                <a:solidFill>
                  <a:schemeClr val="tx1"/>
                </a:solidFill>
              </a:rPr>
              <a:t>Tubal-Cain taught men to work </a:t>
            </a:r>
            <a:r>
              <a:rPr lang="en-US" sz="4000" b="1" dirty="0" smtClean="0">
                <a:solidFill>
                  <a:srgbClr val="CCCC00"/>
                </a:solidFill>
              </a:rPr>
              <a:t>brass</a:t>
            </a:r>
            <a:r>
              <a:rPr lang="en-US" sz="4000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(Gen.4:22)</a:t>
            </a:r>
          </a:p>
          <a:p>
            <a:pPr lvl="1" algn="l">
              <a:spcBef>
                <a:spcPts val="800"/>
              </a:spcBef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2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4000" b="1" dirty="0" smtClean="0">
                <a:solidFill>
                  <a:schemeClr val="tx1"/>
                </a:solidFill>
              </a:rPr>
              <a:t> occ:</a:t>
            </a:r>
            <a:r>
              <a:rPr lang="en-US" sz="4000" dirty="0" smtClean="0">
                <a:solidFill>
                  <a:schemeClr val="tx1"/>
                </a:solidFill>
              </a:rPr>
              <a:t> Curse – “I will make your heaven as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4000" dirty="0" smtClean="0">
                <a:solidFill>
                  <a:schemeClr val="tx1"/>
                </a:solidFill>
              </a:rPr>
              <a:t> and your earth as </a:t>
            </a:r>
            <a:r>
              <a:rPr lang="en-US" sz="4000" b="1" dirty="0" smtClean="0">
                <a:solidFill>
                  <a:srgbClr val="CCCC00"/>
                </a:solidFill>
              </a:rPr>
              <a:t>brass</a:t>
            </a:r>
            <a:r>
              <a:rPr lang="en-US" sz="4000" dirty="0" smtClean="0">
                <a:solidFill>
                  <a:schemeClr val="tx1"/>
                </a:solidFill>
              </a:rPr>
              <a:t>.” (Lev.26:19)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 smtClean="0">
                <a:solidFill>
                  <a:schemeClr val="tx1"/>
                </a:solidFill>
              </a:rPr>
              <a:t>The meaning of the</a:t>
            </a:r>
            <a:r>
              <a:rPr lang="en-US" sz="47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700" b="1" i="1" dirty="0" smtClean="0">
                <a:solidFill>
                  <a:srgbClr val="FF0000"/>
                </a:solidFill>
              </a:rPr>
              <a:t>iron</a:t>
            </a:r>
          </a:p>
          <a:p>
            <a:pPr algn="l"/>
            <a:endParaRPr lang="en-US" sz="1000" i="1" dirty="0" smtClean="0">
              <a:solidFill>
                <a:srgbClr val="FF0000"/>
              </a:solidFill>
            </a:endParaRP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A Figure of Oppression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Egypt an “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3600" b="1" dirty="0" smtClean="0">
                <a:solidFill>
                  <a:schemeClr val="tx1"/>
                </a:solidFill>
              </a:rPr>
              <a:t> furnace” (Deu.4:20)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sz="3600" b="1" dirty="0" smtClean="0">
                <a:solidFill>
                  <a:schemeClr val="tx1"/>
                </a:solidFill>
              </a:rPr>
              <a:t> Curse: a “yoke of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3600" b="1" dirty="0" smtClean="0">
                <a:solidFill>
                  <a:schemeClr val="tx1"/>
                </a:solidFill>
              </a:rPr>
              <a:t>” (Deu.28:48)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sz="3600" b="1" dirty="0" smtClean="0">
                <a:solidFill>
                  <a:schemeClr val="tx1"/>
                </a:solidFill>
              </a:rPr>
              <a:t> “prisoners of affliction and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3600" b="1" dirty="0" smtClean="0">
                <a:solidFill>
                  <a:schemeClr val="tx1"/>
                </a:solidFill>
              </a:rPr>
              <a:t>” (Psa.107:10)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 smtClean="0">
                <a:solidFill>
                  <a:schemeClr val="tx1"/>
                </a:solidFill>
              </a:rPr>
              <a:t>The meaning of the</a:t>
            </a:r>
            <a:r>
              <a:rPr lang="en-US" sz="47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700" b="1" i="1" dirty="0" smtClean="0">
                <a:solidFill>
                  <a:srgbClr val="FF0000"/>
                </a:solidFill>
              </a:rPr>
              <a:t>iron</a:t>
            </a:r>
          </a:p>
          <a:p>
            <a:pPr algn="l"/>
            <a:endParaRPr lang="en-US" sz="1000" i="1" dirty="0" smtClean="0">
              <a:solidFill>
                <a:srgbClr val="FF0000"/>
              </a:solidFill>
            </a:endParaRPr>
          </a:p>
          <a:p>
            <a:pPr lvl="1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Other associations of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4000" b="1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rgbClr val="CCCC00"/>
                </a:solidFill>
              </a:rPr>
              <a:t>brass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Vision of ch.4: </a:t>
            </a:r>
            <a:r>
              <a:rPr lang="en-US" sz="3600" dirty="0" smtClean="0">
                <a:solidFill>
                  <a:schemeClr val="tx1"/>
                </a:solidFill>
              </a:rPr>
              <a:t>symbolic tree stump  banded with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3600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rgbClr val="CCCC00"/>
                </a:solidFill>
              </a:rPr>
              <a:t>brass</a:t>
            </a:r>
            <a:r>
              <a:rPr lang="en-US" sz="3600" dirty="0" smtClean="0">
                <a:solidFill>
                  <a:schemeClr val="tx1"/>
                </a:solidFill>
              </a:rPr>
              <a:t> (Dan.4:15)</a:t>
            </a:r>
          </a:p>
          <a:p>
            <a:pPr lvl="2" algn="l">
              <a:spcBef>
                <a:spcPts val="800"/>
              </a:spcBef>
              <a:buFont typeface="Calibri" pitchFamily="34" charset="0"/>
              <a:buChar char="—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Beast #4:</a:t>
            </a:r>
            <a:r>
              <a:rPr lang="en-US" sz="3600" dirty="0" smtClean="0">
                <a:solidFill>
                  <a:schemeClr val="tx1"/>
                </a:solidFill>
              </a:rPr>
              <a:t> its “teeth of </a:t>
            </a:r>
            <a:r>
              <a:rPr lang="en-US" sz="4000" b="1" dirty="0" smtClean="0">
                <a:solidFill>
                  <a:srgbClr val="FF0000"/>
                </a:solidFill>
              </a:rPr>
              <a:t>iron</a:t>
            </a:r>
            <a:r>
              <a:rPr lang="en-US" sz="3600" dirty="0" smtClean="0">
                <a:solidFill>
                  <a:schemeClr val="tx1"/>
                </a:solidFill>
              </a:rPr>
              <a:t>” and “claws of </a:t>
            </a:r>
            <a:r>
              <a:rPr lang="en-US" sz="4000" b="1" dirty="0" smtClean="0">
                <a:solidFill>
                  <a:srgbClr val="CCCC00"/>
                </a:solidFill>
              </a:rPr>
              <a:t>brass</a:t>
            </a:r>
            <a:r>
              <a:rPr lang="en-US" sz="3600" dirty="0" smtClean="0">
                <a:solidFill>
                  <a:schemeClr val="tx1"/>
                </a:solidFill>
              </a:rPr>
              <a:t>” (Dan.7:19)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4582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Dan.7: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4 great beasts arise from the sea – 4 kings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(7:3,17)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32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like a lion with eagle’s wings – then man-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like (7:4)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32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3200" dirty="0" smtClean="0">
                <a:solidFill>
                  <a:schemeClr val="tx1"/>
                </a:solidFill>
              </a:rPr>
              <a:t> like a voracious bear (7:5)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32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sz="3200" dirty="0" smtClean="0">
                <a:solidFill>
                  <a:schemeClr val="tx1"/>
                </a:solidFill>
              </a:rPr>
              <a:t> like a 4-winged, 4-headed leopard (7:6)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4</a:t>
            </a:r>
            <a:r>
              <a:rPr lang="en-US" sz="32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dreadful, </a:t>
            </a:r>
            <a:r>
              <a:rPr lang="en-US" sz="3200" dirty="0" smtClean="0">
                <a:solidFill>
                  <a:srgbClr val="FF0000"/>
                </a:solidFill>
              </a:rPr>
              <a:t>strong</a:t>
            </a:r>
            <a:r>
              <a:rPr lang="en-US" sz="3200" dirty="0" smtClean="0">
                <a:solidFill>
                  <a:schemeClr val="tx1"/>
                </a:solidFill>
              </a:rPr>
              <a:t>, 10-horned, diverse from </a:t>
            </a:r>
          </a:p>
          <a:p>
            <a:pPr lvl="1" algn="l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the others (7:7,19,23)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839200" cy="5486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Dan.7 (ctd.):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Little Horn (7:8,20-21,24-25) 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speaking great things, blaspheming the Most High 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before whom 3 horns (kings) plucked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afflicting the saints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changes times &amp; laws for “a time, times and </a:t>
            </a:r>
          </a:p>
          <a:p>
            <a:pPr lvl="2" algn="l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    dividing of time”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Beasts judged (7:9-14)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Ancient of Days sits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one like a Son of Man enthroned</a:t>
            </a:r>
          </a:p>
          <a:p>
            <a:pPr lvl="2" algn="l">
              <a:buFont typeface="Calibri" pitchFamily="34" charset="0"/>
              <a:buChar char="–"/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Little Horn judged, destroyed in fiery flame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Unity of Daniel’s Prophecy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9154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Synopsis of Dan.8: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Ram with 2 horns</a:t>
            </a:r>
            <a:r>
              <a:rPr lang="en-US" sz="3200" dirty="0" smtClean="0">
                <a:solidFill>
                  <a:schemeClr val="tx1"/>
                </a:solidFill>
              </a:rPr>
              <a:t> – kings of Media and Persia, </a:t>
            </a:r>
          </a:p>
          <a:p>
            <a:pPr lvl="1" algn="l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pushing North, South and West (8:4, 20)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He-goat from the West, with one conspicuous horn  </a:t>
            </a:r>
          </a:p>
          <a:p>
            <a:pPr lvl="2" algn="l">
              <a:spcBef>
                <a:spcPts val="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 trampling the Ram</a:t>
            </a:r>
          </a:p>
          <a:p>
            <a:pPr lvl="2" algn="l">
              <a:spcBef>
                <a:spcPts val="0"/>
              </a:spcBef>
              <a:buFont typeface="Calibri" pitchFamily="34" charset="0"/>
              <a:buChar char="–"/>
            </a:pPr>
            <a:r>
              <a:rPr lang="en-US" sz="3200" dirty="0" smtClean="0">
                <a:solidFill>
                  <a:schemeClr val="tx1"/>
                </a:solidFill>
              </a:rPr>
              <a:t>  Greece </a:t>
            </a:r>
          </a:p>
          <a:p>
            <a:pPr lvl="2" algn="l">
              <a:spcBef>
                <a:spcPts val="0"/>
              </a:spcBef>
              <a:buFont typeface="Calibri" pitchFamily="34" charset="0"/>
              <a:buChar char="–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the 1 horn its first king (8:5-7, 21)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4 new horns of he-goat </a:t>
            </a:r>
            <a:r>
              <a:rPr lang="en-US" sz="3200" dirty="0" smtClean="0">
                <a:solidFill>
                  <a:schemeClr val="tx1"/>
                </a:solidFill>
              </a:rPr>
              <a:t>– Grecian empire divided </a:t>
            </a:r>
          </a:p>
          <a:p>
            <a:pPr lvl="1" algn="l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 into 4 less powerful kingdoms (8:8, 22)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3092</Words>
  <Application>Microsoft Office PowerPoint</Application>
  <PresentationFormat>On-screen Show (4:3)</PresentationFormat>
  <Paragraphs>308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  <vt:lpstr>The Unity of Daniel’s Prophecy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Unity of Daniel’s Prophecy</dc:title>
  <dc:creator>gburch</dc:creator>
  <cp:lastModifiedBy>gburch</cp:lastModifiedBy>
  <cp:revision>183</cp:revision>
  <dcterms:created xsi:type="dcterms:W3CDTF">2012-06-22T13:09:16Z</dcterms:created>
  <dcterms:modified xsi:type="dcterms:W3CDTF">2012-10-25T16:57:51Z</dcterms:modified>
</cp:coreProperties>
</file>