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7" r:id="rId4"/>
    <p:sldId id="259" r:id="rId5"/>
    <p:sldId id="260" r:id="rId6"/>
    <p:sldId id="273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74" r:id="rId16"/>
    <p:sldId id="269" r:id="rId17"/>
    <p:sldId id="270" r:id="rId18"/>
    <p:sldId id="271" r:id="rId19"/>
    <p:sldId id="272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2289" autoAdjust="0"/>
  </p:normalViewPr>
  <p:slideViewPr>
    <p:cSldViewPr>
      <p:cViewPr varScale="1">
        <p:scale>
          <a:sx n="53" d="100"/>
          <a:sy n="53" d="100"/>
        </p:scale>
        <p:origin x="-9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43B1-D57E-442E-99D2-D721C9C10B6D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53668"/>
            <a:ext cx="5661660" cy="4029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05779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05779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60FF68-7161-4683-A214-471DEAA4C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“in diverse manners” </a:t>
            </a:r>
            <a:r>
              <a:rPr lang="en-US" b="0" i="0" u="none" dirty="0" smtClean="0"/>
              <a:t>– should be read “in many manners”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Earthen Vessels</a:t>
            </a:r>
            <a:r>
              <a:rPr lang="en-US" i="0" u="none" dirty="0" smtClean="0"/>
              <a:t> – the writers as individual instruments (quills) in the Lord’s hands – not robots wound up by Him!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Paul’s Letters </a:t>
            </a:r>
            <a:r>
              <a:rPr lang="en-US" i="0" u="none" dirty="0" smtClean="0"/>
              <a:t>– NB: “all his letters”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All Scripture</a:t>
            </a:r>
            <a:r>
              <a:rPr lang="en-US" i="0" u="none" dirty="0" smtClean="0"/>
              <a:t> = “every writing”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Our present canon </a:t>
            </a:r>
            <a:r>
              <a:rPr lang="en-US" i="0" u="none" dirty="0" smtClean="0"/>
              <a:t>– almost universally accepted by the mid-300’s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Times when God’s word was all but forgotten </a:t>
            </a:r>
            <a:r>
              <a:rPr lang="en-US" i="0" u="none" dirty="0" smtClean="0"/>
              <a:t>– but found</a:t>
            </a:r>
            <a:r>
              <a:rPr lang="en-US" i="0" u="none" baseline="0" dirty="0" smtClean="0"/>
              <a:t> out by a later generation – 2 Ki.21:1-11; major breach of the “law of kings” at Deu.17:14-20</a:t>
            </a:r>
            <a:endParaRPr lang="en-US" i="0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i="0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It’s all about the Context!!!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Methodology </a:t>
            </a:r>
            <a:r>
              <a:rPr lang="en-US" b="0" i="0" u="none" dirty="0" smtClean="0"/>
              <a:t>– “interpreting spirituals by spirituals” – comparative method  - let Scripture interpret Scripture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Customary Meanings</a:t>
            </a:r>
            <a:r>
              <a:rPr lang="en-US" b="0" i="0" u="none" dirty="0" smtClean="0"/>
              <a:t> – why I often consult Moulton &amp; Milligan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Grammatico-Historical Exegesis </a:t>
            </a:r>
            <a:r>
              <a:rPr lang="en-US" b="0" i="0" u="none" dirty="0" smtClean="0"/>
              <a:t>– the conservative method of interpretation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Polyptoton</a:t>
            </a:r>
            <a:r>
              <a:rPr lang="en-US" b="0" i="0" u="none" dirty="0" smtClean="0"/>
              <a:t> – many inflections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Hendiadys</a:t>
            </a:r>
            <a:r>
              <a:rPr lang="en-US" b="0" i="0" u="none" dirty="0" smtClean="0"/>
              <a:t> – one through two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Heterosis</a:t>
            </a:r>
            <a:r>
              <a:rPr lang="en-US" b="0" i="0" u="none" dirty="0" smtClean="0"/>
              <a:t> – exchange (one grammatical form for another)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Allegory</a:t>
            </a:r>
            <a:r>
              <a:rPr lang="en-US" b="0" i="0" u="none" baseline="0" dirty="0" smtClean="0"/>
              <a:t> – Figures of Speech, p.748, preamble to article on Allegory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Heb.8:4-5</a:t>
            </a:r>
            <a:r>
              <a:rPr lang="en-US" b="0" i="0" u="none" baseline="0" dirty="0" smtClean="0"/>
              <a:t> – “example” = </a:t>
            </a:r>
            <a:r>
              <a:rPr lang="en-US" b="0" i="1" u="none" baseline="0" dirty="0" smtClean="0"/>
              <a:t>hupodeigma</a:t>
            </a:r>
            <a:r>
              <a:rPr lang="en-US" b="0" i="0" u="none" baseline="0" dirty="0" smtClean="0"/>
              <a:t>; “shadow = </a:t>
            </a:r>
            <a:r>
              <a:rPr lang="en-US" b="0" i="1" u="none" baseline="0" dirty="0" smtClean="0"/>
              <a:t>skia</a:t>
            </a:r>
            <a:r>
              <a:rPr lang="en-US" b="0" i="0" u="none" baseline="0" dirty="0" smtClean="0"/>
              <a:t>; “pattern” or “type” = tupos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1 Pet.3:20-21 </a:t>
            </a:r>
            <a:r>
              <a:rPr lang="en-US" b="0" i="0" u="none" baseline="0" dirty="0" smtClean="0"/>
              <a:t>– “figure” = </a:t>
            </a:r>
            <a:r>
              <a:rPr lang="en-US" b="0" i="1" u="none" baseline="0" dirty="0" smtClean="0"/>
              <a:t>antitupos</a:t>
            </a:r>
            <a:endParaRPr lang="en-US" b="0" i="1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Another Example </a:t>
            </a:r>
            <a:r>
              <a:rPr lang="en-US" b="0" i="0" u="none" dirty="0" smtClean="0"/>
              <a:t>– trying to make the Babylon of Rev.17 into some other city or country.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Guideline </a:t>
            </a:r>
            <a:r>
              <a:rPr lang="en-US" b="1" i="0" u="none" dirty="0" smtClean="0"/>
              <a:t>of 1</a:t>
            </a:r>
            <a:r>
              <a:rPr lang="en-US" b="1" i="0" u="none" baseline="30000" dirty="0" smtClean="0"/>
              <a:t>st</a:t>
            </a:r>
            <a:r>
              <a:rPr lang="en-US" b="1" i="0" u="none" dirty="0" smtClean="0"/>
              <a:t> Occurrence </a:t>
            </a:r>
            <a:r>
              <a:rPr lang="en-US" b="0" i="0" u="none" dirty="0" smtClean="0"/>
              <a:t>– usually confined to a single book, sometimes a cluster </a:t>
            </a:r>
            <a:r>
              <a:rPr lang="en-US" b="0" i="0" u="none" smtClean="0"/>
              <a:t>of books (Pastorals)</a:t>
            </a:r>
            <a:endParaRPr lang="en-US" b="0" i="0" u="none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0" i="0" u="none" dirty="0" smtClean="0"/>
              <a:t>– </a:t>
            </a:r>
            <a:r>
              <a:rPr lang="en-US" b="0" i="0" u="none" dirty="0" smtClean="0"/>
              <a:t>e.g., comparing Gen.1:1 with Rev.22:13 (bookends) we find Christ as Creator. Col.1:16-18 further illuminates.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1" u="none" baseline="0" dirty="0" smtClean="0"/>
              <a:t>Orthotomeō  </a:t>
            </a:r>
            <a:r>
              <a:rPr lang="en-US" b="1" i="0" u="none" baseline="0" dirty="0" smtClean="0"/>
              <a:t>– </a:t>
            </a:r>
            <a:r>
              <a:rPr lang="en-US" b="0" i="0" u="none" baseline="0" dirty="0" smtClean="0"/>
              <a:t>some would say “cutting straightly” – read M&amp;M article; </a:t>
            </a:r>
            <a:r>
              <a:rPr lang="en-US" b="0" i="1" u="none" baseline="0" dirty="0" smtClean="0"/>
              <a:t>orthōs </a:t>
            </a:r>
            <a:r>
              <a:rPr lang="en-US" b="0" i="0" u="none" baseline="0" dirty="0" smtClean="0"/>
              <a:t> means “uprightly”; ergo, “teach (or ‘handle’) uprightly” as a derived meaning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“Rightly Divide” </a:t>
            </a:r>
            <a:r>
              <a:rPr lang="en-US" b="0" i="0" u="none" baseline="0" dirty="0" smtClean="0"/>
              <a:t>– an etymological meaning of </a:t>
            </a:r>
            <a:r>
              <a:rPr lang="en-US" b="0" i="1" u="none" baseline="0" dirty="0" smtClean="0"/>
              <a:t>orthotomeō  </a:t>
            </a:r>
            <a:r>
              <a:rPr lang="en-US" b="0" i="0" u="none" baseline="0" dirty="0" smtClean="0"/>
              <a:t>- perhaps justified by the 1st occurrence of the root </a:t>
            </a:r>
            <a:r>
              <a:rPr lang="en-US" b="0" i="1" u="none" baseline="0" dirty="0" smtClean="0"/>
              <a:t>tom</a:t>
            </a:r>
            <a:r>
              <a:rPr lang="en-US" b="0" i="0" u="none" baseline="0" dirty="0" smtClean="0"/>
              <a:t>- in Gen.15:11.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2 Tim.2:15 </a:t>
            </a:r>
            <a:r>
              <a:rPr lang="en-US" b="0" i="0" u="none" baseline="0" dirty="0" smtClean="0"/>
              <a:t>– note that rightly dividing yields God’s </a:t>
            </a:r>
            <a:r>
              <a:rPr lang="en-US" b="0" i="0" u="sng" baseline="0" dirty="0" smtClean="0"/>
              <a:t>approval</a:t>
            </a:r>
            <a:r>
              <a:rPr lang="en-US" b="0" i="0" u="none" baseline="0" dirty="0" smtClean="0"/>
              <a:t>!</a:t>
            </a:r>
            <a:endParaRPr lang="en-US" b="0" i="0" u="none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LXX precedents </a:t>
            </a:r>
            <a:r>
              <a:rPr lang="en-US" b="0" i="0" u="none" baseline="0" dirty="0" smtClean="0"/>
              <a:t>– Pro.3:6 – “divide aright your paths” – i.e., divide the right hand from the left; Heb. </a:t>
            </a:r>
            <a:r>
              <a:rPr lang="en-US" b="0" i="1" u="none" baseline="0" dirty="0" smtClean="0"/>
              <a:t>yâshar </a:t>
            </a:r>
            <a:r>
              <a:rPr lang="en-US" b="0" i="0" u="none" baseline="0" dirty="0" smtClean="0"/>
              <a:t>(“direct”) means “make straight (or ‘smooth’)”, “esteem right” and “</a:t>
            </a:r>
            <a:r>
              <a:rPr lang="en-US" b="0" i="0" u="sng" baseline="0" dirty="0" smtClean="0"/>
              <a:t>approve</a:t>
            </a:r>
            <a:r>
              <a:rPr lang="en-US" b="0" i="0" u="none" baseline="0" dirty="0" smtClean="0"/>
              <a:t>”!  ----  also Pro.11:5 – “righteousness of the blameless makes smooth his way” (Hebraism), i.e., takes the bumps out of the road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Phi.1:10</a:t>
            </a:r>
            <a:r>
              <a:rPr lang="en-US" b="0" i="0" u="none" baseline="0" dirty="0" smtClean="0"/>
              <a:t> – </a:t>
            </a:r>
            <a:r>
              <a:rPr lang="en-US" b="0" i="1" u="none" baseline="0" dirty="0" smtClean="0"/>
              <a:t>dokimazō</a:t>
            </a:r>
            <a:r>
              <a:rPr lang="en-US" b="0" i="0" u="none" baseline="0" dirty="0" smtClean="0"/>
              <a:t> – to </a:t>
            </a:r>
            <a:r>
              <a:rPr lang="en-US" b="0" i="0" u="sng" baseline="0" dirty="0" smtClean="0"/>
              <a:t>prove</a:t>
            </a:r>
            <a:r>
              <a:rPr lang="en-US" b="0" i="0" u="none" baseline="0" dirty="0" smtClean="0"/>
              <a:t>, so as to </a:t>
            </a:r>
            <a:r>
              <a:rPr lang="en-US" b="0" i="0" u="sng" baseline="0" dirty="0" smtClean="0"/>
              <a:t>approve</a:t>
            </a:r>
            <a:r>
              <a:rPr lang="en-US" b="0" i="0" u="none" baseline="0" dirty="0" smtClean="0"/>
              <a:t>; </a:t>
            </a:r>
            <a:r>
              <a:rPr lang="en-US" b="0" i="1" u="none" baseline="0" dirty="0" smtClean="0"/>
              <a:t>ta diapheronta </a:t>
            </a:r>
            <a:r>
              <a:rPr lang="en-US" b="0" i="0" u="none" baseline="0" dirty="0" smtClean="0"/>
              <a:t>– things differing in a superior way, or just differing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Phi.1:10 </a:t>
            </a:r>
            <a:r>
              <a:rPr lang="en-US" b="0" i="0" u="none" baseline="0" dirty="0" smtClean="0"/>
              <a:t>– yes, Test the word of God – even as God told Israel to test Him! (Mal.3:10)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An example of rightly dividing </a:t>
            </a:r>
            <a:r>
              <a:rPr lang="en-US" b="0" i="0" u="none" baseline="0" dirty="0" smtClean="0"/>
              <a:t>– same phrase in Rom.2:17-20, which relates to the Jew in the context of the Law – however, in Phi.3:8 Paul renounces the excellent things of the Jew for the excellence of the knowledge of Christ!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Literary Structures </a:t>
            </a:r>
            <a:r>
              <a:rPr lang="en-US" b="0" i="0" u="none" baseline="0" dirty="0" smtClean="0"/>
              <a:t>– called “Correspondence” by Bullinger, “Parallelism” by others – such constructions should not surprise us, as we all tend to use outlines to organize our thoughts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This example </a:t>
            </a:r>
            <a:r>
              <a:rPr lang="en-US" b="0" i="0" u="none" baseline="0" dirty="0" smtClean="0"/>
              <a:t>– shows how the use of a single word or phrase across a book or related books can yield structure to the teaching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Introversion </a:t>
            </a:r>
            <a:r>
              <a:rPr lang="en-US" b="0" i="0" u="none" baseline="0" dirty="0" smtClean="0"/>
              <a:t>– note the central theme, toward which everything else is leading, or pointing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Alternation </a:t>
            </a:r>
            <a:r>
              <a:rPr lang="en-US" b="0" i="0" u="none" baseline="0" dirty="0" smtClean="0"/>
              <a:t>– emphasizes comparison of equivalent elements – either for confirmation, or for contrast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Number in Scripture </a:t>
            </a:r>
            <a:r>
              <a:rPr lang="en-US" b="0" i="0" u="none" baseline="0" dirty="0" smtClean="0"/>
              <a:t>– Bullinger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Massoretic scribes </a:t>
            </a:r>
            <a:r>
              <a:rPr lang="en-US" b="0" i="0" u="none" baseline="0" dirty="0" smtClean="0"/>
              <a:t>– figured the middle word of the Torah and even its central letter!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baseline="0" dirty="0" smtClean="0"/>
              <a:t>Theopneustos – </a:t>
            </a:r>
            <a:r>
              <a:rPr lang="en-US" b="0" i="0" u="none" baseline="0" dirty="0" smtClean="0"/>
              <a:t>it’s infused by God’s Spirit, </a:t>
            </a:r>
            <a:r>
              <a:rPr lang="en-US" b="0" i="0" u="none" baseline="0" smtClean="0"/>
              <a:t>His being</a:t>
            </a:r>
            <a:endParaRPr lang="en-US" b="0" i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0" i="0" u="none" baseline="0" dirty="0" smtClean="0"/>
              <a:t>Fm. Aleppo Codex (10</a:t>
            </a:r>
            <a:r>
              <a:rPr lang="en-US" b="0" i="0" u="none" baseline="30000" dirty="0" smtClean="0"/>
              <a:t>th</a:t>
            </a:r>
            <a:r>
              <a:rPr lang="en-US" b="0" i="0" u="none" baseline="0" dirty="0" smtClean="0"/>
              <a:t> Cent. AD), pg. fm. Deuteronomy</a:t>
            </a:r>
            <a:r>
              <a:rPr lang="en-US" b="0" i="0" u="none" baseline="0" smtClean="0"/>
              <a:t>, Wikipedia</a:t>
            </a:r>
            <a:endParaRPr lang="en-US" b="0" i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baseline="0" dirty="0" smtClean="0"/>
              <a:t>It Has Been Written </a:t>
            </a:r>
            <a:r>
              <a:rPr lang="en-US" baseline="0" dirty="0" smtClean="0"/>
              <a:t>– as spoken by Jesus - Mat.4:4, 7, 10; 11:10; 21:13; 26:24, 31; Mar.7:6; 9:12, 13; 11:17; 14:21, 27; Luk.4:4, 8; 7:27; 10:26; 18:31; 19:46; 20:17; 21:22; 22:37; 24:44, 46; Joh.6:41, 45; 8:17; 10:34; 15:25 (29 occs.)    Cp. Joh.5:46 (“he {Moses} wrote concerning Me”)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Conclusion</a:t>
            </a:r>
            <a:r>
              <a:rPr lang="en-US" baseline="0" dirty="0" smtClean="0"/>
              <a:t> – Jesus considered the Scriptures authoritative. We should approach them with reverence </a:t>
            </a:r>
            <a:r>
              <a:rPr lang="en-US" baseline="0" smtClean="0"/>
              <a:t>and trust.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Other Sheep </a:t>
            </a:r>
            <a:r>
              <a:rPr lang="en-US" dirty="0" smtClean="0"/>
              <a:t>– are Samaria, as shown in Joh.4:1-4 and following</a:t>
            </a:r>
            <a:r>
              <a:rPr lang="en-US" baseline="0" dirty="0" smtClean="0"/>
              <a:t> – in acc. with Jer.50:4-6; Eze.34:11-12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Conclusion</a:t>
            </a:r>
            <a:r>
              <a:rPr lang="en-US" dirty="0" smtClean="0"/>
              <a:t> – the words of Jesus are contained throughout!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Word of God/Yahweh, God/Yahweh spoke, His word, My word – </a:t>
            </a:r>
            <a:r>
              <a:rPr lang="en-US" b="0" dirty="0" smtClean="0"/>
              <a:t>and can God err? – at least 1,304 occs.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Ti.1:2 – </a:t>
            </a:r>
            <a:r>
              <a:rPr lang="en-US" b="0" dirty="0" smtClean="0"/>
              <a:t>contrast the devil in Joh.8:44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Word of Truth</a:t>
            </a:r>
            <a:r>
              <a:rPr lang="en-US" b="1" baseline="0" dirty="0" smtClean="0"/>
              <a:t> </a:t>
            </a:r>
            <a:r>
              <a:rPr lang="en-US" b="0" baseline="0" dirty="0" smtClean="0"/>
              <a:t>– Psa.119:43; 2 Cor.6:7; Eph.1:13; Col.1:5; 2 Tim.2:15; Jam.1:18</a:t>
            </a:r>
            <a:endParaRPr lang="en-US" b="1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Scripture (or that “spoken by the Lord”) Fulfilled (</a:t>
            </a:r>
            <a:r>
              <a:rPr lang="en-US" sz="1200" u="sng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underline</a:t>
            </a:r>
            <a:r>
              <a:rPr lang="en-US" b="1" dirty="0" smtClean="0"/>
              <a:t> – Jesus cites fulfillment; </a:t>
            </a:r>
            <a:r>
              <a:rPr lang="en-US" b="1" u="wavyHeavy" baseline="0" dirty="0" smtClean="0"/>
              <a:t>zigzag underline</a:t>
            </a:r>
            <a:r>
              <a:rPr lang="en-US" b="1" dirty="0" smtClean="0"/>
              <a:t> – Jesus’ words fulfilled; </a:t>
            </a:r>
            <a:r>
              <a:rPr lang="en-US" b="0" i="1" dirty="0" smtClean="0"/>
              <a:t>italics</a:t>
            </a:r>
            <a:r>
              <a:rPr lang="en-US" b="1" dirty="0" smtClean="0"/>
              <a:t> – use pimplēmi vice plēroō) </a:t>
            </a:r>
            <a:r>
              <a:rPr lang="en-US" dirty="0" smtClean="0"/>
              <a:t>– Mat.1:22; 2:15, 17-18, 23; 4:14-15; </a:t>
            </a:r>
            <a:r>
              <a:rPr lang="en-US" u="sng" dirty="0" smtClean="0"/>
              <a:t>5:17</a:t>
            </a:r>
            <a:r>
              <a:rPr lang="en-US" dirty="0" smtClean="0"/>
              <a:t>; 8:17; 12:17-21; 13:35; 21:4-5; </a:t>
            </a:r>
            <a:r>
              <a:rPr lang="en-US" u="sng" dirty="0" smtClean="0"/>
              <a:t>26:54</a:t>
            </a:r>
            <a:r>
              <a:rPr lang="en-US" dirty="0" smtClean="0"/>
              <a:t>, 55-56; 27:9-10; </a:t>
            </a:r>
            <a:r>
              <a:rPr lang="en-US" u="sng" dirty="0" smtClean="0"/>
              <a:t>Mar.14:49</a:t>
            </a:r>
            <a:r>
              <a:rPr lang="en-US" dirty="0" smtClean="0"/>
              <a:t>;</a:t>
            </a:r>
            <a:r>
              <a:rPr lang="en-US" baseline="0" dirty="0" smtClean="0"/>
              <a:t> </a:t>
            </a:r>
            <a:r>
              <a:rPr lang="en-US" u="sng" baseline="0" dirty="0" smtClean="0"/>
              <a:t>Luk.4:21</a:t>
            </a:r>
            <a:r>
              <a:rPr lang="en-US" baseline="0" dirty="0" smtClean="0"/>
              <a:t>; </a:t>
            </a:r>
            <a:r>
              <a:rPr lang="en-US" i="1" baseline="0" dirty="0" smtClean="0"/>
              <a:t>21:22</a:t>
            </a:r>
            <a:r>
              <a:rPr lang="en-US" baseline="0" dirty="0" smtClean="0"/>
              <a:t>; </a:t>
            </a:r>
            <a:r>
              <a:rPr lang="en-US" u="sng" baseline="0" dirty="0" smtClean="0"/>
              <a:t>24:44</a:t>
            </a:r>
            <a:r>
              <a:rPr lang="en-US" baseline="0" dirty="0" smtClean="0"/>
              <a:t>; Joh.12:38, 40; </a:t>
            </a:r>
            <a:r>
              <a:rPr lang="en-US" u="sng" baseline="0" dirty="0" smtClean="0"/>
              <a:t>13:18</a:t>
            </a:r>
            <a:r>
              <a:rPr lang="en-US" baseline="0" dirty="0" smtClean="0"/>
              <a:t>; </a:t>
            </a:r>
            <a:r>
              <a:rPr lang="en-US" u="sng" baseline="0" dirty="0" smtClean="0"/>
              <a:t>15:25</a:t>
            </a:r>
            <a:r>
              <a:rPr lang="en-US" baseline="0" dirty="0" smtClean="0"/>
              <a:t>; </a:t>
            </a:r>
            <a:r>
              <a:rPr lang="en-US" u="sng" baseline="0" dirty="0" smtClean="0"/>
              <a:t>17:12</a:t>
            </a:r>
            <a:r>
              <a:rPr lang="en-US" baseline="0" dirty="0" smtClean="0"/>
              <a:t>; </a:t>
            </a:r>
            <a:r>
              <a:rPr lang="en-US" i="0" u="sng" baseline="0" dirty="0" smtClean="0"/>
              <a:t>18:9</a:t>
            </a:r>
            <a:r>
              <a:rPr lang="en-US" i="0" u="none" baseline="0" dirty="0" smtClean="0"/>
              <a:t>, </a:t>
            </a:r>
            <a:r>
              <a:rPr lang="en-US" sz="1200" b="0" u="wavyHeavy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32</a:t>
            </a:r>
            <a:r>
              <a:rPr lang="en-US" i="0" u="none" baseline="0" dirty="0" smtClean="0"/>
              <a:t>; 19:24, 36; Acts 1:16; 3:18; 13:27; Jam.2:23  (30 occs.)</a:t>
            </a:r>
            <a:endParaRPr lang="en-US" i="0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dirty="0" smtClean="0"/>
              <a:t>Pen-strokes </a:t>
            </a:r>
            <a:r>
              <a:rPr lang="en-US" b="0" dirty="0" smtClean="0"/>
              <a:t>– calligraphy of Aleph may take as many as 7 strokes (http://www.youtube.com/watch?v=cZJVqC0rNHU)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Heb.4:12</a:t>
            </a:r>
            <a:r>
              <a:rPr lang="en-US" b="0" i="0" u="none" dirty="0" smtClean="0"/>
              <a:t> – God’s word is living, alive!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Theopneustos – </a:t>
            </a:r>
            <a:r>
              <a:rPr lang="en-US" b="0" i="0" u="none" dirty="0" smtClean="0"/>
              <a:t>God-breathed implies ‘infused</a:t>
            </a:r>
            <a:r>
              <a:rPr lang="en-US" b="0" i="0" u="none" baseline="0" dirty="0" smtClean="0"/>
              <a:t> by God’s spirit’</a:t>
            </a:r>
            <a:endParaRPr lang="en-US" b="0" i="0" u="none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Spoken Word of</a:t>
            </a:r>
            <a:r>
              <a:rPr lang="en-US" b="1" i="0" u="none" baseline="0" dirty="0" smtClean="0"/>
              <a:t> God </a:t>
            </a:r>
            <a:r>
              <a:rPr lang="en-US" i="0" u="none" dirty="0" smtClean="0"/>
              <a:t>– not always part of the written word – e.g., prophets in the church (1 Cor.14:21-22)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b="1" i="0" u="none" dirty="0" smtClean="0"/>
              <a:t>Not always man’s mouth </a:t>
            </a:r>
            <a:r>
              <a:rPr lang="en-US" i="0" u="none" dirty="0" smtClean="0"/>
              <a:t>– Balaam’s donkey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60FF68-7161-4683-A214-471DEAA4CB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E6764-66FD-4EA8-9886-8027BF90C365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F09D-51E0-42C4-9CBC-949561DBF5E7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72F15-C9CE-4C1C-9F05-991A5EC77033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B087-A656-4B9D-904D-24D9D1EB922A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2B608-61DF-46D1-BFAA-0138ACD33EFD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8896A-0E32-4F8D-9E87-6249FCEE9EF9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80E35-C1E4-4805-A522-40C6B08F8F66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9F524-62FE-44B9-A4D0-D8DB527014D6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64436-38F8-4897-BFBC-A0FD9DD3E38A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9B826-E81C-416B-AA81-774A36D56E8A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3385-5579-46B1-A148-DD36C9C33828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8482-79D2-4FD6-93F1-582668D970AB}" type="datetime1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556FA-E5F0-46DE-86D4-57C89AC3F7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Word of God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What should be my attitude toward the Bible?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Are the words of Jesus (red letters) more important than other parts?</a:t>
            </a:r>
          </a:p>
          <a:p>
            <a:pPr algn="l"/>
            <a:endParaRPr lang="en-US" sz="11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Is the Bible fully trustworthy?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What does verbal inspiration mean?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Why the diversity of writing styles?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“in diverse manners” – Heb.1:1-2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“earthen vessels” – 2 Cor.4:3-7</a:t>
            </a:r>
          </a:p>
          <a:p>
            <a:pPr lvl="1" algn="l">
              <a:buFont typeface="Calibri" pitchFamily="34" charset="0"/>
              <a:buChar char="–"/>
            </a:pPr>
            <a:r>
              <a:rPr lang="en-US" sz="3600" dirty="0" smtClean="0">
                <a:solidFill>
                  <a:schemeClr val="tx1"/>
                </a:solidFill>
              </a:rPr>
              <a:t> with such imperfect instruments,</a:t>
            </a:r>
          </a:p>
          <a:p>
            <a:pPr lvl="1" algn="l"/>
            <a:r>
              <a:rPr lang="en-US" sz="3600" dirty="0" smtClean="0">
                <a:solidFill>
                  <a:schemeClr val="tx1"/>
                </a:solidFill>
              </a:rPr>
              <a:t>    God has expressed His perfect word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Is the received canon correct?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Peter recognized the authority of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Paul’s letters – 2 Pet.3:15-16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attested by apostolic authority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2 Tim.3:16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Paul claimed to fill up the word of God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– Col.1:25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with the passing of the apostles came darkness – and debates over the canon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do we correctly interpret?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Miles Coverdale’s guideline-</a:t>
            </a: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   </a:t>
            </a:r>
            <a:r>
              <a:rPr lang="en-US" sz="4000" dirty="0" smtClean="0">
                <a:solidFill>
                  <a:schemeClr val="tx1"/>
                </a:solidFill>
              </a:rPr>
              <a:t>“It shall greatly help you to understand Scripture, if you mark – 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not only what is spoken or written,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but of whom,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and to whom,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with what words,</a:t>
            </a:r>
          </a:p>
          <a:p>
            <a:pPr algn="l"/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do we correctly interpret?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Miles Coverdale’s guideline (ctd.)-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at what time,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where,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to what intent,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with what circumstance,</a:t>
            </a:r>
          </a:p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considering what goes before and what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follows.</a:t>
            </a:r>
          </a:p>
          <a:p>
            <a:pPr algn="l"/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do we correctly interpret?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Jesus was an interpreter – Luk.24:25-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27, 44-45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our discernment must be spiritual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1 Cor.2:12-14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we must take the job seriously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2 Pet.3:16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we should look for the literal meaning – i.e., the basic &amp; customary meanings of words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do we correctly interpret?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How was the text understood by its original audience?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lvl="1" algn="l">
              <a:spcBef>
                <a:spcPts val="0"/>
              </a:spcBef>
              <a:buFont typeface="Calibri" pitchFamily="34" charset="0"/>
              <a:buChar char="–"/>
            </a:pPr>
            <a:r>
              <a:rPr lang="en-US" sz="3600" dirty="0" smtClean="0">
                <a:solidFill>
                  <a:schemeClr val="tx1"/>
                </a:solidFill>
              </a:rPr>
              <a:t> Grammatico-Historical Method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about figures of speech?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figures add meaning and emphasis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some examples-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polyptoton – Gen.2:17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hendiadys – Gen.3:16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heterosis – Heb.9:22-24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about allegories?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not as frequent as some would teach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some examples-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Eze.17:1-10 (parable)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Gal.4:21-26 (allegory)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Rom.5:14 (type)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Heb.8:4-5 (pattern, shadow)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1 Pet.3:20-21 (antitype)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about allegories?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beware wholesale spiritualizing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it can become a slippery slope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Bible truth can become whatever you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</a:t>
            </a:r>
            <a:r>
              <a:rPr lang="en-US" sz="4000" dirty="0" smtClean="0">
                <a:solidFill>
                  <a:schemeClr val="tx1"/>
                </a:solidFill>
              </a:rPr>
              <a:t>want or imagine </a:t>
            </a:r>
            <a:r>
              <a:rPr lang="en-US" sz="4000" dirty="0" smtClean="0">
                <a:solidFill>
                  <a:schemeClr val="tx1"/>
                </a:solidFill>
              </a:rPr>
              <a:t>to be true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Example – allegorizing the 7 churches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of Revelation into 7 church ages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A literalist approach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explore the lexical meanings of words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understand the historical framework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understand grammatical usage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recognize idioms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concordant searches of words and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phrases to find parallels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employ the </a:t>
            </a:r>
            <a:r>
              <a:rPr lang="en-US" sz="4000" dirty="0" smtClean="0">
                <a:solidFill>
                  <a:schemeClr val="tx1"/>
                </a:solidFill>
              </a:rPr>
              <a:t>guideline </a:t>
            </a:r>
            <a:r>
              <a:rPr lang="en-US" sz="4000" dirty="0" smtClean="0">
                <a:solidFill>
                  <a:schemeClr val="tx1"/>
                </a:solidFill>
              </a:rPr>
              <a:t>of 1</a:t>
            </a:r>
            <a:r>
              <a:rPr lang="en-US" sz="4000" baseline="30000" dirty="0" smtClean="0">
                <a:solidFill>
                  <a:schemeClr val="tx1"/>
                </a:solidFill>
              </a:rPr>
              <a:t>st</a:t>
            </a:r>
            <a:r>
              <a:rPr lang="en-US" sz="4000" dirty="0" smtClean="0">
                <a:solidFill>
                  <a:schemeClr val="tx1"/>
                </a:solidFill>
              </a:rPr>
              <a:t> occurrence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The Word of God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Why are there different writing styles in Scripture?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How do we know the canon is correct?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How do I interpret what I read?</a:t>
            </a:r>
          </a:p>
          <a:p>
            <a:pPr algn="l"/>
            <a:endParaRPr lang="en-US" sz="1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What does it mean to “rightly divide the word of truth”?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rightly divide?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“rightly divide” = </a:t>
            </a:r>
            <a:r>
              <a:rPr lang="en-US" sz="4000" i="1" dirty="0" smtClean="0">
                <a:solidFill>
                  <a:schemeClr val="tx1"/>
                </a:solidFill>
              </a:rPr>
              <a:t>orthotomeō</a:t>
            </a:r>
            <a:r>
              <a:rPr lang="en-US" sz="4000" dirty="0" smtClean="0">
                <a:solidFill>
                  <a:schemeClr val="tx1"/>
                </a:solidFill>
              </a:rPr>
              <a:t>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      2 Ti.2:15</a:t>
            </a:r>
            <a:endParaRPr lang="en-US" sz="4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try (test) the things that differ - 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      Phi.1:9-10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literary structure of texts</a:t>
            </a:r>
          </a:p>
          <a:p>
            <a:pPr lvl="1" algn="l">
              <a:buFont typeface="Calibri" pitchFamily="34" charset="0"/>
              <a:buChar char="–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alternation</a:t>
            </a:r>
          </a:p>
          <a:p>
            <a:pPr lvl="1" algn="l">
              <a:buFont typeface="Calibri" pitchFamily="34" charset="0"/>
              <a:buChar char="–"/>
            </a:pPr>
            <a:r>
              <a:rPr lang="en-US" sz="4000" dirty="0" smtClean="0">
                <a:solidFill>
                  <a:schemeClr val="tx1"/>
                </a:solidFill>
              </a:rPr>
              <a:t> introversion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Example of introversion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1447800"/>
            <a:ext cx="94488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A.  Himself a ransom for all, the testimony </a:t>
            </a:r>
            <a:r>
              <a:rPr lang="en-US" b="1" dirty="0" smtClean="0">
                <a:solidFill>
                  <a:schemeClr val="tx1"/>
                </a:solidFill>
              </a:rPr>
              <a:t>in due seasons</a:t>
            </a:r>
            <a:r>
              <a:rPr lang="en-US" dirty="0" smtClean="0">
                <a:solidFill>
                  <a:schemeClr val="tx1"/>
                </a:solidFill>
              </a:rPr>
              <a:t>     1 Ti. 2:6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B.  in later </a:t>
            </a:r>
            <a:r>
              <a:rPr lang="en-US" b="1" dirty="0" smtClean="0">
                <a:solidFill>
                  <a:schemeClr val="tx1"/>
                </a:solidFill>
              </a:rPr>
              <a:t>seasons</a:t>
            </a:r>
            <a:r>
              <a:rPr lang="en-US" dirty="0" smtClean="0">
                <a:solidFill>
                  <a:schemeClr val="tx1"/>
                </a:solidFill>
              </a:rPr>
              <a:t> some will fall away from the faith     1 Ti. 4:1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     C.  the appearing ... </a:t>
            </a:r>
            <a:r>
              <a:rPr lang="en-US" b="1" dirty="0" smtClean="0">
                <a:solidFill>
                  <a:schemeClr val="tx1"/>
                </a:solidFill>
              </a:rPr>
              <a:t>in due seasons</a:t>
            </a:r>
            <a:r>
              <a:rPr lang="en-US" dirty="0" smtClean="0">
                <a:solidFill>
                  <a:schemeClr val="tx1"/>
                </a:solidFill>
              </a:rPr>
              <a:t> will show the King of kings     1 Ti. 6:14-15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   </a:t>
            </a:r>
            <a:r>
              <a:rPr lang="en-US" i="1" dirty="0" smtClean="0">
                <a:solidFill>
                  <a:schemeClr val="tx1"/>
                </a:solidFill>
              </a:rPr>
              <a:t>B.</a:t>
            </a:r>
            <a:r>
              <a:rPr lang="en-US" dirty="0" smtClean="0">
                <a:solidFill>
                  <a:schemeClr val="tx1"/>
                </a:solidFill>
              </a:rPr>
              <a:t>  in the last days will come difficult </a:t>
            </a:r>
            <a:r>
              <a:rPr lang="en-US" b="1" dirty="0" smtClean="0">
                <a:solidFill>
                  <a:schemeClr val="tx1"/>
                </a:solidFill>
              </a:rPr>
              <a:t>seasons</a:t>
            </a:r>
            <a:r>
              <a:rPr lang="en-US" dirty="0" smtClean="0">
                <a:solidFill>
                  <a:schemeClr val="tx1"/>
                </a:solidFill>
              </a:rPr>
              <a:t> 	    2 Ti. 3:1 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A.</a:t>
            </a:r>
            <a:r>
              <a:rPr lang="en-US" dirty="0" smtClean="0">
                <a:solidFill>
                  <a:schemeClr val="tx1"/>
                </a:solidFill>
              </a:rPr>
              <a:t>  manifested </a:t>
            </a:r>
            <a:r>
              <a:rPr lang="en-US" b="1" dirty="0" smtClean="0">
                <a:solidFill>
                  <a:schemeClr val="tx1"/>
                </a:solidFill>
              </a:rPr>
              <a:t>in due seasons</a:t>
            </a:r>
            <a:r>
              <a:rPr lang="en-US" dirty="0" smtClean="0">
                <a:solidFill>
                  <a:schemeClr val="tx1"/>
                </a:solidFill>
              </a:rPr>
              <a:t> His word in the proclamation     Ti. 1:3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Example of alternation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610600" cy="57912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Mat.6:19-20</a:t>
            </a:r>
          </a:p>
          <a:p>
            <a:pPr algn="l">
              <a:spcBef>
                <a:spcPts val="0"/>
              </a:spcBef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  <a:buAutoNum type="alphaLcPeriod"/>
            </a:pPr>
            <a:r>
              <a:rPr lang="en-US" sz="3600" b="1" dirty="0" smtClean="0">
                <a:solidFill>
                  <a:schemeClr val="tx1"/>
                </a:solidFill>
              </a:rPr>
              <a:t>Lay not up … treasures upon earth</a:t>
            </a:r>
          </a:p>
          <a:p>
            <a:pPr marL="971550" lvl="1" indent="-514350" algn="l">
              <a:spcBef>
                <a:spcPts val="0"/>
              </a:spcBef>
              <a:buFont typeface="+mj-lt"/>
              <a:buAutoNum type="alphaLcPeriod" startAt="2"/>
            </a:pPr>
            <a:r>
              <a:rPr lang="en-US" sz="3600" b="1" dirty="0" smtClean="0">
                <a:solidFill>
                  <a:schemeClr val="tx1"/>
                </a:solidFill>
              </a:rPr>
              <a:t>moth and rust corrupt</a:t>
            </a:r>
          </a:p>
          <a:p>
            <a:pPr marL="1428750" lvl="2" indent="-514350" algn="l">
              <a:spcBef>
                <a:spcPts val="0"/>
              </a:spcBef>
              <a:buFont typeface="+mj-lt"/>
              <a:buAutoNum type="alphaLcPeriod" startAt="3"/>
            </a:pPr>
            <a:r>
              <a:rPr lang="en-US" sz="3600" b="1" dirty="0" smtClean="0">
                <a:solidFill>
                  <a:schemeClr val="tx1"/>
                </a:solidFill>
              </a:rPr>
              <a:t>Thieves break through and steal</a:t>
            </a:r>
          </a:p>
          <a:p>
            <a:pPr marL="1428750" lvl="2" indent="-514350" algn="l">
              <a:spcBef>
                <a:spcPts val="0"/>
              </a:spcBef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514350" indent="-514350" algn="l">
              <a:spcBef>
                <a:spcPts val="0"/>
              </a:spcBef>
            </a:pPr>
            <a:r>
              <a:rPr lang="en-US" sz="3600" b="1" dirty="0" smtClean="0">
                <a:solidFill>
                  <a:schemeClr val="tx1"/>
                </a:solidFill>
              </a:rPr>
              <a:t>a.  But lay up … treasures in heaven</a:t>
            </a:r>
          </a:p>
          <a:p>
            <a:pPr marL="971550" lvl="1" indent="-514350" algn="l">
              <a:spcBef>
                <a:spcPts val="0"/>
              </a:spcBef>
              <a:buFont typeface="+mj-lt"/>
              <a:buAutoNum type="alphaLcPeriod" startAt="2"/>
            </a:pPr>
            <a:r>
              <a:rPr lang="en-US" sz="3600" b="1" dirty="0" smtClean="0">
                <a:solidFill>
                  <a:schemeClr val="tx1"/>
                </a:solidFill>
              </a:rPr>
              <a:t>neither moth nor rust corrupt</a:t>
            </a:r>
          </a:p>
          <a:p>
            <a:pPr marL="1428750" lvl="2" indent="-514350" algn="l">
              <a:spcBef>
                <a:spcPts val="0"/>
              </a:spcBef>
              <a:buFont typeface="+mj-lt"/>
              <a:buAutoNum type="alphaLcPeriod" startAt="3"/>
            </a:pPr>
            <a:r>
              <a:rPr lang="en-US" sz="3600" b="1" dirty="0" smtClean="0">
                <a:solidFill>
                  <a:schemeClr val="tx1"/>
                </a:solidFill>
              </a:rPr>
              <a:t>thieves do not break through nor steal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How to rightly divide?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Numbers – may help confirm </a:t>
            </a:r>
          </a:p>
          <a:p>
            <a:pPr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	interpretations of text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Massoretic care of the text – they used word counts as a “fence” to guard the integrity of the word, in its transmission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Study God’s word as </a:t>
            </a:r>
            <a:r>
              <a:rPr lang="en-US" sz="4000" b="1" smtClean="0">
                <a:solidFill>
                  <a:schemeClr val="tx1"/>
                </a:solidFill>
              </a:rPr>
              <a:t>a science!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089025"/>
          </a:xfrm>
        </p:spPr>
        <p:txBody>
          <a:bodyPr>
            <a:normAutofit/>
          </a:bodyPr>
          <a:lstStyle/>
          <a:p>
            <a:r>
              <a:rPr lang="en-US" b="1" dirty="0" smtClean="0"/>
              <a:t>Summarizing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715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Treat God’s word like His person, as if He were talking face-to-face with you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You will never get beyond a surface understanding, without some analysis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Compare spirituals with spirituals, then rightly divide them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Remember, it is all “profitable” for learning &amp; exercise of the Christian life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45719"/>
          </a:xfrm>
        </p:spPr>
        <p:txBody>
          <a:bodyPr>
            <a:normAutofit fontScale="90000"/>
          </a:bodyPr>
          <a:lstStyle/>
          <a:p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7150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 descr="493px-Aleppo_Codex_(Deut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609600"/>
            <a:ext cx="4695825" cy="5705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My Attitude Toward the Bible?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0"/>
            <a:ext cx="8991600" cy="5029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What was Jesus’ attitude?</a:t>
            </a:r>
          </a:p>
          <a:p>
            <a:pPr algn="l">
              <a:lnSpc>
                <a:spcPct val="110000"/>
              </a:lnSpc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His exchange with the teachers in the temple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                                                     – Luk.2:46-47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His combat with Satan – Mat.4:3-10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His preaching the gospel – Luk.4:16-21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His combat with men – Joh.10:33-36</a:t>
            </a:r>
          </a:p>
          <a:p>
            <a:pPr algn="l">
              <a:buFont typeface="Arial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</a:rPr>
              <a:t> His post-resurrection witness – Luk.24:44-45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Words</a:t>
            </a:r>
            <a:r>
              <a:rPr lang="en-US" b="1" dirty="0" smtClean="0"/>
              <a:t> of Jesus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86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Whom did Jesus come to minister to?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Jew first - Mat.15:21-28; Rom.15:8-9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Even Samaria excluded for a time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Mat.10:5-6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How about the “other sheep”?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  Joh.10:16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Jesus held back some truth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Joh.16:12-13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Words</a:t>
            </a:r>
            <a:r>
              <a:rPr lang="en-US" b="1" dirty="0" smtClean="0"/>
              <a:t> of Jesus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458200" cy="5410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4300" b="1" dirty="0" smtClean="0">
                <a:solidFill>
                  <a:schemeClr val="tx1"/>
                </a:solidFill>
              </a:rPr>
              <a:t>Whom did Jesus come to minister to?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Then post-resurrection – Acts 1:1, 6-8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Even after Cornelius’ conversion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         Acts 11:19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New revelation from Jesus to Paul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Acts 9:1-6; Acts 26:13-16; Gal.2:7-9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Post-Acts revelation from Jesus to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Paul – Eph.3:1-9; 4:20-21; 1 Tim.6:3-4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Words</a:t>
            </a:r>
            <a:r>
              <a:rPr lang="en-US" b="1" dirty="0" smtClean="0"/>
              <a:t> of Jesus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4300" b="1" dirty="0" smtClean="0">
                <a:solidFill>
                  <a:schemeClr val="tx1"/>
                </a:solidFill>
              </a:rPr>
              <a:t>Whom did Jesus come to minister to?</a:t>
            </a:r>
          </a:p>
          <a:p>
            <a:pPr algn="l">
              <a:spcAft>
                <a:spcPts val="1800"/>
              </a:spcAft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on earth -</a:t>
            </a:r>
            <a:r>
              <a:rPr lang="en-US" sz="4000" dirty="0" smtClean="0">
                <a:solidFill>
                  <a:schemeClr val="tx1"/>
                </a:solidFill>
              </a:rPr>
              <a:t> Jesus spoke mainly to Jews – hardly ever to Gentiles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FOR US - </a:t>
            </a:r>
            <a:r>
              <a:rPr lang="en-US" sz="4000" dirty="0" smtClean="0">
                <a:solidFill>
                  <a:schemeClr val="tx1"/>
                </a:solidFill>
              </a:rPr>
              <a:t>Jesus’ heavenly message to Gentiles via Paul has more reason to be in </a:t>
            </a:r>
            <a:r>
              <a:rPr lang="en-US" sz="4000" dirty="0" smtClean="0">
                <a:solidFill>
                  <a:srgbClr val="FF0000"/>
                </a:solidFill>
              </a:rPr>
              <a:t>red letters</a:t>
            </a:r>
            <a:r>
              <a:rPr lang="en-US" sz="4000" dirty="0" smtClean="0">
                <a:solidFill>
                  <a:schemeClr val="tx1"/>
                </a:solidFill>
              </a:rPr>
              <a:t>, than His teaching in the Gospels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Is the Bible Trustworthy?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410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Inerrancy attested –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“Word of God” – Isa.40:8; 51:15-16;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                               Jer.25:12-13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God’s word is truth – Joh.17:17; Ti.1:2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God’s word tested – Psa.12:6</a:t>
            </a:r>
          </a:p>
          <a:p>
            <a:pPr algn="l">
              <a:spcBef>
                <a:spcPts val="96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Scripture fulfilled – Isa.55:10-11;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Mat.1:19-23; 2:14-15; 5:17-18;  </a:t>
            </a:r>
          </a:p>
          <a:p>
            <a:pPr algn="l">
              <a:spcBef>
                <a:spcPts val="0"/>
              </a:spcBef>
            </a:pPr>
            <a:r>
              <a:rPr lang="en-US" sz="4000" smtClean="0">
                <a:solidFill>
                  <a:schemeClr val="tx1"/>
                </a:solidFill>
              </a:rPr>
              <a:t>    Luk.24:44-46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Is the Bible Trustworthy?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tx1"/>
                </a:solidFill>
              </a:rPr>
              <a:t>Inerrancy attested (ctd.) – 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its indestructibility – Joh.10:34-35</a:t>
            </a:r>
          </a:p>
          <a:p>
            <a:pPr lvl="1" algn="l">
              <a:buFont typeface="Wingdings" pitchFamily="2" charset="2"/>
              <a:buChar char="§"/>
            </a:pPr>
            <a:r>
              <a:rPr lang="en-US" sz="3600" dirty="0" smtClean="0">
                <a:solidFill>
                  <a:schemeClr val="tx1"/>
                </a:solidFill>
              </a:rPr>
              <a:t> down to its smallest letter &amp; stroke – </a:t>
            </a:r>
          </a:p>
          <a:p>
            <a:pPr lvl="1" algn="l">
              <a:spcBef>
                <a:spcPts val="0"/>
              </a:spcBef>
            </a:pPr>
            <a:r>
              <a:rPr lang="en-US" sz="3600" dirty="0" smtClean="0">
                <a:solidFill>
                  <a:schemeClr val="tx1"/>
                </a:solidFill>
              </a:rPr>
              <a:t>    Mat.5:17-18  -    </a:t>
            </a:r>
            <a:r>
              <a:rPr lang="en-US" sz="6000" dirty="0" smtClean="0">
                <a:solidFill>
                  <a:schemeClr val="tx1"/>
                </a:solidFill>
                <a:latin typeface="Bwhebb" pitchFamily="18" charset="0"/>
              </a:rPr>
              <a:t>y  a</a:t>
            </a:r>
            <a:endParaRPr lang="en-US" sz="60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its veracity – Joh.21:24-25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its power – Gen.1:3; Heb.4:12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81600" y="38100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089025"/>
          </a:xfrm>
        </p:spPr>
        <p:txBody>
          <a:bodyPr/>
          <a:lstStyle/>
          <a:p>
            <a:r>
              <a:rPr lang="en-US" b="1" dirty="0" smtClean="0"/>
              <a:t>What About Verbal Inspiration?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458200" cy="525780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“God-breathed” – 2 Tim.3:15-17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God’s Spirit as author – 2 Pet.1:20-21</a:t>
            </a:r>
          </a:p>
          <a:p>
            <a:pPr algn="l"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the spoken, as well as written word of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God – Exo.4:10-12; Jer.1:9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4000" dirty="0" smtClean="0">
                <a:solidFill>
                  <a:schemeClr val="tx1"/>
                </a:solidFill>
              </a:rPr>
              <a:t> man’s mouth, but the Spirit’s voice – </a:t>
            </a:r>
          </a:p>
          <a:p>
            <a:pPr algn="l">
              <a:spcBef>
                <a:spcPts val="0"/>
              </a:spcBef>
            </a:pPr>
            <a:r>
              <a:rPr lang="en-US" sz="4000" dirty="0" smtClean="0">
                <a:solidFill>
                  <a:schemeClr val="tx1"/>
                </a:solidFill>
              </a:rPr>
              <a:t>       Mar.12:36; Acts 1:16; 3:18, 21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556FA-E5F0-46DE-86D4-57C89AC3F7F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3265</TotalTime>
  <Words>2025</Words>
  <Application>Microsoft Office PowerPoint</Application>
  <PresentationFormat>On-screen Show (4:3)</PresentationFormat>
  <Paragraphs>270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The Word of God</vt:lpstr>
      <vt:lpstr>The Word of God</vt:lpstr>
      <vt:lpstr>My Attitude Toward the Bible?</vt:lpstr>
      <vt:lpstr>Words of Jesus</vt:lpstr>
      <vt:lpstr>Words of Jesus</vt:lpstr>
      <vt:lpstr>Words of Jesus</vt:lpstr>
      <vt:lpstr>Is the Bible Trustworthy?</vt:lpstr>
      <vt:lpstr>Is the Bible Trustworthy?</vt:lpstr>
      <vt:lpstr>What About Verbal Inspiration?</vt:lpstr>
      <vt:lpstr>Why the diversity of writing styles?</vt:lpstr>
      <vt:lpstr>Is the received canon correct?</vt:lpstr>
      <vt:lpstr>How do we correctly interpret?</vt:lpstr>
      <vt:lpstr>How do we correctly interpret?</vt:lpstr>
      <vt:lpstr>How do we correctly interpret?</vt:lpstr>
      <vt:lpstr>How do we correctly interpret?</vt:lpstr>
      <vt:lpstr>What about figures of speech?</vt:lpstr>
      <vt:lpstr>What about allegories?</vt:lpstr>
      <vt:lpstr>What about allegories?</vt:lpstr>
      <vt:lpstr>A literalist approach</vt:lpstr>
      <vt:lpstr>How to rightly divide?</vt:lpstr>
      <vt:lpstr>Example of introversion</vt:lpstr>
      <vt:lpstr>Example of alternation</vt:lpstr>
      <vt:lpstr>How to rightly divide?</vt:lpstr>
      <vt:lpstr>Summarizing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Unity of Daniel’s Prophecy</dc:title>
  <dc:creator>gburch</dc:creator>
  <cp:lastModifiedBy>gburch</cp:lastModifiedBy>
  <cp:revision>342</cp:revision>
  <dcterms:created xsi:type="dcterms:W3CDTF">2012-06-22T13:09:16Z</dcterms:created>
  <dcterms:modified xsi:type="dcterms:W3CDTF">2014-05-11T10:12:16Z</dcterms:modified>
</cp:coreProperties>
</file>