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7" r:id="rId3"/>
    <p:sldId id="288" r:id="rId4"/>
    <p:sldId id="263" r:id="rId5"/>
    <p:sldId id="257" r:id="rId6"/>
    <p:sldId id="290" r:id="rId7"/>
    <p:sldId id="289" r:id="rId8"/>
    <p:sldId id="292" r:id="rId9"/>
    <p:sldId id="293" r:id="rId10"/>
    <p:sldId id="258" r:id="rId11"/>
    <p:sldId id="291" r:id="rId12"/>
    <p:sldId id="294" r:id="rId13"/>
    <p:sldId id="259" r:id="rId14"/>
    <p:sldId id="310" r:id="rId15"/>
    <p:sldId id="295" r:id="rId16"/>
    <p:sldId id="296" r:id="rId17"/>
    <p:sldId id="260" r:id="rId18"/>
    <p:sldId id="300" r:id="rId19"/>
    <p:sldId id="299" r:id="rId20"/>
    <p:sldId id="297" r:id="rId21"/>
    <p:sldId id="261" r:id="rId22"/>
    <p:sldId id="303" r:id="rId23"/>
    <p:sldId id="302" r:id="rId24"/>
    <p:sldId id="304" r:id="rId25"/>
    <p:sldId id="305" r:id="rId26"/>
    <p:sldId id="262" r:id="rId27"/>
    <p:sldId id="306" r:id="rId28"/>
    <p:sldId id="308" r:id="rId29"/>
    <p:sldId id="309" r:id="rId30"/>
    <p:sldId id="307" r:id="rId31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328" autoAdjust="0"/>
  </p:normalViewPr>
  <p:slideViewPr>
    <p:cSldViewPr>
      <p:cViewPr>
        <p:scale>
          <a:sx n="70" d="100"/>
          <a:sy n="70" d="100"/>
        </p:scale>
        <p:origin x="-432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6CA53B0-40BE-40D2-9E8A-AB584FBC4D99}" type="datetimeFigureOut">
              <a:rPr lang="en-US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730"/>
            <a:ext cx="5486400" cy="4084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CFB7ED4-F5C8-46EB-AE81-3797EEF93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28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b="1" dirty="0" smtClean="0"/>
              <a:t>Profitable - </a:t>
            </a:r>
            <a:r>
              <a:rPr lang="en-US" dirty="0" smtClean="0"/>
              <a:t>Gk. </a:t>
            </a:r>
            <a:r>
              <a:rPr lang="en-US" i="1" dirty="0" smtClean="0">
                <a:latin typeface="+mn-lt"/>
                <a:cs typeface="Times New Roman"/>
              </a:rPr>
              <a:t>ō</a:t>
            </a:r>
            <a:r>
              <a:rPr lang="en-US" i="1" dirty="0" smtClean="0">
                <a:latin typeface="+mn-lt"/>
              </a:rPr>
              <a:t>ph</a:t>
            </a:r>
            <a:r>
              <a:rPr lang="en-US" i="1" dirty="0" smtClean="0">
                <a:latin typeface="+mn-lt"/>
                <a:cs typeface="Arial"/>
              </a:rPr>
              <a:t>ē</a:t>
            </a:r>
            <a:r>
              <a:rPr lang="en-US" i="1" dirty="0" smtClean="0">
                <a:latin typeface="+mn-lt"/>
              </a:rPr>
              <a:t>limos</a:t>
            </a:r>
            <a:r>
              <a:rPr lang="en-US" dirty="0" smtClean="0">
                <a:latin typeface="Bwgrki" pitchFamily="2" charset="0"/>
              </a:rPr>
              <a:t>, </a:t>
            </a:r>
            <a:r>
              <a:rPr lang="en-US" dirty="0" smtClean="0">
                <a:latin typeface="+mj-lt"/>
              </a:rPr>
              <a:t>the last </a:t>
            </a:r>
            <a:r>
              <a:rPr lang="en-US" dirty="0" smtClean="0">
                <a:latin typeface="+mj-lt"/>
                <a:cs typeface="Arial" pitchFamily="34" charset="0"/>
              </a:rPr>
              <a:t>word</a:t>
            </a:r>
            <a:r>
              <a:rPr lang="en-US" dirty="0" smtClean="0">
                <a:latin typeface="+mj-lt"/>
              </a:rPr>
              <a:t> in the NT Gk. Lexicon!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b="1" dirty="0" smtClean="0">
                <a:latin typeface="+mj-lt"/>
              </a:rPr>
              <a:t>2 Timothy -</a:t>
            </a:r>
            <a:r>
              <a:rPr lang="en-US" dirty="0" smtClean="0">
                <a:latin typeface="+mj-lt"/>
              </a:rPr>
              <a:t> the last word of Scripture (Col.1:25), and this keynote almost the last word of the last word.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82A2BF-A670-4166-97D5-59538804E1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CA5D99-CA82-42D7-9746-560A6D62701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CA5D99-CA82-42D7-9746-560A6D62701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en-US" dirty="0" smtClean="0"/>
              <a:t>Think in terms of a formal treaty.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“cut a covenant” – </a:t>
            </a:r>
            <a:r>
              <a:rPr lang="en-US" dirty="0" smtClean="0"/>
              <a:t>similar to our expression</a:t>
            </a:r>
            <a:r>
              <a:rPr lang="en-US" baseline="0" dirty="0" smtClean="0"/>
              <a:t> to “cut a deal”</a:t>
            </a: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CA5D99-CA82-42D7-9746-560A6D62701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2A489-FFFD-4CB7-9E76-D5CD2B168D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1</a:t>
            </a:r>
            <a:r>
              <a:rPr lang="en-US" b="1" dirty="0" smtClean="0"/>
              <a:t>. They gave names to the stone-heap!</a:t>
            </a:r>
            <a:r>
              <a:rPr lang="en-US" dirty="0" smtClean="0"/>
              <a:t>   Perhaps in similar manner, the </a:t>
            </a:r>
            <a:r>
              <a:rPr lang="en-US" dirty="0" err="1" smtClean="0"/>
              <a:t>Urim</a:t>
            </a:r>
            <a:r>
              <a:rPr lang="en-US" dirty="0" smtClean="0"/>
              <a:t> and </a:t>
            </a:r>
            <a:r>
              <a:rPr lang="en-US" dirty="0" err="1" smtClean="0"/>
              <a:t>Thummim</a:t>
            </a:r>
            <a:r>
              <a:rPr lang="en-US" dirty="0" smtClean="0"/>
              <a:t> were the names given to sacred stones for casting lots.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2A489-FFFD-4CB7-9E76-D5CD2B168D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2A489-FFFD-4CB7-9E76-D5CD2B168D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1. But Abram’s oath – </a:t>
            </a:r>
            <a:r>
              <a:rPr lang="en-US" dirty="0" smtClean="0"/>
              <a:t>his declaration to God, not to take spoil.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2A489-FFFD-4CB7-9E76-D5CD2B168D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Read M&amp;M article – </a:t>
            </a:r>
            <a:r>
              <a:rPr lang="en-US" dirty="0" smtClean="0"/>
              <a:t>excerpts.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M&amp;M point </a:t>
            </a:r>
            <a:r>
              <a:rPr lang="en-US" dirty="0" smtClean="0"/>
              <a:t>about the mind of Paul is right on the mark.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M&amp;M’s “Vocabulary” - </a:t>
            </a:r>
            <a:r>
              <a:rPr lang="en-US" dirty="0" smtClean="0"/>
              <a:t>published 50 years after Bullinger’s “Lexicon” and takes into account 20</a:t>
            </a:r>
            <a:r>
              <a:rPr lang="en-US" baseline="30000" dirty="0" smtClean="0"/>
              <a:t>th</a:t>
            </a:r>
            <a:r>
              <a:rPr lang="en-US" dirty="0" smtClean="0"/>
              <a:t> century papyrus discoveries.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B62B2A-9BB5-4D0A-B43C-64BBF6A901D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Read Bullinger article –</a:t>
            </a:r>
            <a:r>
              <a:rPr lang="en-US" dirty="0" smtClean="0"/>
              <a:t> excerpt.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Bullinger’s point </a:t>
            </a:r>
            <a:r>
              <a:rPr lang="en-US" dirty="0" smtClean="0"/>
              <a:t>about </a:t>
            </a:r>
            <a:r>
              <a:rPr lang="en-US" i="1" dirty="0" smtClean="0"/>
              <a:t>suntithēmi</a:t>
            </a:r>
            <a:r>
              <a:rPr lang="en-US" dirty="0" smtClean="0"/>
              <a:t> also has merit – for human-only covenants.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B62B2A-9BB5-4D0A-B43C-64BBF6A901D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B62B2A-9BB5-4D0A-B43C-64BBF6A901D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dirty="0">
              <a:latin typeface="+mj-lt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82A2BF-A670-4166-97D5-59538804E1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God exercises plenary power </a:t>
            </a:r>
            <a:r>
              <a:rPr lang="en-US" dirty="0" smtClean="0"/>
              <a:t>over the covenant instrument.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Fortify faith - </a:t>
            </a:r>
            <a:r>
              <a:rPr lang="en-US" dirty="0" smtClean="0"/>
              <a:t>like the man who sought healing for his epileptic son: “I believe. Help my unbelief.”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B62B2A-9BB5-4D0A-B43C-64BBF6A901D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AutoNum type="arabicPeriod"/>
            </a:pPr>
            <a:r>
              <a:rPr lang="en-US" b="1" dirty="0" smtClean="0"/>
              <a:t>Gen.15:16 – </a:t>
            </a:r>
            <a:r>
              <a:rPr lang="en-US" b="0" dirty="0" smtClean="0"/>
              <a:t>implied judgment on iniquity of the Amorites.</a:t>
            </a:r>
          </a:p>
          <a:p>
            <a:pPr marL="228600" indent="-228600">
              <a:spcBef>
                <a:spcPct val="0"/>
              </a:spcBef>
              <a:buAutoNum type="arabicPeriod"/>
            </a:pPr>
            <a:r>
              <a:rPr lang="en-US" b="1" dirty="0" smtClean="0"/>
              <a:t>Gen.17:1-2 - </a:t>
            </a:r>
            <a:r>
              <a:rPr lang="en-US" dirty="0" smtClean="0"/>
              <a:t>note Figure </a:t>
            </a:r>
            <a:r>
              <a:rPr lang="en-US" i="1" dirty="0" smtClean="0"/>
              <a:t>Epizeuxis</a:t>
            </a:r>
            <a:r>
              <a:rPr lang="en-US" dirty="0" smtClean="0"/>
              <a:t>, a mild form of oath. Literally “greatly, greatly”, but translated “exceedingly”.</a:t>
            </a:r>
          </a:p>
          <a:p>
            <a:pPr marL="228600" indent="-228600">
              <a:spcBef>
                <a:spcPct val="0"/>
              </a:spcBef>
              <a:buAutoNum type="arabicPeriod"/>
            </a:pPr>
            <a:r>
              <a:rPr lang="en-US" b="1" smtClean="0"/>
              <a:t>Gen.17:8-10 </a:t>
            </a:r>
            <a:r>
              <a:rPr lang="en-US" b="1" dirty="0" smtClean="0"/>
              <a:t>- </a:t>
            </a:r>
            <a:r>
              <a:rPr lang="en-US" dirty="0" smtClean="0"/>
              <a:t>this</a:t>
            </a:r>
            <a:r>
              <a:rPr lang="en-US" baseline="0" dirty="0" smtClean="0"/>
              <a:t> covenant, like others that God initiated, was hereditary.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1E3994-9274-49C8-8569-B53F8439A85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AutoNum type="arabicPeriod"/>
            </a:pPr>
            <a:r>
              <a:rPr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Gen.17:1-8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Yahweh revealed Himself for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1st time as El Shaddai in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Gen.17:1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 smtClean="0"/>
          </a:p>
          <a:p>
            <a:pPr marL="228600" indent="-228600">
              <a:spcBef>
                <a:spcPct val="0"/>
              </a:spcBef>
              <a:buAutoNum type="arabicPeriod"/>
            </a:pPr>
            <a:r>
              <a:rPr lang="en-US" b="1" dirty="0" smtClean="0"/>
              <a:t>Gen.17:9-14 - </a:t>
            </a:r>
            <a:r>
              <a:rPr lang="en-US" dirty="0" smtClean="0"/>
              <a:t>Note the “token” in verse </a:t>
            </a:r>
            <a:r>
              <a:rPr lang="en-US" b="1" dirty="0" smtClean="0"/>
              <a:t>11</a:t>
            </a:r>
            <a:r>
              <a:rPr lang="en-US" dirty="0" smtClean="0"/>
              <a:t>. In v.</a:t>
            </a:r>
            <a:r>
              <a:rPr lang="en-US" b="1" dirty="0" smtClean="0"/>
              <a:t>10</a:t>
            </a:r>
            <a:r>
              <a:rPr lang="en-US" dirty="0" smtClean="0"/>
              <a:t> they are to keep this covenant – through circumcision.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1E3994-9274-49C8-8569-B53F8439A85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AutoNum type="arabicPeriod"/>
            </a:pPr>
            <a:r>
              <a:rPr lang="en-US" b="1" dirty="0" smtClean="0"/>
              <a:t>Gen.22:16-18 - </a:t>
            </a:r>
            <a:r>
              <a:rPr lang="en-US" dirty="0" smtClean="0"/>
              <a:t>Abraham sorely tested in the final revelation of God’s covenant with him.</a:t>
            </a:r>
          </a:p>
          <a:p>
            <a:pPr marL="228600" indent="-228600">
              <a:spcBef>
                <a:spcPct val="0"/>
              </a:spcBef>
              <a:buAutoNum type="arabicPeriod"/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1E3994-9274-49C8-8569-B53F8439A85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AutoNum type="arabicPeriod"/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1E3994-9274-49C8-8569-B53F8439A85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AutoNum type="arabicPeriod"/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1E3994-9274-49C8-8569-B53F8439A85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1. </a:t>
            </a:r>
            <a:r>
              <a:rPr lang="en-US" b="1" dirty="0" err="1" smtClean="0"/>
              <a:t>Olam</a:t>
            </a:r>
            <a:r>
              <a:rPr lang="en-US" b="1" dirty="0" smtClean="0"/>
              <a:t> – </a:t>
            </a:r>
            <a:r>
              <a:rPr lang="en-US" dirty="0" smtClean="0"/>
              <a:t>what does the rabbi say about it?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D3FA33-7220-4932-A38D-35424F55043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D3FA33-7220-4932-A38D-35424F55043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D3FA33-7220-4932-A38D-35424F55043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D3FA33-7220-4932-A38D-35424F55043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b="1" dirty="0" smtClean="0">
                <a:latin typeface="+mj-lt"/>
              </a:rPr>
              <a:t>Note the word “Simplified” -</a:t>
            </a:r>
            <a:r>
              <a:rPr lang="en-US" dirty="0" smtClean="0">
                <a:latin typeface="+mj-lt"/>
              </a:rPr>
              <a:t> E.g., in this dispensation of “No-Covenant” are there no covenants that apply? How about Mal.2:13-14?</a:t>
            </a:r>
            <a:endParaRPr lang="en-US" dirty="0">
              <a:latin typeface="+mj-lt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82A2BF-A670-4166-97D5-59538804E1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1. </a:t>
            </a:r>
            <a:r>
              <a:rPr lang="en-US" b="1" dirty="0" smtClean="0"/>
              <a:t>Code of Hammurabi (Babylon ca. 1780 BC) -</a:t>
            </a:r>
            <a:r>
              <a:rPr lang="en-US" dirty="0" smtClean="0"/>
              <a:t> dates from the time of Isaac and Jacob, but rests on a long tradition of middle eastern mores – it deals in many particulars with contract law, but lacks the solemnity of covenanting.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D3FA33-7220-4932-A38D-35424F55043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>
                <a:latin typeface="+mn-lt"/>
              </a:rPr>
              <a:t>1. Etymology </a:t>
            </a:r>
            <a:r>
              <a:rPr lang="en-US" b="1" dirty="0" smtClean="0">
                <a:latin typeface="Bwhebb" pitchFamily="2" charset="0"/>
              </a:rPr>
              <a:t>– </a:t>
            </a:r>
            <a:r>
              <a:rPr lang="en-US" dirty="0" smtClean="0">
                <a:latin typeface="+mn-lt"/>
              </a:rPr>
              <a:t>how the word was constructed from more primitive forms – i.e., its verbal roots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647F99-645B-4923-AFC7-BDE92C16B1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1</a:t>
            </a:r>
            <a:r>
              <a:rPr lang="en-US" b="1" dirty="0" smtClean="0"/>
              <a:t>. In LXX - </a:t>
            </a:r>
            <a:r>
              <a:rPr lang="en-US" i="1" dirty="0" smtClean="0">
                <a:latin typeface="Bwgrkl" pitchFamily="2" charset="0"/>
              </a:rPr>
              <a:t>diath</a:t>
            </a:r>
            <a:r>
              <a:rPr lang="en-US" i="1" dirty="0" smtClean="0">
                <a:latin typeface="Arial"/>
                <a:cs typeface="Arial"/>
              </a:rPr>
              <a:t>ē</a:t>
            </a:r>
            <a:r>
              <a:rPr lang="en-US" i="1" dirty="0" smtClean="0">
                <a:latin typeface="Bwgrkl" pitchFamily="2" charset="0"/>
              </a:rPr>
              <a:t>k</a:t>
            </a:r>
            <a:r>
              <a:rPr lang="en-US" i="1" dirty="0" smtClean="0">
                <a:latin typeface="Arial"/>
                <a:cs typeface="Arial"/>
              </a:rPr>
              <a:t>ē</a:t>
            </a:r>
            <a:r>
              <a:rPr lang="en-US" i="1" dirty="0" smtClean="0">
                <a:latin typeface="Bwgrkl" pitchFamily="2" charset="0"/>
              </a:rPr>
              <a:t> </a:t>
            </a:r>
            <a:r>
              <a:rPr lang="en-US" dirty="0" smtClean="0"/>
              <a:t>always translates </a:t>
            </a:r>
            <a:r>
              <a:rPr lang="en-US" sz="1200" i="1" dirty="0" smtClean="0">
                <a:solidFill>
                  <a:schemeClr val="tx1"/>
                </a:solidFill>
              </a:rPr>
              <a:t>b</a:t>
            </a:r>
            <a:r>
              <a:rPr lang="en-US" sz="1200" i="1" baseline="-25000" dirty="0" smtClean="0">
                <a:solidFill>
                  <a:schemeClr val="tx1"/>
                </a:solidFill>
              </a:rPr>
              <a:t>e</a:t>
            </a:r>
            <a:r>
              <a:rPr lang="en-US" sz="1200" i="1" dirty="0" smtClean="0">
                <a:solidFill>
                  <a:schemeClr val="tx1"/>
                </a:solidFill>
              </a:rPr>
              <a:t>riyth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endParaRPr lang="en-US" dirty="0" smtClean="0">
              <a:latin typeface="Bwhebb" pitchFamily="2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647F99-645B-4923-AFC7-BDE92C16B1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1. Hoist the reference BDB.</a:t>
            </a:r>
            <a:endParaRPr lang="en-US" b="1" dirty="0" smtClean="0">
              <a:latin typeface="Bwhebb" pitchFamily="2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647F99-645B-4923-AFC7-BDE92C16B1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1. Show Bullinger’s </a:t>
            </a:r>
            <a:r>
              <a:rPr lang="en-US" i="1" dirty="0" smtClean="0"/>
              <a:t>Lexicon and Concordance of the NT</a:t>
            </a:r>
            <a:endParaRPr lang="en-US" i="1" dirty="0" smtClean="0">
              <a:latin typeface="Bwhebb" pitchFamily="2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647F99-645B-4923-AFC7-BDE92C16B1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1. Research “blue” lexicon</a:t>
            </a:r>
            <a:endParaRPr lang="en-US" dirty="0" smtClean="0">
              <a:latin typeface="Bwhebb" pitchFamily="2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647F99-645B-4923-AFC7-BDE92C16B1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A9C3A-E3F2-4FA6-B390-1005FB4D9344}" type="datetime1">
              <a:rPr lang="en-US" smtClean="0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5090C-6DAE-4C3C-95AF-68D4D72CE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7AAC9-F566-470A-BA82-54AD16D51A93}" type="datetime1">
              <a:rPr lang="en-US" smtClean="0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0605E-9FE9-4631-974A-558670EE8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CC40E-AAA8-427F-89F2-9824B9D625B3}" type="datetime1">
              <a:rPr lang="en-US" smtClean="0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467C8-2C50-4343-87A3-FA3173FA0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77F65-D012-4407-A986-2DF0D3B7DE93}" type="datetime1">
              <a:rPr lang="en-US" smtClean="0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82E2F-C8FF-4875-9A2D-A5D7FD350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8DECE-3DB4-4E49-A927-2C29B2F139B9}" type="datetime1">
              <a:rPr lang="en-US" smtClean="0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32E46-E317-4BB2-A690-6CD906EC7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06EDD-BA55-486E-8475-24DE67B616A7}" type="datetime1">
              <a:rPr lang="en-US" smtClean="0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B9C84-48FA-4ADB-A29C-5FCC52981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AA4C-F52F-4F28-94EC-87685EA778C2}" type="datetime1">
              <a:rPr lang="en-US" smtClean="0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B6275-810C-41D7-9C41-9D2B8B662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5C50B-AEC7-4DD2-9969-27155486339C}" type="datetime1">
              <a:rPr lang="en-US" smtClean="0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93098-5645-44BE-AD5C-7E5C84C7A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B0784-4C29-487C-B350-04EEA896E167}" type="datetime1">
              <a:rPr lang="en-US" smtClean="0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3B703-6BCB-4A65-9453-F6A3A77A3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754C3-F85D-4B73-9E98-65B5C3C54E66}" type="datetime1">
              <a:rPr lang="en-US" smtClean="0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F2454-85D9-4EA0-961D-3F413FDE1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625E-3A87-4767-B596-8B2BB9431911}" type="datetime1">
              <a:rPr lang="en-US" smtClean="0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2D4DD-571F-434E-AD73-777E98E77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5D273C-8D8A-4B41-A963-CF665A81D906}" type="datetime1">
              <a:rPr lang="en-US" smtClean="0"/>
              <a:pPr>
                <a:defRPr/>
              </a:pPr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4790BF-9368-45C0-A4EA-4F9EA4BAE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5029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180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Keynote: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“All scripture is God-breathed and </a:t>
            </a:r>
            <a:r>
              <a:rPr lang="en-US" sz="4800" b="1" i="1" u="sng" dirty="0" smtClean="0">
                <a:solidFill>
                  <a:schemeClr val="tx1"/>
                </a:solidFill>
              </a:rPr>
              <a:t>PROFITABLE</a:t>
            </a:r>
            <a:r>
              <a:rPr lang="en-US" sz="4800" b="1" dirty="0" smtClean="0">
                <a:solidFill>
                  <a:schemeClr val="tx1"/>
                </a:solidFill>
              </a:rPr>
              <a:t>  for teaching…”  		2 Tim.3:16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6AA2E-1911-4C6D-8D65-AB364020840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5029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Heb. Etymologies (ctd.): 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1" algn="l" fontAlgn="auto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Strong also relates to </a:t>
            </a:r>
            <a:r>
              <a:rPr lang="en-US" sz="4800" b="1" i="1" u="sng" dirty="0" smtClean="0">
                <a:solidFill>
                  <a:schemeClr val="tx1"/>
                </a:solidFill>
              </a:rPr>
              <a:t>bârar</a:t>
            </a:r>
            <a:r>
              <a:rPr lang="en-US" sz="4800" b="1" dirty="0" smtClean="0">
                <a:solidFill>
                  <a:schemeClr val="tx1"/>
                </a:solidFill>
              </a:rPr>
              <a:t> “examine”, “select”, or “winnow”</a:t>
            </a:r>
          </a:p>
          <a:p>
            <a:pPr lvl="1"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2E423-6E9B-4F07-A7C7-70296B1E7A2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763000" cy="52578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Gk. Etymology:</a:t>
            </a:r>
            <a:endParaRPr lang="en-US" sz="5400" dirty="0">
              <a:solidFill>
                <a:schemeClr val="tx1"/>
              </a:solidFill>
            </a:endParaRPr>
          </a:p>
          <a:p>
            <a:pPr lvl="1" algn="l" fontAlgn="auto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Strong derives from verb </a:t>
            </a:r>
            <a:r>
              <a:rPr lang="en-US" sz="4800" b="1" i="1" u="sng" dirty="0" smtClean="0">
                <a:solidFill>
                  <a:schemeClr val="tx1"/>
                </a:solidFill>
              </a:rPr>
              <a:t>diatithēmi</a:t>
            </a:r>
            <a:r>
              <a:rPr lang="en-US" sz="4800" b="1" i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in the sense of “set apart” or “dispose” – therefore a </a:t>
            </a:r>
            <a:r>
              <a:rPr lang="en-US" sz="4800" b="1" i="1" u="sng" dirty="0" smtClean="0">
                <a:solidFill>
                  <a:schemeClr val="tx1"/>
                </a:solidFill>
              </a:rPr>
              <a:t>diathēkē</a:t>
            </a:r>
            <a:r>
              <a:rPr lang="en-US" sz="4800" b="1" i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is a “disposition”, “arrangement”, “agreement”, or “settlement”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2E423-6E9B-4F07-A7C7-70296B1E7A27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915400" cy="4953000"/>
          </a:xfrm>
        </p:spPr>
        <p:txBody>
          <a:bodyPr rtlCol="0">
            <a:normAutofit fontScale="85000" lnSpcReduction="20000"/>
          </a:bodyPr>
          <a:lstStyle/>
          <a:p>
            <a:pPr algn="l" fontAlgn="auto">
              <a:spcAft>
                <a:spcPts val="1800"/>
              </a:spcAft>
              <a:buFont typeface="Arial" pitchFamily="34" charset="0"/>
              <a:buNone/>
              <a:defRPr/>
            </a:pPr>
            <a:r>
              <a:rPr lang="en-US" sz="6400" b="1" dirty="0" smtClean="0">
                <a:solidFill>
                  <a:schemeClr val="tx1"/>
                </a:solidFill>
              </a:rPr>
              <a:t>Heb. Usage (human affairs):</a:t>
            </a:r>
          </a:p>
          <a:p>
            <a:pPr marL="519113" lvl="1" indent="-457200" algn="l" fontAlgn="auto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sz="5200" b="1" dirty="0" smtClean="0">
                <a:solidFill>
                  <a:schemeClr val="tx1"/>
                </a:solidFill>
              </a:rPr>
              <a:t>Peace agreement between enemies – Jacob &amp; Laban (Gen.31:36-55).  </a:t>
            </a:r>
          </a:p>
          <a:p>
            <a:pPr lvl="1" algn="l" fontAlgn="auto">
              <a:spcAft>
                <a:spcPts val="0"/>
              </a:spcAft>
              <a:defRPr/>
            </a:pPr>
            <a:r>
              <a:rPr lang="en-US" sz="5200" b="1" dirty="0" smtClean="0">
                <a:solidFill>
                  <a:schemeClr val="tx1"/>
                </a:solidFill>
              </a:rPr>
              <a:t>Note the elements:</a:t>
            </a:r>
          </a:p>
          <a:p>
            <a:pPr marL="463550" lvl="2" indent="-46355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>
                <a:solidFill>
                  <a:schemeClr val="tx1"/>
                </a:solidFill>
              </a:rPr>
              <a:t> </a:t>
            </a:r>
            <a:r>
              <a:rPr lang="en-US" sz="5200" b="1" dirty="0" smtClean="0">
                <a:solidFill>
                  <a:schemeClr val="tx1"/>
                </a:solidFill>
              </a:rPr>
              <a:t>“make a covenant” (v.44) = </a:t>
            </a:r>
            <a:r>
              <a:rPr lang="en-US" sz="5200" b="1" i="1" u="sng" dirty="0" smtClean="0">
                <a:solidFill>
                  <a:schemeClr val="tx1"/>
                </a:solidFill>
              </a:rPr>
              <a:t>kârath</a:t>
            </a:r>
            <a:r>
              <a:rPr lang="en-US" sz="5200" b="1" i="1" dirty="0" smtClean="0">
                <a:solidFill>
                  <a:schemeClr val="tx1"/>
                </a:solidFill>
              </a:rPr>
              <a:t> </a:t>
            </a:r>
            <a:r>
              <a:rPr lang="en-US" sz="5200" b="1" i="1" u="sng" dirty="0" smtClean="0">
                <a:solidFill>
                  <a:schemeClr val="tx1"/>
                </a:solidFill>
              </a:rPr>
              <a:t>b</a:t>
            </a:r>
            <a:r>
              <a:rPr lang="en-US" sz="5200" b="1" i="1" u="sng" baseline="-25000" dirty="0" smtClean="0">
                <a:solidFill>
                  <a:schemeClr val="tx1"/>
                </a:solidFill>
              </a:rPr>
              <a:t>e</a:t>
            </a:r>
            <a:r>
              <a:rPr lang="en-US" sz="5200" b="1" i="1" u="sng" dirty="0" smtClean="0">
                <a:solidFill>
                  <a:schemeClr val="tx1"/>
                </a:solidFill>
              </a:rPr>
              <a:t>riyth</a:t>
            </a:r>
            <a:r>
              <a:rPr lang="en-US" sz="5200" b="1" i="1" dirty="0" smtClean="0">
                <a:solidFill>
                  <a:schemeClr val="tx1"/>
                </a:solidFill>
              </a:rPr>
              <a:t> </a:t>
            </a:r>
            <a:r>
              <a:rPr lang="en-US" sz="5200" b="1" dirty="0" smtClean="0">
                <a:solidFill>
                  <a:schemeClr val="tx1"/>
                </a:solidFill>
              </a:rPr>
              <a:t>= “cut a covenant”</a:t>
            </a: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2E423-6E9B-4F07-A7C7-70296B1E7A27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610600" cy="5334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Heb. Usage (human affairs, ctd.):</a:t>
            </a:r>
          </a:p>
          <a:p>
            <a:pPr lvl="1" algn="l"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More elements:</a:t>
            </a:r>
          </a:p>
          <a:p>
            <a:pPr lvl="2" indent="-45085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 “heap of witness” (v.48) acted as a memorial – no written treaty or contract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8D740-503E-467B-B0E8-C5E475B8047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610600" cy="5334000"/>
          </a:xfrm>
        </p:spPr>
        <p:txBody>
          <a:bodyPr rtlCol="0">
            <a:normAutofit fontScale="92500"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200" b="1" dirty="0" smtClean="0">
                <a:solidFill>
                  <a:schemeClr val="tx1"/>
                </a:solidFill>
              </a:rPr>
              <a:t>Heb. Usage (human affairs, ctd.):</a:t>
            </a:r>
          </a:p>
          <a:p>
            <a:pPr lvl="1" algn="l" fontAlgn="auto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More elements:</a:t>
            </a:r>
          </a:p>
          <a:p>
            <a:pPr marL="860425" lvl="2" indent="-396875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  “heap of witness” to remind the parties that God is witness between them, if either passes the heap to harm the other</a:t>
            </a:r>
          </a:p>
          <a:p>
            <a:pPr lvl="2" indent="-45085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“heap of witness” given solemn names (vv.47-49) to signify importance</a:t>
            </a:r>
            <a:endParaRPr lang="en-US" sz="16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8D740-503E-467B-B0E8-C5E475B8047A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684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534400" cy="5029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Heb. Usage (human affairs, ctd.):</a:t>
            </a:r>
          </a:p>
          <a:p>
            <a:pPr lvl="1" algn="l" fontAlgn="auto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More elements:</a:t>
            </a:r>
            <a:endParaRPr lang="en-US" sz="4800" b="1" baseline="30000" dirty="0" smtClean="0">
              <a:solidFill>
                <a:schemeClr val="tx1"/>
              </a:solidFill>
            </a:endParaRPr>
          </a:p>
          <a:p>
            <a:pPr lvl="2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oaths sworn (v.53)</a:t>
            </a:r>
          </a:p>
          <a:p>
            <a:pPr lvl="2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sacrifice (v.54)</a:t>
            </a:r>
          </a:p>
          <a:p>
            <a:pPr lvl="2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feast (v.54)</a:t>
            </a:r>
            <a:endParaRPr lang="en-US" sz="16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8D740-503E-467B-B0E8-C5E475B8047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10600" cy="51816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Heb. Usage (human affairs, ctd.):</a:t>
            </a:r>
          </a:p>
          <a:p>
            <a:pPr lvl="1"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Purpose:</a:t>
            </a:r>
          </a:p>
          <a:p>
            <a:pPr lvl="1" algn="l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Mutual defense, alliance against common enemies – Abram &amp; 3 Amorites (Gen.14:5-16, 22-24) – no elements revealed, unless oath of vv.22-24</a:t>
            </a:r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−"/>
              <a:defRPr/>
            </a:pPr>
            <a:endParaRPr lang="en-US" sz="2000" dirty="0"/>
          </a:p>
          <a:p>
            <a:pPr lvl="2"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8D740-503E-467B-B0E8-C5E475B8047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86800" cy="50292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Gk. Usage (human affairs):</a:t>
            </a:r>
          </a:p>
          <a:p>
            <a:pPr lvl="1" algn="l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i="1" dirty="0" smtClean="0">
                <a:solidFill>
                  <a:schemeClr val="tx1"/>
                </a:solidFill>
              </a:rPr>
              <a:t>Moulton &amp; Milligan</a:t>
            </a:r>
            <a:r>
              <a:rPr lang="en-US" sz="4000" b="1" dirty="0" smtClean="0">
                <a:solidFill>
                  <a:schemeClr val="tx1"/>
                </a:solidFill>
              </a:rPr>
              <a:t>: “testament”, or “will” with absolute unanimity</a:t>
            </a:r>
            <a:endParaRPr lang="en-US" sz="4000" b="1" baseline="30000" dirty="0" smtClean="0">
              <a:solidFill>
                <a:schemeClr val="tx1"/>
              </a:solidFill>
            </a:endParaRPr>
          </a:p>
          <a:p>
            <a:pPr marL="463550" lvl="2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 i.e., an “arrangement” made by one party with plenary power, which another party may accept or reject, but not alter – a “will” being the most conspicuous example of such</a:t>
            </a:r>
            <a:endParaRPr lang="en-US" sz="4000" b="1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1097-6948-4B51-8F4E-23807A1076F3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534400" cy="54864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Gk. Usage (human affairs):</a:t>
            </a:r>
          </a:p>
          <a:p>
            <a:pPr lvl="1" algn="l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Bullinger: restricts NT usage to “testament” or “will”</a:t>
            </a:r>
            <a:endParaRPr lang="en-US" sz="4000" b="1" baseline="30000" dirty="0" smtClean="0">
              <a:solidFill>
                <a:schemeClr val="tx1"/>
              </a:solidFill>
            </a:endParaRPr>
          </a:p>
          <a:p>
            <a:pPr lvl="2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 “heirship” has replaced usual meaning “covenant”</a:t>
            </a:r>
          </a:p>
          <a:p>
            <a:pPr lvl="2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i="1" dirty="0" smtClean="0">
                <a:solidFill>
                  <a:schemeClr val="tx1"/>
                </a:solidFill>
              </a:rPr>
              <a:t>suntithēmi</a:t>
            </a:r>
            <a:r>
              <a:rPr lang="en-US" sz="4000" b="1" dirty="0" smtClean="0">
                <a:solidFill>
                  <a:schemeClr val="tx1"/>
                </a:solidFill>
              </a:rPr>
              <a:t> is appropriate NT word for “make a covenant” or compact (Acts 23:12-21) </a:t>
            </a:r>
            <a:r>
              <a:rPr lang="en-US" sz="4000" b="1" baseline="30000" dirty="0" smtClean="0">
                <a:solidFill>
                  <a:schemeClr val="tx1"/>
                </a:solidFill>
              </a:rPr>
              <a:t>  </a:t>
            </a:r>
          </a:p>
          <a:p>
            <a:pPr lvl="1" algn="l" fontAlgn="auto">
              <a:spcAft>
                <a:spcPts val="0"/>
              </a:spcAft>
              <a:defRPr/>
            </a:pPr>
            <a:endParaRPr lang="en-US" sz="4000" b="1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1097-6948-4B51-8F4E-23807A1076F3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534400" cy="5029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Gk. Usage (human affairs):</a:t>
            </a:r>
          </a:p>
          <a:p>
            <a:pPr lvl="1" algn="l" fontAlgn="auto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In LXX, </a:t>
            </a:r>
            <a:r>
              <a:rPr lang="en-US" sz="4800" b="1" i="1" u="sng" dirty="0" smtClean="0">
                <a:solidFill>
                  <a:schemeClr val="tx1"/>
                </a:solidFill>
              </a:rPr>
              <a:t>diathēkē</a:t>
            </a:r>
            <a:r>
              <a:rPr lang="en-US" sz="4800" b="1" dirty="0" smtClean="0">
                <a:solidFill>
                  <a:schemeClr val="tx1"/>
                </a:solidFill>
              </a:rPr>
              <a:t> consistently translates </a:t>
            </a:r>
            <a:r>
              <a:rPr lang="en-US" sz="4800" b="1" i="1" u="sng" dirty="0" smtClean="0">
                <a:solidFill>
                  <a:schemeClr val="tx1"/>
                </a:solidFill>
              </a:rPr>
              <a:t>b</a:t>
            </a:r>
            <a:r>
              <a:rPr lang="en-US" sz="4800" b="1" i="1" u="sng" baseline="-25000" dirty="0" smtClean="0">
                <a:solidFill>
                  <a:schemeClr val="tx1"/>
                </a:solidFill>
              </a:rPr>
              <a:t>e</a:t>
            </a:r>
            <a:r>
              <a:rPr lang="en-US" sz="4800" b="1" i="1" u="sng" dirty="0" smtClean="0">
                <a:solidFill>
                  <a:schemeClr val="tx1"/>
                </a:solidFill>
              </a:rPr>
              <a:t>riyt</a:t>
            </a:r>
            <a:r>
              <a:rPr lang="en-US" sz="4800" b="1" i="1" dirty="0" smtClean="0">
                <a:solidFill>
                  <a:schemeClr val="tx1"/>
                </a:solidFill>
              </a:rPr>
              <a:t>h </a:t>
            </a:r>
            <a:r>
              <a:rPr lang="en-US" sz="4800" b="1" dirty="0" smtClean="0">
                <a:solidFill>
                  <a:schemeClr val="tx1"/>
                </a:solidFill>
              </a:rPr>
              <a:t>(human &amp; divine affairs)</a:t>
            </a:r>
            <a:endParaRPr lang="en-US" sz="4800" b="1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1097-6948-4B51-8F4E-23807A1076F3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5029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180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What will we profit? </a:t>
            </a:r>
          </a:p>
          <a:p>
            <a:pPr marL="341313" indent="-341313" algn="l" fontAlgn="auto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To know the word of God is to get to know God Himself. </a:t>
            </a:r>
          </a:p>
          <a:p>
            <a:pPr marL="395288" indent="-395288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In particular, we learn His master plan.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6AA2E-1911-4C6D-8D65-AB364020840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763000" cy="5334000"/>
          </a:xfrm>
        </p:spPr>
        <p:txBody>
          <a:bodyPr rtlCol="0">
            <a:normAutofit fontScale="92500" lnSpcReduction="2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800" b="1" dirty="0" smtClean="0">
                <a:solidFill>
                  <a:schemeClr val="tx1"/>
                </a:solidFill>
              </a:rPr>
              <a:t>Nuances in divine covenants:</a:t>
            </a:r>
          </a:p>
          <a:p>
            <a:pPr marL="341313" lvl="1" indent="-341313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Based on promises of blessing; initiated by God</a:t>
            </a:r>
            <a:endParaRPr lang="en-US" sz="4800" b="1" baseline="30000" dirty="0" smtClean="0">
              <a:solidFill>
                <a:schemeClr val="tx1"/>
              </a:solidFill>
            </a:endParaRPr>
          </a:p>
          <a:p>
            <a:pPr marL="1255713" lvl="2" indent="-341313" algn="l" fontAlgn="auto">
              <a:spcAft>
                <a:spcPts val="0"/>
              </a:spcAft>
              <a:buFont typeface="Aharoni" panose="02010803020104030203" pitchFamily="2" charset="-79"/>
              <a:buChar char="-"/>
              <a:defRPr/>
            </a:pP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Example: Gen.15:1-7</a:t>
            </a:r>
          </a:p>
          <a:p>
            <a:pPr marL="341313" lvl="1" indent="-341313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Confirmed by sacrifice (Gen.15:8-21) &amp; solemn oath (Gen.22:15-18) to fortify faith in the human party (Gen.15:8)</a:t>
            </a:r>
            <a:endParaRPr lang="en-US" sz="4800" b="1" baseline="30000" dirty="0">
              <a:solidFill>
                <a:schemeClr val="tx1"/>
              </a:solidFill>
            </a:endParaRPr>
          </a:p>
          <a:p>
            <a:pPr lvl="2"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1097-6948-4B51-8F4E-23807A1076F3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86800" cy="5029200"/>
          </a:xfrm>
        </p:spPr>
        <p:txBody>
          <a:bodyPr rtlCol="0">
            <a:normAutofit fontScale="85000" lnSpcReduction="10000"/>
          </a:bodyPr>
          <a:lstStyle/>
          <a:p>
            <a:pPr algn="l" fontAlgn="auto">
              <a:spcAft>
                <a:spcPts val="1800"/>
              </a:spcAft>
              <a:buFont typeface="Arial" pitchFamily="34" charset="0"/>
              <a:buNone/>
              <a:defRPr/>
            </a:pPr>
            <a:r>
              <a:rPr lang="en-US" sz="6400" b="1" dirty="0" smtClean="0">
                <a:solidFill>
                  <a:schemeClr val="tx1"/>
                </a:solidFill>
              </a:rPr>
              <a:t>Nuances in divine covenants:</a:t>
            </a:r>
          </a:p>
          <a:p>
            <a:pPr marL="287338" lvl="1" indent="-280988" algn="l" fontAlgn="auto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4700" dirty="0" smtClean="0">
                <a:solidFill>
                  <a:schemeClr val="tx1"/>
                </a:solidFill>
              </a:rPr>
              <a:t> </a:t>
            </a:r>
            <a:r>
              <a:rPr lang="en-US" sz="4700" b="1" dirty="0" smtClean="0">
                <a:solidFill>
                  <a:schemeClr val="tx1"/>
                </a:solidFill>
              </a:rPr>
              <a:t>Threat of curse often entails </a:t>
            </a:r>
            <a:r>
              <a:rPr lang="en-US" sz="4800" b="1" dirty="0" smtClean="0">
                <a:solidFill>
                  <a:schemeClr val="tx1"/>
                </a:solidFill>
              </a:rPr>
              <a:t>– see judgment on Amorites (Gen.15:14-16), implied curse of passing between the parts of the sacrifice (Gen.15:17)</a:t>
            </a:r>
          </a:p>
          <a:p>
            <a:pPr marL="287338" lvl="1" indent="-280988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Conditions may be stated or implied (Gen.17:1-2, 8-10; 18:17-19)</a:t>
            </a:r>
            <a:endParaRPr lang="en-US" sz="4800" b="1" dirty="0" smtClean="0"/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−"/>
              <a:defRPr/>
            </a:pPr>
            <a:endParaRPr lang="en-US" sz="2000" dirty="0"/>
          </a:p>
          <a:p>
            <a:pPr lvl="2"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E5753-A31D-4849-9B92-FDF9B1F291E6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86800" cy="5181600"/>
          </a:xfrm>
        </p:spPr>
        <p:txBody>
          <a:bodyPr rtlCol="0">
            <a:normAutofit fontScale="925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800" b="1" dirty="0" smtClean="0">
                <a:solidFill>
                  <a:schemeClr val="tx1"/>
                </a:solidFill>
              </a:rPr>
              <a:t>Nuances in divine covenants:</a:t>
            </a:r>
          </a:p>
          <a:p>
            <a:pPr marL="395288" lvl="1" indent="-388938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Name change (</a:t>
            </a:r>
            <a:r>
              <a:rPr lang="en-US" sz="4800" b="1" dirty="0" smtClean="0">
                <a:solidFill>
                  <a:schemeClr val="tx1"/>
                </a:solidFill>
              </a:rPr>
              <a:t>Gen.17:1-8</a:t>
            </a:r>
            <a:r>
              <a:rPr lang="en-US" sz="4800" b="1" dirty="0" smtClean="0">
                <a:solidFill>
                  <a:schemeClr val="tx1"/>
                </a:solidFill>
              </a:rPr>
              <a:t>) of one of the parties – sometimes both parties (Gen.22:14)</a:t>
            </a:r>
          </a:p>
          <a:p>
            <a:pPr marL="6350" lvl="1" algn="l" fontAlgn="auto">
              <a:spcAft>
                <a:spcPts val="0"/>
              </a:spcAft>
              <a:defRPr/>
            </a:pPr>
            <a:endParaRPr lang="en-US" sz="1100" b="1" dirty="0" smtClean="0">
              <a:solidFill>
                <a:schemeClr val="tx1"/>
              </a:solidFill>
            </a:endParaRPr>
          </a:p>
          <a:p>
            <a:pPr marL="341313" lvl="1" indent="-334963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A sign or token given (Gen.17:9-14) – in this case also a condition!</a:t>
            </a:r>
            <a:endParaRPr lang="en-US" sz="4800" b="1" dirty="0" smtClean="0"/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−"/>
              <a:defRPr/>
            </a:pPr>
            <a:endParaRPr lang="en-US" sz="2000" dirty="0"/>
          </a:p>
          <a:p>
            <a:pPr lvl="2"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E5753-A31D-4849-9B92-FDF9B1F291E6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458200" cy="5257800"/>
          </a:xfrm>
        </p:spPr>
        <p:txBody>
          <a:bodyPr rtlCol="0">
            <a:normAutofit fontScale="925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800" b="1" dirty="0" smtClean="0">
                <a:solidFill>
                  <a:schemeClr val="tx1"/>
                </a:solidFill>
              </a:rPr>
              <a:t>Nuances in divine covenants:</a:t>
            </a:r>
          </a:p>
          <a:p>
            <a:pPr marL="341313" lvl="1" indent="-334963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Revelation of God’s blessing is often progressive, with men being put to the test – Abram’s covenant is spread over 12:1-3, 12:7, 15:1-21, 17:1-17, 18:12-14, 18: 17-19, 21:9-13, 22:2, 16-18</a:t>
            </a:r>
            <a:endParaRPr lang="en-US" sz="4800" b="1" dirty="0" smtClean="0"/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−"/>
              <a:defRPr/>
            </a:pPr>
            <a:endParaRPr lang="en-US" sz="2000" dirty="0"/>
          </a:p>
          <a:p>
            <a:pPr lvl="2"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E5753-A31D-4849-9B92-FDF9B1F291E6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458200" cy="5791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Nuances in divine covenants:</a:t>
            </a:r>
          </a:p>
          <a:p>
            <a:pPr marL="341313" lvl="1" indent="-334963" algn="l" fontAlgn="auto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Covenants bind individuals and peoples in special relation to God, to participate in His plan</a:t>
            </a:r>
          </a:p>
          <a:p>
            <a:pPr marL="341313" lvl="1" indent="-334963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 Even when a covenant is conditional, it shows 2 things:</a:t>
            </a:r>
            <a:endParaRPr lang="en-US" sz="2000" dirty="0" smtClean="0"/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−"/>
              <a:defRPr/>
            </a:pPr>
            <a:endParaRPr lang="en-US" sz="2000" dirty="0"/>
          </a:p>
          <a:p>
            <a:pPr lvl="2"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E5753-A31D-4849-9B92-FDF9B1F291E6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9436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Nuances in divine covenants:</a:t>
            </a:r>
          </a:p>
          <a:p>
            <a:pPr marL="742950" indent="-742950" algn="l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5200" b="1" dirty="0">
                <a:solidFill>
                  <a:schemeClr val="tx1"/>
                </a:solidFill>
              </a:rPr>
              <a:t> </a:t>
            </a:r>
            <a:r>
              <a:rPr lang="en-US" sz="5200" b="1" dirty="0" smtClean="0">
                <a:solidFill>
                  <a:schemeClr val="tx1"/>
                </a:solidFill>
              </a:rPr>
              <a:t>God always preserves a remnant to fulfill His will</a:t>
            </a:r>
          </a:p>
          <a:p>
            <a:pPr marL="742950" indent="-742950" algn="l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5200" b="1" dirty="0" smtClean="0">
                <a:solidFill>
                  <a:schemeClr val="tx1"/>
                </a:solidFill>
              </a:rPr>
              <a:t> God’s grace is displayed in condescending to enlist men for His plan</a:t>
            </a:r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−"/>
              <a:defRPr/>
            </a:pPr>
            <a:endParaRPr lang="en-US" sz="2000" dirty="0" smtClean="0"/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−"/>
              <a:defRPr/>
            </a:pPr>
            <a:endParaRPr lang="en-US" sz="2000" dirty="0"/>
          </a:p>
          <a:p>
            <a:pPr lvl="2"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E5753-A31D-4849-9B92-FDF9B1F291E6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686800" cy="56388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Nuances in divine covenants:</a:t>
            </a:r>
            <a:endParaRPr lang="en-US" sz="4000" dirty="0" smtClean="0">
              <a:solidFill>
                <a:schemeClr val="tx1"/>
              </a:solidFill>
            </a:endParaRPr>
          </a:p>
          <a:p>
            <a:pPr marL="341313" lvl="1" indent="-334963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Everlasting (age-abiding) duration</a:t>
            </a:r>
          </a:p>
          <a:p>
            <a:pPr marL="395288" lvl="1" indent="-388938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God’s word is so true that any promise He gives is as binding as a covenant – implied in the Heb. </a:t>
            </a:r>
            <a:r>
              <a:rPr lang="en-US" sz="4400" b="1" i="1" u="sng" dirty="0" smtClean="0">
                <a:solidFill>
                  <a:schemeClr val="tx1"/>
                </a:solidFill>
              </a:rPr>
              <a:t>dâbar</a:t>
            </a:r>
            <a:r>
              <a:rPr lang="en-US" sz="4400" b="1" dirty="0" smtClean="0">
                <a:solidFill>
                  <a:schemeClr val="tx1"/>
                </a:solidFill>
              </a:rPr>
              <a:t> which means both “word” and “promise” –  His word is His bond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8EF1B-D0A8-4546-BC97-5855CB404A90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066800"/>
            <a:ext cx="8229600" cy="54102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Summing Up:</a:t>
            </a:r>
            <a:endParaRPr lang="en-US" sz="4300" b="1" dirty="0" smtClean="0">
              <a:solidFill>
                <a:schemeClr val="tx1"/>
              </a:solidFill>
            </a:endParaRPr>
          </a:p>
          <a:p>
            <a:pPr marL="6350" lvl="1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3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God’s covenants may include – </a:t>
            </a:r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blessings (current or future)</a:t>
            </a:r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 curses</a:t>
            </a:r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 oaths</a:t>
            </a:r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 sacrifices</a:t>
            </a:r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 feasts</a:t>
            </a:r>
            <a:endParaRPr lang="en-US" sz="44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8EF1B-D0A8-4546-BC97-5855CB404A90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Lesson 1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229600" cy="52578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Summing Up (ctd.):</a:t>
            </a:r>
            <a:endParaRPr lang="en-US" sz="4300" b="1" dirty="0" smtClean="0">
              <a:solidFill>
                <a:schemeClr val="tx1"/>
              </a:solidFill>
            </a:endParaRPr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new names given</a:t>
            </a:r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 divine purposes furthered</a:t>
            </a:r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 progressive revelations from  </a:t>
            </a:r>
          </a:p>
          <a:p>
            <a:pPr lvl="1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         God</a:t>
            </a:r>
          </a:p>
          <a:p>
            <a:pPr lvl="1" algn="l" fontAlgn="auto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 age-abiding duration</a:t>
            </a:r>
            <a:endParaRPr lang="en-US" sz="4400" b="1" baseline="30000" dirty="0">
              <a:solidFill>
                <a:schemeClr val="tx1"/>
              </a:solidFill>
            </a:endParaRPr>
          </a:p>
          <a:p>
            <a:pPr lvl="2"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8EF1B-D0A8-4546-BC97-5855CB404A90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229600" cy="5029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Summing Up (ctd.):</a:t>
            </a:r>
            <a:endParaRPr lang="en-US" sz="4300" b="1" dirty="0" smtClean="0">
              <a:solidFill>
                <a:schemeClr val="tx1"/>
              </a:solidFill>
            </a:endParaRPr>
          </a:p>
          <a:p>
            <a:pPr marL="341313" lvl="1" indent="-341313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conditions for individual </a:t>
            </a:r>
          </a:p>
          <a:p>
            <a:pPr marL="341313" lvl="1" indent="-341313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		continuance</a:t>
            </a:r>
          </a:p>
          <a:p>
            <a:pPr marL="341313" lvl="1" indent="-341313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 testing of the human party</a:t>
            </a:r>
          </a:p>
          <a:p>
            <a:pPr marL="341313" lvl="1" indent="-341313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400" b="1" dirty="0" smtClean="0">
                <a:solidFill>
                  <a:schemeClr val="tx1"/>
                </a:solidFill>
              </a:rPr>
              <a:t> solemnities to bolster the faith of men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8EF1B-D0A8-4546-BC97-5855CB404A90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7772400" cy="5410200"/>
          </a:xfrm>
        </p:spPr>
        <p:txBody>
          <a:bodyPr rtlCol="0">
            <a:normAutofit fontScale="92500"/>
          </a:bodyPr>
          <a:lstStyle/>
          <a:p>
            <a:pPr algn="l" fontAlgn="auto">
              <a:spcAft>
                <a:spcPts val="1800"/>
              </a:spcAft>
              <a:buFont typeface="Arial" pitchFamily="34" charset="0"/>
              <a:buNone/>
              <a:defRPr/>
            </a:pPr>
            <a:r>
              <a:rPr lang="en-US" sz="5200" b="1" dirty="0" smtClean="0">
                <a:solidFill>
                  <a:schemeClr val="tx1"/>
                </a:solidFill>
              </a:rPr>
              <a:t>Simplified overview of God’s Master Plan for mankind: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200" b="1" dirty="0" smtClean="0">
                <a:solidFill>
                  <a:schemeClr val="tx1"/>
                </a:solidFill>
              </a:rPr>
              <a:t>Periods of …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Old Covenant,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New Covenant, and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No-Covenant divide the ages.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6AA2E-1911-4C6D-8D65-AB364020840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772400" cy="44958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Summing Up (ctd.):</a:t>
            </a:r>
          </a:p>
          <a:p>
            <a:pPr marL="341313" lvl="1" indent="-334963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This is no mere treaty or contract with God!</a:t>
            </a:r>
            <a:endParaRPr lang="en-US" sz="4800" b="1" baseline="30000" dirty="0">
              <a:solidFill>
                <a:schemeClr val="tx1"/>
              </a:solidFill>
            </a:endParaRPr>
          </a:p>
          <a:p>
            <a:pPr lvl="2"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8EF1B-D0A8-4546-BC97-5855CB404A90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52578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Lesson Overview:</a:t>
            </a:r>
            <a:endParaRPr lang="en-US" sz="5400" dirty="0" smtClean="0">
              <a:solidFill>
                <a:schemeClr val="tx1"/>
              </a:solidFill>
            </a:endParaRPr>
          </a:p>
          <a:p>
            <a:pPr algn="l"/>
            <a:endParaRPr lang="en-US" sz="2400" dirty="0">
              <a:solidFill>
                <a:schemeClr val="tx1"/>
              </a:solidFill>
            </a:endParaRPr>
          </a:p>
          <a:p>
            <a:pPr algn="l">
              <a:buFont typeface="Calibri" pitchFamily="34" charset="0"/>
              <a:buChar char="−"/>
            </a:pP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What is the meaning of a </a:t>
            </a:r>
          </a:p>
          <a:p>
            <a:pPr algn="l">
              <a:spcBef>
                <a:spcPts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	covenant?</a:t>
            </a:r>
          </a:p>
          <a:p>
            <a:pPr algn="l">
              <a:buFont typeface="Calibri" pitchFamily="34" charset="0"/>
              <a:buChar char="−"/>
            </a:pPr>
            <a:r>
              <a:rPr lang="en-US" sz="4400" b="1" dirty="0" smtClean="0">
                <a:solidFill>
                  <a:schemeClr val="tx1"/>
                </a:solidFill>
              </a:rPr>
              <a:t> Derived from what words?</a:t>
            </a:r>
          </a:p>
          <a:p>
            <a:pPr marL="341313" indent="-341313" algn="l">
              <a:buFont typeface="Calibri" pitchFamily="34" charset="0"/>
              <a:buChar char="−"/>
            </a:pPr>
            <a:r>
              <a:rPr lang="en-US" sz="4400" b="1" dirty="0" smtClean="0">
                <a:solidFill>
                  <a:schemeClr val="tx1"/>
                </a:solidFill>
              </a:rPr>
              <a:t> What are the elements of a covenant?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772400" cy="4572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180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Definition:   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derived from etymology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derived from usage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5BE012-E483-42E5-9A6F-B555B45D90C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772400" cy="4267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180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Words</a:t>
            </a:r>
            <a:r>
              <a:rPr lang="en-US" sz="4800" b="1" dirty="0" smtClean="0">
                <a:solidFill>
                  <a:schemeClr val="tx1"/>
                </a:solidFill>
              </a:rPr>
              <a:t>: 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Heb. </a:t>
            </a:r>
            <a:r>
              <a:rPr lang="en-US" sz="4800" b="1" i="1" dirty="0" smtClean="0">
                <a:solidFill>
                  <a:schemeClr val="tx1"/>
                </a:solidFill>
              </a:rPr>
              <a:t>b</a:t>
            </a:r>
            <a:r>
              <a:rPr lang="en-US" sz="4800" b="1" i="1" baseline="-25000" dirty="0" smtClean="0">
                <a:solidFill>
                  <a:schemeClr val="tx1"/>
                </a:solidFill>
              </a:rPr>
              <a:t>e</a:t>
            </a:r>
            <a:r>
              <a:rPr lang="en-US" sz="4800" b="1" i="1" dirty="0" smtClean="0">
                <a:solidFill>
                  <a:schemeClr val="tx1"/>
                </a:solidFill>
              </a:rPr>
              <a:t>riyth</a:t>
            </a:r>
            <a:r>
              <a:rPr lang="en-US" sz="4800" b="1" dirty="0" smtClean="0">
                <a:solidFill>
                  <a:schemeClr val="tx1"/>
                </a:solidFill>
              </a:rPr>
              <a:t> (</a:t>
            </a:r>
            <a:r>
              <a:rPr lang="en-US" sz="4800" b="1" dirty="0" smtClean="0">
                <a:solidFill>
                  <a:schemeClr val="tx1"/>
                </a:solidFill>
                <a:latin typeface="Bwhebb" pitchFamily="2" charset="0"/>
              </a:rPr>
              <a:t>tyrb</a:t>
            </a:r>
            <a:r>
              <a:rPr lang="en-US" sz="4800" b="1" dirty="0" smtClean="0">
                <a:solidFill>
                  <a:schemeClr val="tx1"/>
                </a:solidFill>
              </a:rPr>
              <a:t>), 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 Gk. </a:t>
            </a:r>
            <a:r>
              <a:rPr lang="en-US" sz="4800" b="1" i="1" dirty="0" smtClean="0">
                <a:solidFill>
                  <a:schemeClr val="tx1"/>
                </a:solidFill>
              </a:rPr>
              <a:t>diathēkē</a:t>
            </a:r>
            <a:r>
              <a:rPr lang="en-US" sz="4800" b="1" dirty="0" smtClean="0">
                <a:solidFill>
                  <a:schemeClr val="tx1"/>
                </a:solidFill>
              </a:rPr>
              <a:t> (</a:t>
            </a:r>
            <a:r>
              <a:rPr lang="en-US" sz="4800" b="1" dirty="0" smtClean="0">
                <a:solidFill>
                  <a:schemeClr val="tx1"/>
                </a:solidFill>
                <a:latin typeface="Bwgrkl" pitchFamily="2" charset="0"/>
              </a:rPr>
              <a:t>diaqhkh</a:t>
            </a:r>
            <a:r>
              <a:rPr lang="en-US" sz="4800" b="1" dirty="0" smtClean="0">
                <a:solidFill>
                  <a:schemeClr val="tx1"/>
                </a:solidFill>
              </a:rPr>
              <a:t>)</a:t>
            </a:r>
            <a:endParaRPr lang="en-US" sz="4800" b="1" baseline="30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5BE012-E483-42E5-9A6F-B555B45D90C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5334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Heb. Etymologies: 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1" algn="l" fontAlgn="auto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BDB derives from </a:t>
            </a:r>
            <a:r>
              <a:rPr lang="en-US" sz="4800" b="1" i="1" dirty="0" smtClean="0">
                <a:solidFill>
                  <a:schemeClr val="tx1"/>
                </a:solidFill>
              </a:rPr>
              <a:t>bâra</a:t>
            </a:r>
            <a:r>
              <a:rPr lang="en-US" sz="4800" b="1" dirty="0" smtClean="0">
                <a:solidFill>
                  <a:schemeClr val="tx1"/>
                </a:solidFill>
              </a:rPr>
              <a:t> (unused root), related to Asiatic </a:t>
            </a:r>
            <a:r>
              <a:rPr lang="en-US" sz="4800" b="1" i="1" dirty="0" smtClean="0">
                <a:solidFill>
                  <a:schemeClr val="tx1"/>
                </a:solidFill>
              </a:rPr>
              <a:t>barû</a:t>
            </a:r>
            <a:r>
              <a:rPr lang="en-US" sz="4800" b="1" dirty="0" smtClean="0">
                <a:solidFill>
                  <a:schemeClr val="tx1"/>
                </a:solidFill>
              </a:rPr>
              <a:t>, meaning “bind” – as a binding word, or one’s bonded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5BE012-E483-42E5-9A6F-B555B45D90C0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066800"/>
            <a:ext cx="7772400" cy="5029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Heb. Etymologies (ctd.): 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1" algn="l" fontAlgn="auto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Strong/Bullinger derive from </a:t>
            </a:r>
            <a:r>
              <a:rPr lang="en-US" sz="4800" b="1" i="1" u="sng" dirty="0" smtClean="0">
                <a:solidFill>
                  <a:schemeClr val="tx1"/>
                </a:solidFill>
              </a:rPr>
              <a:t>bârâh</a:t>
            </a:r>
            <a:r>
              <a:rPr lang="en-US" sz="4800" b="1" dirty="0" smtClean="0">
                <a:solidFill>
                  <a:schemeClr val="tx1"/>
                </a:solidFill>
              </a:rPr>
              <a:t>, “select”, “separate”, or “eat” – as in the cutting &amp; eating of a sacrificial banquet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5BE012-E483-42E5-9A6F-B555B45D90C0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 smtClean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066800"/>
            <a:ext cx="7772400" cy="54864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solidFill>
                  <a:schemeClr val="tx1"/>
                </a:solidFill>
              </a:rPr>
              <a:t>Heb. Etymologies (ctd.): 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1" algn="l" fontAlgn="auto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Strong suggests further association with </a:t>
            </a:r>
            <a:r>
              <a:rPr lang="en-US" sz="4800" b="1" i="1" u="sng" dirty="0" smtClean="0">
                <a:solidFill>
                  <a:schemeClr val="tx1"/>
                </a:solidFill>
              </a:rPr>
              <a:t>bârâ’</a:t>
            </a:r>
            <a:r>
              <a:rPr lang="en-US" sz="4800" b="1" dirty="0" smtClean="0">
                <a:solidFill>
                  <a:schemeClr val="tx1"/>
                </a:solidFill>
              </a:rPr>
              <a:t>, “create” or “cut” – note similarity: </a:t>
            </a:r>
            <a:r>
              <a:rPr lang="en-US" sz="4800" b="1" i="1" u="sng" dirty="0" smtClean="0">
                <a:solidFill>
                  <a:schemeClr val="tx1"/>
                </a:solidFill>
              </a:rPr>
              <a:t>b</a:t>
            </a:r>
            <a:r>
              <a:rPr lang="en-US" sz="4800" b="1" i="1" u="sng" baseline="-25000" dirty="0" smtClean="0">
                <a:solidFill>
                  <a:schemeClr val="tx1"/>
                </a:solidFill>
              </a:rPr>
              <a:t>e</a:t>
            </a:r>
            <a:r>
              <a:rPr lang="en-US" sz="4800" b="1" i="1" u="sng" dirty="0" smtClean="0">
                <a:solidFill>
                  <a:schemeClr val="tx1"/>
                </a:solidFill>
              </a:rPr>
              <a:t>riy’âh</a:t>
            </a:r>
            <a:r>
              <a:rPr lang="en-US" sz="4800" b="1" dirty="0" smtClean="0">
                <a:solidFill>
                  <a:schemeClr val="tx1"/>
                </a:solidFill>
              </a:rPr>
              <a:t> “created thing” and </a:t>
            </a:r>
            <a:r>
              <a:rPr lang="en-US" sz="4800" b="1" i="1" u="sng" dirty="0" smtClean="0">
                <a:solidFill>
                  <a:schemeClr val="tx1"/>
                </a:solidFill>
              </a:rPr>
              <a:t>b</a:t>
            </a:r>
            <a:r>
              <a:rPr lang="en-US" sz="4800" b="1" i="1" u="sng" baseline="-25000" dirty="0" smtClean="0">
                <a:solidFill>
                  <a:schemeClr val="tx1"/>
                </a:solidFill>
              </a:rPr>
              <a:t>e</a:t>
            </a:r>
            <a:r>
              <a:rPr lang="en-US" sz="4800" b="1" i="1" u="sng" dirty="0" smtClean="0">
                <a:solidFill>
                  <a:schemeClr val="tx1"/>
                </a:solidFill>
              </a:rPr>
              <a:t>riyth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5BE012-E483-42E5-9A6F-B555B45D90C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1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1522</Words>
  <Application>Microsoft Office PowerPoint</Application>
  <PresentationFormat>On-screen Show (4:3)</PresentationFormat>
  <Paragraphs>299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Covenants</dc:title>
  <dc:creator>gburch</dc:creator>
  <cp:lastModifiedBy>gburch</cp:lastModifiedBy>
  <cp:revision>147</cp:revision>
  <dcterms:created xsi:type="dcterms:W3CDTF">2010-05-20T14:02:49Z</dcterms:created>
  <dcterms:modified xsi:type="dcterms:W3CDTF">2014-09-28T09:56:31Z</dcterms:modified>
</cp:coreProperties>
</file>