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7"/>
  </p:notesMasterIdLst>
  <p:sldIdLst>
    <p:sldId id="263" r:id="rId3"/>
    <p:sldId id="264" r:id="rId4"/>
    <p:sldId id="289" r:id="rId5"/>
    <p:sldId id="288" r:id="rId6"/>
    <p:sldId id="287" r:id="rId7"/>
    <p:sldId id="290" r:id="rId8"/>
    <p:sldId id="312" r:id="rId9"/>
    <p:sldId id="313" r:id="rId10"/>
    <p:sldId id="314" r:id="rId11"/>
    <p:sldId id="315" r:id="rId12"/>
    <p:sldId id="292" r:id="rId13"/>
    <p:sldId id="291" r:id="rId14"/>
    <p:sldId id="265" r:id="rId15"/>
    <p:sldId id="293" r:id="rId16"/>
    <p:sldId id="316" r:id="rId17"/>
    <p:sldId id="266" r:id="rId18"/>
    <p:sldId id="294" r:id="rId19"/>
    <p:sldId id="295" r:id="rId20"/>
    <p:sldId id="297" r:id="rId21"/>
    <p:sldId id="298" r:id="rId22"/>
    <p:sldId id="267" r:id="rId23"/>
    <p:sldId id="299" r:id="rId24"/>
    <p:sldId id="300" r:id="rId25"/>
    <p:sldId id="268" r:id="rId26"/>
    <p:sldId id="302" r:id="rId27"/>
    <p:sldId id="301" r:id="rId28"/>
    <p:sldId id="317" r:id="rId29"/>
    <p:sldId id="269" r:id="rId30"/>
    <p:sldId id="303" r:id="rId31"/>
    <p:sldId id="270" r:id="rId32"/>
    <p:sldId id="305" r:id="rId33"/>
    <p:sldId id="304" r:id="rId34"/>
    <p:sldId id="271" r:id="rId35"/>
    <p:sldId id="307" r:id="rId36"/>
    <p:sldId id="306" r:id="rId37"/>
    <p:sldId id="318" r:id="rId38"/>
    <p:sldId id="308" r:id="rId39"/>
    <p:sldId id="272" r:id="rId40"/>
    <p:sldId id="309" r:id="rId41"/>
    <p:sldId id="273" r:id="rId42"/>
    <p:sldId id="274" r:id="rId43"/>
    <p:sldId id="275" r:id="rId44"/>
    <p:sldId id="310" r:id="rId45"/>
    <p:sldId id="311" r:id="rId46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2" autoAdjust="0"/>
    <p:restoredTop sz="78773" autoAdjust="0"/>
  </p:normalViewPr>
  <p:slideViewPr>
    <p:cSldViewPr>
      <p:cViewPr>
        <p:scale>
          <a:sx n="80" d="100"/>
          <a:sy n="80" d="100"/>
        </p:scale>
        <p:origin x="-138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6CA53B0-40BE-40D2-9E8A-AB584FBC4D99}" type="datetimeFigureOut">
              <a:rPr lang="en-US"/>
              <a:pPr>
                <a:defRPr/>
              </a:pPr>
              <a:t>6/14/2015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730"/>
            <a:ext cx="5486400" cy="4084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CFB7ED4-F5C8-46EB-AE81-3797EEF93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8791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en-US" b="1" dirty="0" smtClean="0">
                <a:latin typeface="+mj-lt"/>
              </a:rPr>
              <a:t>1. Witnesses - </a:t>
            </a:r>
            <a:r>
              <a:rPr lang="en-US" dirty="0" smtClean="0">
                <a:latin typeface="+mj-lt"/>
              </a:rPr>
              <a:t>as memorials of remembrance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lvl="1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NOTE: </a:t>
            </a:r>
            <a:r>
              <a:rPr lang="en-US" sz="2000" dirty="0" smtClean="0">
                <a:solidFill>
                  <a:schemeClr val="tx1"/>
                </a:solidFill>
              </a:rPr>
              <a:t>even conditional covenants were unconditional as to God’s aim of sending a channel of blessing into the earth</a:t>
            </a:r>
          </a:p>
          <a:p>
            <a:pPr marL="228600" indent="-228600">
              <a:buAutoNum type="arabicPeriod"/>
            </a:pPr>
            <a:endParaRPr lang="en-US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i="0" dirty="0" smtClean="0">
                <a:latin typeface="+mn-lt"/>
              </a:rPr>
              <a:t>Noahic -</a:t>
            </a:r>
            <a:r>
              <a:rPr lang="en-US" i="0" dirty="0" smtClean="0">
                <a:latin typeface="+mn-lt"/>
              </a:rPr>
              <a:t> Noah “perfect” in his generations and walked with God</a:t>
            </a:r>
          </a:p>
          <a:p>
            <a:pPr marL="228600" indent="-228600">
              <a:buAutoNum type="arabicPeriod"/>
            </a:pPr>
            <a:r>
              <a:rPr lang="en-US" b="1" i="0" dirty="0" smtClean="0">
                <a:latin typeface="+mn-lt"/>
              </a:rPr>
              <a:t>Abrahamic -</a:t>
            </a:r>
            <a:r>
              <a:rPr lang="en-US" i="0" dirty="0" smtClean="0">
                <a:latin typeface="+mn-lt"/>
              </a:rPr>
              <a:t> </a:t>
            </a:r>
            <a:r>
              <a:rPr lang="en-US" b="1" i="0" dirty="0" smtClean="0">
                <a:latin typeface="+mn-lt"/>
              </a:rPr>
              <a:t>Gen.12:1-3</a:t>
            </a:r>
            <a:r>
              <a:rPr lang="en-US" i="0" dirty="0" smtClean="0">
                <a:latin typeface="+mn-lt"/>
              </a:rPr>
              <a:t> – Abram must leave Ur of Chaldea in order</a:t>
            </a:r>
            <a:r>
              <a:rPr lang="en-US" i="0" baseline="0" dirty="0" smtClean="0">
                <a:latin typeface="+mn-lt"/>
              </a:rPr>
              <a:t> to be made a great nation.  </a:t>
            </a:r>
            <a:r>
              <a:rPr lang="en-US" b="1" i="0" baseline="0" dirty="0" smtClean="0">
                <a:latin typeface="+mn-lt"/>
              </a:rPr>
              <a:t>Gen.13:14-17</a:t>
            </a:r>
            <a:r>
              <a:rPr lang="en-US" i="0" baseline="0" dirty="0" smtClean="0">
                <a:latin typeface="+mn-lt"/>
              </a:rPr>
              <a:t> – Abram must walk through the land of his promised inheritance.  This covenant has preconditioned, unconditioned and conditioned aspects to it. </a:t>
            </a:r>
            <a:r>
              <a:rPr lang="en-US" b="1" i="0" baseline="0" dirty="0" smtClean="0">
                <a:latin typeface="+mn-lt"/>
              </a:rPr>
              <a:t>Gen.26:1-5</a:t>
            </a:r>
            <a:r>
              <a:rPr lang="en-US" i="0" baseline="0" dirty="0" smtClean="0">
                <a:latin typeface="+mn-lt"/>
              </a:rPr>
              <a:t> “because Abraham obeyed Me…” Law of Circumcision was added after this covenant was solemnified.</a:t>
            </a:r>
          </a:p>
          <a:p>
            <a:pPr marL="228600" indent="-228600">
              <a:buAutoNum type="arabicPeriod"/>
            </a:pPr>
            <a:endParaRPr lang="en-US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Davidic -</a:t>
            </a:r>
            <a:r>
              <a:rPr lang="en-US" i="0" baseline="0" dirty="0" smtClean="0">
                <a:latin typeface="+mn-lt"/>
              </a:rPr>
              <a:t> </a:t>
            </a:r>
            <a:r>
              <a:rPr lang="en-US" b="1" i="0" baseline="0" dirty="0" smtClean="0">
                <a:latin typeface="+mn-lt"/>
              </a:rPr>
              <a:t>Acts 13:22 </a:t>
            </a:r>
            <a:r>
              <a:rPr lang="en-US" i="0" baseline="0" dirty="0" smtClean="0">
                <a:latin typeface="+mn-lt"/>
              </a:rPr>
              <a:t>– more at </a:t>
            </a:r>
            <a:r>
              <a:rPr lang="en-US" b="1" i="0" baseline="0" dirty="0" smtClean="0">
                <a:latin typeface="+mn-lt"/>
              </a:rPr>
              <a:t>Psa.89:20-37</a:t>
            </a:r>
            <a:r>
              <a:rPr lang="en-US" i="0" baseline="0" dirty="0" smtClean="0">
                <a:latin typeface="+mn-lt"/>
              </a:rPr>
              <a:t>.</a:t>
            </a:r>
            <a:r>
              <a:rPr lang="en-US" sz="19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His and Phinehas’ zealous service were the preconditions.</a:t>
            </a:r>
            <a:endParaRPr lang="en-US" i="0" baseline="0" dirty="0" smtClean="0">
              <a:latin typeface="+mn-lt"/>
            </a:endParaRP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Davidic - Psa.132:11-12</a:t>
            </a:r>
            <a:endParaRPr lang="en-US" b="1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i="0" dirty="0" smtClean="0">
                <a:latin typeface="+mn-lt"/>
              </a:rPr>
              <a:t>Adamic-1 - </a:t>
            </a:r>
            <a:r>
              <a:rPr lang="en-US" b="0" i="0" dirty="0" smtClean="0">
                <a:latin typeface="+mn-lt"/>
              </a:rPr>
              <a:t>prohibition concerning Tree of Knowledge of Good &amp; Evil; “cut off” from access to Tree of Life.</a:t>
            </a:r>
          </a:p>
          <a:p>
            <a:pPr marL="228600" indent="-228600">
              <a:buAutoNum type="arabicPeriod"/>
            </a:pPr>
            <a:r>
              <a:rPr lang="en-US" b="1" i="0" dirty="0" smtClean="0">
                <a:latin typeface="+mn-lt"/>
              </a:rPr>
              <a:t>Adamic-2 -</a:t>
            </a:r>
            <a:r>
              <a:rPr lang="en-US" b="0" i="0" dirty="0" smtClean="0">
                <a:latin typeface="+mn-lt"/>
              </a:rPr>
              <a:t> animal sacrifice required to please God.</a:t>
            </a:r>
          </a:p>
          <a:p>
            <a:pPr marL="228600" indent="-228600">
              <a:buAutoNum type="arabicPeriod"/>
            </a:pPr>
            <a:r>
              <a:rPr lang="en-US" b="1" i="0" dirty="0" smtClean="0">
                <a:latin typeface="+mn-lt"/>
              </a:rPr>
              <a:t>Abrahamic -</a:t>
            </a:r>
            <a:r>
              <a:rPr lang="en-US" i="0" dirty="0" smtClean="0">
                <a:latin typeface="+mn-lt"/>
              </a:rPr>
              <a:t> </a:t>
            </a:r>
            <a:r>
              <a:rPr lang="en-US" b="1" i="0" dirty="0" smtClean="0">
                <a:latin typeface="+mn-lt"/>
              </a:rPr>
              <a:t>Gen.12:1-3</a:t>
            </a:r>
            <a:r>
              <a:rPr lang="en-US" i="0" dirty="0" smtClean="0">
                <a:latin typeface="+mn-lt"/>
              </a:rPr>
              <a:t> – Abram must leave Ur of Chaldea in order</a:t>
            </a:r>
            <a:r>
              <a:rPr lang="en-US" i="0" baseline="0" dirty="0" smtClean="0">
                <a:latin typeface="+mn-lt"/>
              </a:rPr>
              <a:t> to be made a great nation.  </a:t>
            </a:r>
            <a:r>
              <a:rPr lang="en-US" b="1" i="0" baseline="0" dirty="0" smtClean="0">
                <a:latin typeface="+mn-lt"/>
              </a:rPr>
              <a:t>Gen.13:14-17</a:t>
            </a:r>
            <a:r>
              <a:rPr lang="en-US" i="0" baseline="0" dirty="0" smtClean="0">
                <a:latin typeface="+mn-lt"/>
              </a:rPr>
              <a:t> – Abram must walk through the land of his promised inheritance.  This covenant has preconditioned, unconditioned and conditioned aspects to it. </a:t>
            </a:r>
            <a:r>
              <a:rPr lang="en-US" b="1" i="0" baseline="0" dirty="0" smtClean="0">
                <a:latin typeface="+mn-lt"/>
              </a:rPr>
              <a:t>Gen.26:1-5</a:t>
            </a:r>
            <a:r>
              <a:rPr lang="en-US" i="0" baseline="0" dirty="0" smtClean="0">
                <a:latin typeface="+mn-lt"/>
              </a:rPr>
              <a:t> “because Abraham obeyed Me…” Law of Circumcision was added after this covenant was solemnized.</a:t>
            </a: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Davidic - Psa.132:11-12 – </a:t>
            </a:r>
            <a:r>
              <a:rPr lang="en-US" b="0" i="0" baseline="0" dirty="0" smtClean="0">
                <a:latin typeface="+mn-lt"/>
              </a:rPr>
              <a:t>David’s sons would reign if they kept covenant with Y.</a:t>
            </a:r>
            <a:endParaRPr lang="en-US" b="0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en-US" b="1" dirty="0" smtClean="0">
                <a:latin typeface="+mj-lt"/>
              </a:rPr>
              <a:t>1. Witnesses - </a:t>
            </a:r>
            <a:r>
              <a:rPr lang="en-US" dirty="0" smtClean="0">
                <a:latin typeface="+mj-lt"/>
              </a:rPr>
              <a:t>as memorials of remembrance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i="0" baseline="0" dirty="0" smtClean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i="0" baseline="0" dirty="0" smtClean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i="0" dirty="0" smtClean="0">
                <a:latin typeface="+mn-lt"/>
              </a:rPr>
              <a:t>Abrahamic -</a:t>
            </a:r>
            <a:r>
              <a:rPr lang="en-US" i="0" dirty="0" smtClean="0">
                <a:latin typeface="+mn-lt"/>
              </a:rPr>
              <a:t>  </a:t>
            </a:r>
            <a:r>
              <a:rPr lang="en-US" i="1" dirty="0" smtClean="0">
                <a:latin typeface="+mn-lt"/>
              </a:rPr>
              <a:t>Epizeuxis</a:t>
            </a:r>
            <a:r>
              <a:rPr lang="en-US" i="0" dirty="0" smtClean="0">
                <a:latin typeface="+mn-lt"/>
              </a:rPr>
              <a:t> at </a:t>
            </a:r>
            <a:r>
              <a:rPr lang="en-US" b="1" i="0" dirty="0" smtClean="0">
                <a:latin typeface="+mn-lt"/>
              </a:rPr>
              <a:t>Gen.17:1-2</a:t>
            </a:r>
            <a:r>
              <a:rPr lang="en-US" i="0" baseline="0" dirty="0" smtClean="0">
                <a:latin typeface="+mn-lt"/>
              </a:rPr>
              <a:t> – an emphasis having the force of a mild oath.</a:t>
            </a: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Abrahamic -</a:t>
            </a:r>
            <a:r>
              <a:rPr lang="en-US" i="0" baseline="0" dirty="0" smtClean="0">
                <a:latin typeface="+mn-lt"/>
              </a:rPr>
              <a:t> includes </a:t>
            </a:r>
            <a:r>
              <a:rPr lang="en-US" i="1" baseline="0" dirty="0" smtClean="0">
                <a:latin typeface="+mn-lt"/>
              </a:rPr>
              <a:t>Polyptotons</a:t>
            </a:r>
            <a:r>
              <a:rPr lang="en-US" i="0" baseline="0" dirty="0" smtClean="0">
                <a:latin typeface="+mn-lt"/>
              </a:rPr>
              <a:t> in </a:t>
            </a:r>
            <a:r>
              <a:rPr lang="en-US" b="1" i="0" baseline="0" dirty="0" smtClean="0">
                <a:latin typeface="+mn-lt"/>
              </a:rPr>
              <a:t>Gen.22:17</a:t>
            </a:r>
            <a:r>
              <a:rPr lang="en-US" i="0" baseline="0" dirty="0" smtClean="0">
                <a:latin typeface="+mn-lt"/>
              </a:rPr>
              <a:t>; </a:t>
            </a:r>
            <a:r>
              <a:rPr lang="en-US" b="1" i="0" baseline="0" dirty="0" smtClean="0">
                <a:latin typeface="+mn-lt"/>
              </a:rPr>
              <a:t>12:2</a:t>
            </a:r>
            <a:r>
              <a:rPr lang="en-US" i="0" baseline="0" dirty="0" smtClean="0">
                <a:latin typeface="+mn-lt"/>
              </a:rPr>
              <a:t> – having an emphatic force. </a:t>
            </a:r>
            <a:r>
              <a:rPr lang="en-US" b="1" i="0" baseline="0" dirty="0" smtClean="0">
                <a:latin typeface="+mn-lt"/>
              </a:rPr>
              <a:t>Heb.6:14</a:t>
            </a:r>
            <a:r>
              <a:rPr lang="en-US" i="0" baseline="0" dirty="0" smtClean="0">
                <a:latin typeface="+mn-lt"/>
              </a:rPr>
              <a:t> equates the double </a:t>
            </a:r>
            <a:r>
              <a:rPr lang="en-US" i="1" baseline="0" dirty="0" smtClean="0">
                <a:latin typeface="+mn-lt"/>
              </a:rPr>
              <a:t>polyptoton</a:t>
            </a:r>
            <a:r>
              <a:rPr lang="en-US" i="0" baseline="0" dirty="0" smtClean="0">
                <a:latin typeface="+mn-lt"/>
              </a:rPr>
              <a:t> as His oath.</a:t>
            </a: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Abrahamic -</a:t>
            </a:r>
            <a:r>
              <a:rPr lang="en-US" i="0" baseline="0" dirty="0" smtClean="0">
                <a:latin typeface="+mn-lt"/>
              </a:rPr>
              <a:t> Note how Abraham’s walk in obedience brought forth progressively greater affirmations of divine blessing. His obedience to the command to offer up Isaac brought the greatest affirmation.</a:t>
            </a: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Abrahamic Covenant  - </a:t>
            </a:r>
            <a:r>
              <a:rPr lang="en-US" i="0" baseline="0" dirty="0" smtClean="0">
                <a:latin typeface="+mn-lt"/>
              </a:rPr>
              <a:t>oath was with “the fathers” (</a:t>
            </a:r>
            <a:r>
              <a:rPr lang="en-US" b="1" i="0" baseline="0" dirty="0" smtClean="0">
                <a:latin typeface="+mn-lt"/>
              </a:rPr>
              <a:t>Jer.32:21-22</a:t>
            </a:r>
            <a:r>
              <a:rPr lang="en-US" i="0" baseline="0" dirty="0" smtClean="0">
                <a:latin typeface="+mn-lt"/>
              </a:rPr>
              <a:t>), so Isaac and Jacob were recipients also (see also </a:t>
            </a:r>
            <a:r>
              <a:rPr lang="en-US" b="1" i="0" baseline="0" dirty="0" smtClean="0">
                <a:latin typeface="+mn-lt"/>
              </a:rPr>
              <a:t>Exo.6:8</a:t>
            </a:r>
            <a:r>
              <a:rPr lang="en-US" i="0" baseline="0" dirty="0" smtClean="0">
                <a:latin typeface="+mn-lt"/>
              </a:rPr>
              <a:t>) and with </a:t>
            </a:r>
            <a:r>
              <a:rPr lang="en-US" i="1" baseline="0" dirty="0" smtClean="0">
                <a:latin typeface="+mn-lt"/>
              </a:rPr>
              <a:t>the Nation </a:t>
            </a:r>
            <a:r>
              <a:rPr lang="en-US" i="0" baseline="0" dirty="0" smtClean="0">
                <a:latin typeface="+mn-lt"/>
              </a:rPr>
              <a:t>(</a:t>
            </a:r>
            <a:r>
              <a:rPr lang="en-US" b="1" i="0" baseline="0" dirty="0" smtClean="0">
                <a:latin typeface="+mn-lt"/>
              </a:rPr>
              <a:t>Exo.13:11</a:t>
            </a:r>
            <a:r>
              <a:rPr lang="en-US" i="0" baseline="0" dirty="0" smtClean="0">
                <a:latin typeface="+mn-lt"/>
              </a:rPr>
              <a:t>).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baseline="0" dirty="0" smtClean="0">
                <a:latin typeface="+mn-lt"/>
              </a:rPr>
              <a:t>Human Affairs -</a:t>
            </a:r>
            <a:r>
              <a:rPr lang="en-US" i="0" baseline="0" dirty="0" smtClean="0">
                <a:latin typeface="+mn-lt"/>
              </a:rPr>
              <a:t> </a:t>
            </a:r>
            <a:r>
              <a:rPr lang="en-US" i="1" baseline="0" dirty="0" smtClean="0">
                <a:latin typeface="+mn-lt"/>
              </a:rPr>
              <a:t>Strong</a:t>
            </a:r>
            <a:r>
              <a:rPr lang="en-US" i="0" baseline="0" dirty="0" smtClean="0">
                <a:latin typeface="+mn-lt"/>
              </a:rPr>
              <a:t> notes that “swear” (</a:t>
            </a:r>
            <a:r>
              <a:rPr lang="en-US" i="1" baseline="0" dirty="0" smtClean="0">
                <a:latin typeface="+mn-lt"/>
              </a:rPr>
              <a:t>shâba`</a:t>
            </a:r>
            <a:r>
              <a:rPr lang="en-US" i="0" baseline="0" dirty="0" smtClean="0">
                <a:latin typeface="+mn-lt"/>
              </a:rPr>
              <a:t>) means literally to “seven oneself” – it also means “to complete, fulfill”. </a:t>
            </a:r>
            <a:r>
              <a:rPr lang="en-US" i="1" baseline="0" dirty="0" smtClean="0">
                <a:latin typeface="+mn-lt"/>
              </a:rPr>
              <a:t>Brown-Driver-Briggs</a:t>
            </a:r>
            <a:r>
              <a:rPr lang="en-US" i="0" baseline="0" dirty="0" smtClean="0">
                <a:latin typeface="+mn-lt"/>
              </a:rPr>
              <a:t> suggests a meaning of “to bind oneself by 7 things”. Bullinger suggests completeness of one’s bond to fulfill the word of it.  Note the use of 7 lambs by Abraham as a witness in his covenant with Abimelech (</a:t>
            </a:r>
            <a:r>
              <a:rPr lang="en-US" b="1" i="0" baseline="0" dirty="0" smtClean="0">
                <a:latin typeface="+mn-lt"/>
              </a:rPr>
              <a:t>Gen.21:22-32</a:t>
            </a:r>
            <a:r>
              <a:rPr lang="en-US" i="0" baseline="0" dirty="0" smtClean="0">
                <a:latin typeface="+mn-lt"/>
              </a:rPr>
              <a:t>).</a:t>
            </a: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Human Affairs -</a:t>
            </a:r>
            <a:r>
              <a:rPr lang="en-US" i="0" baseline="0" dirty="0" smtClean="0">
                <a:latin typeface="+mn-lt"/>
              </a:rPr>
              <a:t> </a:t>
            </a:r>
            <a:r>
              <a:rPr lang="en-US" dirty="0" smtClean="0"/>
              <a:t>note the oath between Isaac – Abimelech (</a:t>
            </a:r>
            <a:r>
              <a:rPr lang="en-US" b="1" dirty="0" smtClean="0"/>
              <a:t>Gen.26:26-28, 32-33</a:t>
            </a:r>
            <a:r>
              <a:rPr lang="en-US" dirty="0" smtClean="0"/>
              <a:t>)</a:t>
            </a:r>
            <a:endParaRPr lang="en-US" i="0" baseline="0" dirty="0" smtClean="0">
              <a:latin typeface="+mn-lt"/>
            </a:endParaRP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Human Affairs -</a:t>
            </a:r>
            <a:r>
              <a:rPr lang="en-US" i="0" baseline="0" dirty="0" smtClean="0">
                <a:latin typeface="+mn-lt"/>
              </a:rPr>
              <a:t> note Abraham’s declaration to king of Sodom – his arm uplifted to Y. (</a:t>
            </a:r>
            <a:r>
              <a:rPr lang="en-US" b="1" i="0" baseline="0" dirty="0" smtClean="0">
                <a:latin typeface="+mn-lt"/>
              </a:rPr>
              <a:t>Gen.14:21-23</a:t>
            </a:r>
            <a:r>
              <a:rPr lang="en-US" i="0" baseline="0" dirty="0" smtClean="0">
                <a:latin typeface="+mn-lt"/>
              </a:rPr>
              <a:t>)</a:t>
            </a: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Human Affairs -</a:t>
            </a:r>
            <a:r>
              <a:rPr lang="en-US" i="0" baseline="0" dirty="0" smtClean="0">
                <a:latin typeface="+mn-lt"/>
              </a:rPr>
              <a:t> As the Lie progressed in time, oath-taking became more commonplace and profane – hence </a:t>
            </a:r>
            <a:r>
              <a:rPr lang="en-US" b="1" i="0" baseline="0" dirty="0" smtClean="0">
                <a:latin typeface="+mn-lt"/>
              </a:rPr>
              <a:t>Mat.5:33-37</a:t>
            </a:r>
          </a:p>
          <a:p>
            <a:pPr marL="228600" indent="-228600">
              <a:buAutoNum type="arabicPeriod"/>
            </a:pPr>
            <a:endParaRPr lang="en-US" i="0" baseline="0" dirty="0" smtClean="0">
              <a:latin typeface="+mn-lt"/>
            </a:endParaRP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Jehovah swore by Himself - </a:t>
            </a:r>
            <a:r>
              <a:rPr lang="en-US" i="0" baseline="0" dirty="0" smtClean="0">
                <a:latin typeface="+mn-lt"/>
              </a:rPr>
              <a:t>in 3 other places – a) </a:t>
            </a:r>
            <a:r>
              <a:rPr lang="en-US" b="1" i="0" baseline="0" dirty="0" smtClean="0">
                <a:latin typeface="+mn-lt"/>
              </a:rPr>
              <a:t>Jer.22:1-5 </a:t>
            </a:r>
            <a:r>
              <a:rPr lang="en-US" i="0" baseline="0" dirty="0" smtClean="0">
                <a:latin typeface="+mn-lt"/>
              </a:rPr>
              <a:t>(curse on the house of the king of Judah), b) </a:t>
            </a:r>
            <a:r>
              <a:rPr lang="en-US" b="1" i="0" baseline="0" dirty="0" smtClean="0">
                <a:latin typeface="+mn-lt"/>
              </a:rPr>
              <a:t>Jer.49:13</a:t>
            </a:r>
            <a:r>
              <a:rPr lang="en-US" i="0" baseline="0" dirty="0" smtClean="0">
                <a:latin typeface="+mn-lt"/>
              </a:rPr>
              <a:t> (curse on Edom), </a:t>
            </a:r>
          </a:p>
          <a:p>
            <a:pPr marL="0" indent="0">
              <a:buNone/>
            </a:pPr>
            <a:r>
              <a:rPr lang="en-US" i="0" baseline="0" dirty="0" smtClean="0">
                <a:latin typeface="+mn-lt"/>
              </a:rPr>
              <a:t>				c) </a:t>
            </a:r>
            <a:r>
              <a:rPr lang="en-US" b="1" i="0" baseline="0" dirty="0" smtClean="0">
                <a:latin typeface="+mn-lt"/>
              </a:rPr>
              <a:t>Isa.45:22-23</a:t>
            </a:r>
            <a:r>
              <a:rPr lang="en-US" i="0" baseline="0" dirty="0" smtClean="0">
                <a:latin typeface="+mn-lt"/>
              </a:rPr>
              <a:t> (“every knee shall bow…”) </a:t>
            </a:r>
          </a:p>
          <a:p>
            <a:pPr marL="0" indent="0">
              <a:buNone/>
            </a:pPr>
            <a:r>
              <a:rPr lang="en-US" i="0" baseline="0" dirty="0" smtClean="0">
                <a:latin typeface="+mn-lt"/>
              </a:rPr>
              <a:t>	– elsewhere, He swore “by His holiness” (Psa.89:35; Amo.4:1-2), “by His right hand and by the arm of His strength” (Isa.62:8), </a:t>
            </a:r>
          </a:p>
          <a:p>
            <a:pPr marL="0" indent="0">
              <a:buNone/>
            </a:pPr>
            <a:r>
              <a:rPr lang="en-US" i="0" baseline="0" dirty="0" smtClean="0">
                <a:latin typeface="+mn-lt"/>
              </a:rPr>
              <a:t>	“by My great name” (Jer.44:26-27), and “by His soul” (Jer.51:11-14; Amo.6:8).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Mosaic - Dan.9:11</a:t>
            </a:r>
            <a:r>
              <a:rPr lang="en-US" i="0" baseline="0" dirty="0" smtClean="0">
                <a:latin typeface="+mn-lt"/>
              </a:rPr>
              <a:t> mentions the curse of the Law (per </a:t>
            </a:r>
            <a:r>
              <a:rPr lang="en-US" b="1" i="0" baseline="0" dirty="0" smtClean="0">
                <a:latin typeface="+mn-lt"/>
              </a:rPr>
              <a:t>Deu.28</a:t>
            </a:r>
            <a:r>
              <a:rPr lang="en-US" i="0" baseline="0" dirty="0" smtClean="0">
                <a:latin typeface="+mn-lt"/>
              </a:rPr>
              <a:t>) and equates it with an oath.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Mosaic-2</a:t>
            </a:r>
            <a:r>
              <a:rPr lang="en-US" dirty="0" smtClean="0"/>
              <a:t> -  covenant between Joshua &amp; Israel confirming </a:t>
            </a:r>
            <a:r>
              <a:rPr lang="en-US" b="1" dirty="0" smtClean="0"/>
              <a:t>Mosaic Covenant </a:t>
            </a:r>
            <a:r>
              <a:rPr lang="en-US" dirty="0" smtClean="0"/>
              <a:t>– seems to have the force of an oath: “You are witnesses against yourselves” (</a:t>
            </a:r>
            <a:r>
              <a:rPr lang="en-US" b="1" dirty="0" smtClean="0"/>
              <a:t>Jos.24:14-27</a:t>
            </a:r>
            <a:r>
              <a:rPr lang="en-US" dirty="0" smtClean="0"/>
              <a:t>) – and another </a:t>
            </a:r>
            <a:r>
              <a:rPr lang="en-US" smtClean="0"/>
              <a:t>stone witness!</a:t>
            </a:r>
            <a:endParaRPr lang="en-US" b="1" dirty="0" smtClean="0"/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Adamic-2 – </a:t>
            </a:r>
            <a:r>
              <a:rPr lang="en-US" b="0" i="0" baseline="0" dirty="0" smtClean="0">
                <a:latin typeface="+mn-lt"/>
              </a:rPr>
              <a:t>curse </a:t>
            </a:r>
            <a:r>
              <a:rPr lang="en-US" b="0" i="0" u="sng" baseline="0" dirty="0" smtClean="0">
                <a:latin typeface="+mn-lt"/>
              </a:rPr>
              <a:t>upon the Serpent</a:t>
            </a:r>
            <a:r>
              <a:rPr lang="en-US" b="0" i="0" baseline="0" dirty="0" smtClean="0">
                <a:latin typeface="+mn-lt"/>
              </a:rPr>
              <a:t> and </a:t>
            </a:r>
            <a:r>
              <a:rPr lang="en-US" b="0" i="0" u="sng" baseline="0" dirty="0" smtClean="0">
                <a:latin typeface="+mn-lt"/>
              </a:rPr>
              <a:t>upon the ground</a:t>
            </a:r>
            <a:r>
              <a:rPr lang="en-US" b="0" i="0" baseline="0" dirty="0" smtClean="0">
                <a:latin typeface="+mn-lt"/>
              </a:rPr>
              <a:t> (‘</a:t>
            </a:r>
            <a:r>
              <a:rPr lang="en-US" b="0" i="1" baseline="0" dirty="0" smtClean="0">
                <a:latin typeface="+mn-lt"/>
              </a:rPr>
              <a:t>adâmah – </a:t>
            </a:r>
            <a:r>
              <a:rPr lang="en-US" b="0" i="0" baseline="0" dirty="0" smtClean="0">
                <a:latin typeface="+mn-lt"/>
              </a:rPr>
              <a:t>feminized form of Adam?) on account of man (</a:t>
            </a:r>
            <a:r>
              <a:rPr lang="en-US" b="1" i="0" baseline="0" dirty="0" smtClean="0">
                <a:latin typeface="+mn-lt"/>
              </a:rPr>
              <a:t>Gen.3:17</a:t>
            </a:r>
            <a:r>
              <a:rPr lang="en-US" b="0" i="0" baseline="0" dirty="0" smtClean="0">
                <a:latin typeface="+mn-lt"/>
              </a:rPr>
              <a:t>) – therefore, man also cursed.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Davidic -</a:t>
            </a:r>
            <a:r>
              <a:rPr lang="en-US" i="0" baseline="0" dirty="0" smtClean="0">
                <a:latin typeface="+mn-lt"/>
              </a:rPr>
              <a:t> </a:t>
            </a:r>
            <a:r>
              <a:rPr lang="en-US" b="1" i="0" baseline="0" dirty="0" smtClean="0">
                <a:latin typeface="+mn-lt"/>
              </a:rPr>
              <a:t>2 Sam.3:9-10 </a:t>
            </a:r>
            <a:r>
              <a:rPr lang="en-US" i="0" baseline="0" dirty="0" smtClean="0">
                <a:latin typeface="+mn-lt"/>
              </a:rPr>
              <a:t>records it as a well known fact.  Perhaps it relates to Samuel pronouncing the kingdom rent from Saul (</a:t>
            </a:r>
            <a:r>
              <a:rPr lang="en-US" b="1" i="0" baseline="0" dirty="0" smtClean="0">
                <a:latin typeface="+mn-lt"/>
              </a:rPr>
              <a:t>1 Sam.15:26-29</a:t>
            </a:r>
            <a:r>
              <a:rPr lang="en-US" i="0" baseline="0" dirty="0" smtClean="0">
                <a:latin typeface="+mn-lt"/>
              </a:rPr>
              <a:t>) – note strength of </a:t>
            </a:r>
            <a:r>
              <a:rPr lang="en-US" b="1" i="0" baseline="0" dirty="0" smtClean="0">
                <a:latin typeface="+mn-lt"/>
              </a:rPr>
              <a:t>v.29</a:t>
            </a:r>
            <a:r>
              <a:rPr lang="en-US" i="0" baseline="0" dirty="0" smtClean="0">
                <a:latin typeface="+mn-lt"/>
              </a:rPr>
              <a:t>: “He will not lie” and the double “not repent”?</a:t>
            </a:r>
            <a:endParaRPr lang="en-US" b="1" i="0" baseline="0" dirty="0" smtClean="0">
              <a:latin typeface="+mn-lt"/>
            </a:endParaRP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Christologic - </a:t>
            </a:r>
            <a:r>
              <a:rPr lang="en-US" i="0" baseline="0" dirty="0" smtClean="0">
                <a:latin typeface="+mn-lt"/>
              </a:rPr>
              <a:t>Melchisidecan priesthood elaborated in </a:t>
            </a:r>
            <a:r>
              <a:rPr lang="en-US" b="1" i="0" baseline="0" dirty="0" smtClean="0">
                <a:latin typeface="+mn-lt"/>
              </a:rPr>
              <a:t>Heb.7</a:t>
            </a:r>
            <a:r>
              <a:rPr lang="en-US" i="0" baseline="0" dirty="0" smtClean="0">
                <a:latin typeface="+mn-lt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28600" indent="-228600">
              <a:buAutoNum type="arabicPeriod"/>
            </a:pPr>
            <a:r>
              <a:rPr lang="en-US" b="1" i="0" dirty="0" smtClean="0">
                <a:latin typeface="Calibri" pitchFamily="34" charset="0"/>
              </a:rPr>
              <a:t>Natural - Jer.31:35-37</a:t>
            </a:r>
            <a:r>
              <a:rPr lang="en-US" i="0" dirty="0" smtClean="0">
                <a:latin typeface="Calibri" pitchFamily="34" charset="0"/>
              </a:rPr>
              <a:t> mentions only “ordinances”, but they are compared to Y’s “covenant”.  Read </a:t>
            </a:r>
            <a:r>
              <a:rPr lang="en-US" b="1" i="0" dirty="0" smtClean="0">
                <a:latin typeface="Calibri" pitchFamily="34" charset="0"/>
              </a:rPr>
              <a:t>Job 38:33</a:t>
            </a:r>
            <a:r>
              <a:rPr lang="en-US" i="0" dirty="0" smtClean="0">
                <a:latin typeface="Calibri" pitchFamily="34" charset="0"/>
              </a:rPr>
              <a:t>, then </a:t>
            </a:r>
            <a:r>
              <a:rPr lang="en-US" b="1" i="0" dirty="0" smtClean="0">
                <a:latin typeface="Calibri" pitchFamily="34" charset="0"/>
              </a:rPr>
              <a:t>2 Pet.3:1-13</a:t>
            </a:r>
            <a:r>
              <a:rPr lang="en-US" i="0" dirty="0" smtClean="0">
                <a:latin typeface="Calibri" pitchFamily="34" charset="0"/>
              </a:rPr>
              <a:t> on the three versions of “heavens and earth”.</a:t>
            </a:r>
          </a:p>
          <a:p>
            <a:pPr marL="228600" indent="-228600">
              <a:buAutoNum type="arabicPeriod"/>
            </a:pPr>
            <a:r>
              <a:rPr lang="en-US" b="1" i="0" dirty="0" smtClean="0">
                <a:latin typeface="Calibri" pitchFamily="34" charset="0"/>
              </a:rPr>
              <a:t>Adamic-1</a:t>
            </a:r>
            <a:r>
              <a:rPr lang="en-US" i="0" dirty="0" smtClean="0">
                <a:latin typeface="Calibri" pitchFamily="34" charset="0"/>
              </a:rPr>
              <a:t> - had a commandment “Be fruitful and multiply and fill the earth”, and a prohibition</a:t>
            </a:r>
            <a:r>
              <a:rPr lang="en-US" i="0" baseline="0" dirty="0" smtClean="0">
                <a:latin typeface="Calibri" pitchFamily="34" charset="0"/>
              </a:rPr>
              <a:t> not to eat the fruit of the Tree of Knowledge of Good and Evil.  </a:t>
            </a:r>
            <a:r>
              <a:rPr lang="en-US" b="1" i="0" baseline="0" dirty="0" smtClean="0">
                <a:latin typeface="Calibri" pitchFamily="34" charset="0"/>
              </a:rPr>
              <a:t>Hos.6:7</a:t>
            </a:r>
            <a:r>
              <a:rPr lang="en-US" i="0" baseline="0" dirty="0" smtClean="0">
                <a:latin typeface="Calibri" pitchFamily="34" charset="0"/>
              </a:rPr>
              <a:t> – “like Adam, passed over or through (the) covenant”. Same word “pass through” (</a:t>
            </a:r>
            <a:r>
              <a:rPr lang="en-US" i="1" baseline="0" dirty="0" smtClean="0">
                <a:latin typeface="BSTHebrew" pitchFamily="2" charset="0"/>
              </a:rPr>
              <a:t>âbar</a:t>
            </a:r>
            <a:r>
              <a:rPr lang="en-US" i="0" baseline="0" dirty="0" smtClean="0">
                <a:latin typeface="Calibri" pitchFamily="34" charset="0"/>
              </a:rPr>
              <a:t>) used of passing through the pieces of the covenant sacrifice (the burning lamp in </a:t>
            </a:r>
            <a:r>
              <a:rPr lang="en-US" b="1" i="0" baseline="0" dirty="0" smtClean="0">
                <a:latin typeface="Calibri" pitchFamily="34" charset="0"/>
              </a:rPr>
              <a:t>Gen.15:17</a:t>
            </a:r>
            <a:r>
              <a:rPr lang="en-US" i="0" baseline="0" dirty="0" smtClean="0">
                <a:latin typeface="Calibri" pitchFamily="34" charset="0"/>
              </a:rPr>
              <a:t>). Same phrase “like Adam” in </a:t>
            </a:r>
            <a:r>
              <a:rPr lang="en-US" b="1" i="0" baseline="0" dirty="0" smtClean="0">
                <a:latin typeface="Calibri" pitchFamily="34" charset="0"/>
              </a:rPr>
              <a:t>Job 31:33</a:t>
            </a:r>
            <a:r>
              <a:rPr lang="en-US" i="0" baseline="0" dirty="0" smtClean="0">
                <a:latin typeface="Calibri" pitchFamily="34" charset="0"/>
              </a:rPr>
              <a:t>.</a:t>
            </a: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Calibri" pitchFamily="34" charset="0"/>
              </a:rPr>
              <a:t>Adamic-2</a:t>
            </a:r>
            <a:r>
              <a:rPr lang="en-US" i="0" baseline="0" dirty="0" smtClean="0">
                <a:latin typeface="Calibri" pitchFamily="34" charset="0"/>
              </a:rPr>
              <a:t>  - includes the promise of a Redeemer, the Seed of the Woman Who will crush Satan’s head (</a:t>
            </a:r>
            <a:r>
              <a:rPr lang="en-US" b="1" i="0" baseline="0" dirty="0" smtClean="0">
                <a:latin typeface="Calibri" pitchFamily="34" charset="0"/>
              </a:rPr>
              <a:t>Gen.3:15</a:t>
            </a:r>
            <a:r>
              <a:rPr lang="en-US" i="0" baseline="0" dirty="0" smtClean="0">
                <a:latin typeface="Calibri" pitchFamily="34" charset="0"/>
              </a:rPr>
              <a:t>).   Also, the sacrifice of animals was required to clothe their nakedness (</a:t>
            </a:r>
            <a:r>
              <a:rPr lang="en-US" b="1" i="0" baseline="0" dirty="0" smtClean="0">
                <a:latin typeface="Calibri" pitchFamily="34" charset="0"/>
              </a:rPr>
              <a:t>Gen.3:21</a:t>
            </a:r>
            <a:r>
              <a:rPr lang="en-US" i="0" baseline="0" dirty="0" smtClean="0">
                <a:latin typeface="Calibri" pitchFamily="34" charset="0"/>
              </a:rPr>
              <a:t>) – aprons of fig leaves (</a:t>
            </a:r>
            <a:r>
              <a:rPr lang="en-US" b="1" i="0" baseline="0" dirty="0" smtClean="0">
                <a:latin typeface="Calibri" pitchFamily="34" charset="0"/>
              </a:rPr>
              <a:t>Gen.3:7</a:t>
            </a:r>
            <a:r>
              <a:rPr lang="en-US" i="0" baseline="0" dirty="0" smtClean="0">
                <a:latin typeface="Calibri" pitchFamily="34" charset="0"/>
              </a:rPr>
              <a:t>) were unacceptable.  Animal sacrifice to please God was at the heart of Abel’s acceptance (</a:t>
            </a:r>
            <a:r>
              <a:rPr lang="en-US" b="1" i="0" baseline="0" dirty="0" smtClean="0">
                <a:latin typeface="Calibri" pitchFamily="34" charset="0"/>
              </a:rPr>
              <a:t>Gen.4:4</a:t>
            </a:r>
            <a:r>
              <a:rPr lang="en-US" i="0" baseline="0" dirty="0" smtClean="0">
                <a:latin typeface="Calibri" pitchFamily="34" charset="0"/>
              </a:rPr>
              <a:t>).  The way of the Tree of Life is being “kept” by cherubim. Linked to Millennial Covenant, where Tree of Life will be restored (</a:t>
            </a:r>
            <a:r>
              <a:rPr lang="en-US" b="1" i="0" baseline="0" dirty="0" smtClean="0">
                <a:latin typeface="Calibri" pitchFamily="34" charset="0"/>
              </a:rPr>
              <a:t>Rev.22:1-2</a:t>
            </a:r>
            <a:r>
              <a:rPr lang="en-US" i="0" baseline="0" dirty="0" smtClean="0">
                <a:latin typeface="Calibri" pitchFamily="34" charset="0"/>
              </a:rPr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b="1" i="0" dirty="0" smtClean="0">
                <a:latin typeface="+mn-lt"/>
              </a:rPr>
              <a:t>Adamic-2</a:t>
            </a:r>
            <a:r>
              <a:rPr lang="en-US" i="0" dirty="0" smtClean="0">
                <a:latin typeface="+mn-lt"/>
              </a:rPr>
              <a:t> – perhaps initiated by the sacrifice that yielded the coats of skins to cover Adam &amp; Eve’s nakedness – a type for the covering of sin</a:t>
            </a:r>
            <a:endParaRPr lang="en-US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b="1" i="0" baseline="0" dirty="0" smtClean="0">
                <a:latin typeface="+mn-lt"/>
              </a:rPr>
              <a:t>Noahic – </a:t>
            </a:r>
            <a:r>
              <a:rPr lang="en-US" i="0" baseline="0" dirty="0" smtClean="0">
                <a:latin typeface="+mn-lt"/>
              </a:rPr>
              <a:t>promise given in 8:22 reiterated in 9:11 as a covenant</a:t>
            </a:r>
            <a:endParaRPr lang="en-US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en-US" b="1" i="0" baseline="0" dirty="0" smtClean="0">
                <a:latin typeface="+mn-lt"/>
              </a:rPr>
              <a:t>1.  </a:t>
            </a:r>
            <a:r>
              <a:rPr lang="en-US" i="0" baseline="0" dirty="0" smtClean="0">
                <a:latin typeface="+mn-lt"/>
              </a:rPr>
              <a:t>Implication of ritual passing between the pieces seems to be: “Let me become as this sacrifice, if I break my covenant”. See </a:t>
            </a:r>
            <a:r>
              <a:rPr lang="en-US" b="1" i="0" baseline="0" dirty="0" smtClean="0">
                <a:latin typeface="+mn-lt"/>
              </a:rPr>
              <a:t>Jer.34:17-19</a:t>
            </a:r>
            <a:r>
              <a:rPr lang="en-US" i="0" baseline="0" dirty="0" smtClean="0">
                <a:latin typeface="+mn-lt"/>
              </a:rPr>
              <a:t>.</a:t>
            </a:r>
            <a:endParaRPr lang="en-US" b="1" i="0" dirty="0" smtClean="0">
              <a:latin typeface="+mn-lt"/>
            </a:endParaRPr>
          </a:p>
          <a:p>
            <a:pPr marL="228600" indent="-228600">
              <a:buNone/>
            </a:pPr>
            <a:r>
              <a:rPr lang="en-US" b="1" i="0" dirty="0" smtClean="0">
                <a:latin typeface="+mn-lt"/>
              </a:rPr>
              <a:t>2.  Abrahamic -</a:t>
            </a:r>
            <a:r>
              <a:rPr lang="en-US" i="0" dirty="0" smtClean="0">
                <a:latin typeface="+mn-lt"/>
              </a:rPr>
              <a:t> in </a:t>
            </a:r>
            <a:r>
              <a:rPr lang="en-US" b="1" i="0" dirty="0" smtClean="0">
                <a:latin typeface="+mn-lt"/>
              </a:rPr>
              <a:t>Gen.15:10</a:t>
            </a:r>
            <a:r>
              <a:rPr lang="en-US" i="0" dirty="0" smtClean="0">
                <a:latin typeface="+mn-lt"/>
              </a:rPr>
              <a:t> Abram prepared the animals; in </a:t>
            </a:r>
            <a:r>
              <a:rPr lang="en-US" b="1" i="0" dirty="0" smtClean="0">
                <a:latin typeface="+mn-lt"/>
              </a:rPr>
              <a:t>v.17</a:t>
            </a:r>
            <a:r>
              <a:rPr lang="en-US" i="0" dirty="0" smtClean="0">
                <a:latin typeface="+mn-lt"/>
              </a:rPr>
              <a:t> the Lord passed through the pieces.</a:t>
            </a:r>
          </a:p>
          <a:p>
            <a:pPr marL="228600" indent="-228600">
              <a:buAutoNum type="arabicPeriod" startAt="3"/>
            </a:pPr>
            <a:r>
              <a:rPr lang="en-US" b="1" i="0" dirty="0" smtClean="0">
                <a:latin typeface="+mn-lt"/>
              </a:rPr>
              <a:t>Mosaic -</a:t>
            </a:r>
            <a:r>
              <a:rPr lang="en-US" i="0" dirty="0" smtClean="0">
                <a:latin typeface="+mn-lt"/>
              </a:rPr>
              <a:t> many types of offerings, some offered daily. Three great solemn feasts on the liturgical calendar: Unleavened Bread, Firstfruits, Ingathering (Latter Harvest).</a:t>
            </a:r>
          </a:p>
          <a:p>
            <a:pPr marL="228600" indent="-228600">
              <a:buAutoNum type="arabicPeriod" startAt="3"/>
            </a:pPr>
            <a:r>
              <a:rPr lang="en-US" b="1" i="0" dirty="0" smtClean="0">
                <a:latin typeface="+mn-lt"/>
              </a:rPr>
              <a:t>Mosaic -</a:t>
            </a:r>
            <a:r>
              <a:rPr lang="en-US" i="0" dirty="0" smtClean="0">
                <a:latin typeface="+mn-lt"/>
              </a:rPr>
              <a:t> contrast </a:t>
            </a:r>
            <a:r>
              <a:rPr lang="en-US" b="1" i="0" dirty="0" smtClean="0">
                <a:latin typeface="+mn-lt"/>
              </a:rPr>
              <a:t>Exo.24:7-8</a:t>
            </a:r>
            <a:r>
              <a:rPr lang="en-US" i="0" dirty="0" smtClean="0">
                <a:latin typeface="+mn-lt"/>
              </a:rPr>
              <a:t> with New Covenant </a:t>
            </a:r>
            <a:r>
              <a:rPr lang="en-US" b="1" i="0" dirty="0" smtClean="0">
                <a:latin typeface="+mn-lt"/>
              </a:rPr>
              <a:t>Mat.26:28</a:t>
            </a:r>
            <a:r>
              <a:rPr lang="en-US" i="0" dirty="0" smtClean="0">
                <a:latin typeface="+mn-lt"/>
              </a:rPr>
              <a:t> – note the change in “the blood of the covenant”.</a:t>
            </a:r>
            <a:endParaRPr lang="en-US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b="1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i="0" dirty="0" smtClean="0">
                <a:latin typeface="+mn-lt"/>
              </a:rPr>
              <a:t>Christologic Feasts - </a:t>
            </a:r>
            <a:r>
              <a:rPr lang="en-US" i="0" dirty="0" smtClean="0">
                <a:latin typeface="+mn-lt"/>
              </a:rPr>
              <a:t>Lord’s Table/Supper has its roots in the Mosaic burnt offerings (</a:t>
            </a:r>
            <a:r>
              <a:rPr lang="en-US" b="1" i="0" dirty="0" smtClean="0">
                <a:latin typeface="+mn-lt"/>
              </a:rPr>
              <a:t>Lev.21:1, 8, 21</a:t>
            </a:r>
            <a:r>
              <a:rPr lang="en-US" i="0" dirty="0" smtClean="0">
                <a:latin typeface="+mn-lt"/>
              </a:rPr>
              <a:t>) -</a:t>
            </a:r>
            <a:r>
              <a:rPr lang="en-US" i="0" baseline="0" dirty="0" smtClean="0">
                <a:latin typeface="+mn-lt"/>
              </a:rPr>
              <a:t> “bread of God”, i.e. upon the altar, the Lord’s table (</a:t>
            </a:r>
            <a:r>
              <a:rPr lang="en-US" b="1" i="0" baseline="0" dirty="0" smtClean="0">
                <a:latin typeface="+mn-lt"/>
              </a:rPr>
              <a:t>Exo.25:23, 30</a:t>
            </a:r>
            <a:r>
              <a:rPr lang="en-US" i="0" baseline="0" dirty="0" smtClean="0">
                <a:latin typeface="+mn-lt"/>
              </a:rPr>
              <a:t>).</a:t>
            </a: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Feasting today - </a:t>
            </a:r>
            <a:r>
              <a:rPr lang="en-US" i="0" baseline="0" dirty="0" smtClean="0">
                <a:latin typeface="+mn-lt"/>
              </a:rPr>
              <a:t>see </a:t>
            </a:r>
            <a:r>
              <a:rPr lang="en-US" b="1" i="0" baseline="0" dirty="0" smtClean="0">
                <a:latin typeface="+mn-lt"/>
              </a:rPr>
              <a:t>Col.2:16 – </a:t>
            </a:r>
            <a:r>
              <a:rPr lang="en-US" b="0" i="0" baseline="0" dirty="0" smtClean="0">
                <a:latin typeface="+mn-lt"/>
              </a:rPr>
              <a:t>must rightly divide!</a:t>
            </a:r>
            <a:endParaRPr lang="en-US" b="0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i="0" dirty="0" smtClean="0">
                <a:latin typeface="+mn-lt"/>
              </a:rPr>
              <a:t>Also Millennial – Mat.8:11</a:t>
            </a:r>
            <a:r>
              <a:rPr lang="en-US" i="0" dirty="0" smtClean="0">
                <a:latin typeface="+mn-lt"/>
              </a:rPr>
              <a:t> – reclining at table with Abraham, Isaac and Jacob in the kingdom</a:t>
            </a:r>
          </a:p>
          <a:p>
            <a:pPr marL="228600" indent="-228600">
              <a:buAutoNum type="arabicPeriod"/>
            </a:pPr>
            <a:r>
              <a:rPr lang="en-US" b="1" i="0" dirty="0" smtClean="0">
                <a:latin typeface="+mn-lt"/>
              </a:rPr>
              <a:t>But? – </a:t>
            </a:r>
            <a:r>
              <a:rPr lang="en-US" i="0" dirty="0" smtClean="0">
                <a:latin typeface="+mn-lt"/>
              </a:rPr>
              <a:t>possibly pre-Millennial</a:t>
            </a:r>
            <a:endParaRPr lang="en-US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en-US" b="1" dirty="0" smtClean="0">
                <a:latin typeface="+mj-lt"/>
              </a:rPr>
              <a:t>1. Witnesses - </a:t>
            </a:r>
            <a:r>
              <a:rPr lang="en-US" dirty="0" smtClean="0">
                <a:latin typeface="+mj-lt"/>
              </a:rPr>
              <a:t>as memorials of remembrance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b="1" dirty="0" smtClean="0"/>
              <a:t>Adamic-1 and -2 interleaved – </a:t>
            </a:r>
            <a:r>
              <a:rPr lang="en-US" dirty="0" smtClean="0"/>
              <a:t>the curse entailed by breaking Adamic-1, with the promise of the Seed in Adamic-2.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B7ED4-F5C8-46EB-AE81-3797EEF93DF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B7ED4-F5C8-46EB-AE81-3797EEF93DF0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b="1" i="0" dirty="0" smtClean="0">
                <a:latin typeface="+mn-lt"/>
              </a:rPr>
              <a:t>Abrahamic –</a:t>
            </a:r>
            <a:r>
              <a:rPr lang="en-US" i="0" dirty="0" smtClean="0">
                <a:latin typeface="+mn-lt"/>
              </a:rPr>
              <a:t> Gen.12:1-3</a:t>
            </a:r>
            <a:endParaRPr lang="en-US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28600" indent="-228600">
              <a:buAutoNum type="arabicPeriod"/>
            </a:pPr>
            <a:endParaRPr lang="en-US" i="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baseline="0" dirty="0" smtClean="0">
                <a:latin typeface="+mn-lt"/>
              </a:rPr>
              <a:t>Mosaic -</a:t>
            </a:r>
            <a:r>
              <a:rPr lang="en-US" i="0" baseline="0" dirty="0" smtClean="0">
                <a:latin typeface="+mn-lt"/>
              </a:rPr>
              <a:t> some of the blessings – abundance of children, abundance of food, abundant rain, victory against enemies, success in ventures, a raised up nation, a lender to other nations.  Also, none of the plagues &amp; diseases that God afflicted Egypt with would fall on Israel (</a:t>
            </a:r>
            <a:r>
              <a:rPr lang="en-US" b="1" i="0" baseline="0" dirty="0" smtClean="0">
                <a:latin typeface="+mn-lt"/>
              </a:rPr>
              <a:t>Exo.15:26</a:t>
            </a:r>
            <a:r>
              <a:rPr lang="en-US" i="0" baseline="0" dirty="0" smtClean="0">
                <a:latin typeface="+mn-lt"/>
              </a:rPr>
              <a:t>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baseline="0" dirty="0" smtClean="0">
                <a:latin typeface="+mn-lt"/>
              </a:rPr>
              <a:t>Mosaic -</a:t>
            </a:r>
            <a:r>
              <a:rPr lang="en-US" i="0" baseline="0" dirty="0" smtClean="0">
                <a:latin typeface="+mn-lt"/>
              </a:rPr>
              <a:t> because of Achan’s sin at Jericho, Israel were defeated in their attack on Ai (</a:t>
            </a:r>
            <a:r>
              <a:rPr lang="en-US" b="1" i="0" baseline="0" dirty="0" smtClean="0">
                <a:latin typeface="+mn-lt"/>
              </a:rPr>
              <a:t>Jos.7:4-5</a:t>
            </a:r>
            <a:r>
              <a:rPr lang="en-US" i="0" baseline="0" dirty="0" smtClean="0">
                <a:latin typeface="+mn-lt"/>
              </a:rPr>
              <a:t>).</a:t>
            </a:r>
          </a:p>
          <a:p>
            <a:endParaRPr lang="en-US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dirty="0" smtClean="0">
                <a:latin typeface="+mn-lt"/>
              </a:rPr>
              <a:t>Aaronic -</a:t>
            </a:r>
            <a:r>
              <a:rPr lang="en-US" i="0" dirty="0" smtClean="0">
                <a:latin typeface="+mn-lt"/>
              </a:rPr>
              <a:t> </a:t>
            </a:r>
            <a:r>
              <a:rPr lang="en-US" b="1" i="0" dirty="0" smtClean="0">
                <a:latin typeface="+mn-lt"/>
              </a:rPr>
              <a:t>Num.18:7</a:t>
            </a:r>
            <a:r>
              <a:rPr lang="en-US" i="0" dirty="0" smtClean="0">
                <a:latin typeface="+mn-lt"/>
              </a:rPr>
              <a:t> on the gift of service; </a:t>
            </a:r>
            <a:r>
              <a:rPr lang="en-US" b="1" i="0" dirty="0" smtClean="0">
                <a:latin typeface="+mn-lt"/>
              </a:rPr>
              <a:t>Num.18:20</a:t>
            </a:r>
            <a:r>
              <a:rPr lang="en-US" i="0" dirty="0" smtClean="0">
                <a:latin typeface="+mn-lt"/>
              </a:rPr>
              <a:t> on their inheritance; </a:t>
            </a:r>
            <a:r>
              <a:rPr lang="en-US" b="1" i="0" dirty="0" smtClean="0">
                <a:latin typeface="+mn-lt"/>
              </a:rPr>
              <a:t>Num.18:32</a:t>
            </a:r>
            <a:r>
              <a:rPr lang="en-US" i="0" dirty="0" smtClean="0">
                <a:latin typeface="+mn-lt"/>
              </a:rPr>
              <a:t> on the curse of polluted offerings. </a:t>
            </a:r>
            <a:r>
              <a:rPr lang="en-US" b="1" i="0" dirty="0" smtClean="0">
                <a:latin typeface="+mn-lt"/>
              </a:rPr>
              <a:t>Mal.2:1-9</a:t>
            </a:r>
            <a:r>
              <a:rPr lang="en-US" i="0" dirty="0" smtClean="0">
                <a:latin typeface="+mn-lt"/>
              </a:rPr>
              <a:t> on polluted</a:t>
            </a:r>
            <a:r>
              <a:rPr lang="en-US" i="0" baseline="0" dirty="0" smtClean="0">
                <a:latin typeface="+mn-lt"/>
              </a:rPr>
              <a:t> priesthood.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i="0" baseline="0" dirty="0" smtClean="0">
                <a:latin typeface="+mn-lt"/>
              </a:rPr>
              <a:t>Davidic   </a:t>
            </a:r>
            <a:r>
              <a:rPr lang="en-US" i="0" baseline="0" dirty="0" smtClean="0">
                <a:latin typeface="+mn-lt"/>
              </a:rPr>
              <a:t>Although Samuel’s threat came after Israel’s request for a king, it applied to all kings afterward.  Solomon’s legacy was a divided kingdom.  </a:t>
            </a:r>
            <a:r>
              <a:rPr lang="en-US" i="1" baseline="0" dirty="0" smtClean="0">
                <a:latin typeface="+mn-lt"/>
              </a:rPr>
              <a:t>No Davidic king has sat on the throne since the Captivity.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baseline="0" dirty="0" smtClean="0">
                <a:latin typeface="+mn-lt"/>
              </a:rPr>
              <a:t>Christologic -</a:t>
            </a:r>
            <a:r>
              <a:rPr lang="en-US" i="0" baseline="0" dirty="0" smtClean="0">
                <a:latin typeface="+mn-lt"/>
              </a:rPr>
              <a:t> Sin question – </a:t>
            </a:r>
            <a:r>
              <a:rPr lang="en-US" b="1" i="0" baseline="0" dirty="0" smtClean="0">
                <a:latin typeface="+mn-lt"/>
              </a:rPr>
              <a:t>Heb.10:1-12</a:t>
            </a:r>
            <a:r>
              <a:rPr lang="en-US" i="0" baseline="0" dirty="0" smtClean="0">
                <a:latin typeface="+mn-lt"/>
              </a:rPr>
              <a:t>.  Curse at </a:t>
            </a:r>
            <a:r>
              <a:rPr lang="en-US" b="1" i="0" baseline="0" dirty="0" smtClean="0">
                <a:latin typeface="+mn-lt"/>
              </a:rPr>
              <a:t>Jer.31:29-30</a:t>
            </a:r>
            <a:r>
              <a:rPr lang="en-US" i="0" baseline="0" dirty="0" smtClean="0">
                <a:latin typeface="+mn-lt"/>
              </a:rPr>
              <a:t> – exx. Ananias &amp; Sapphira (</a:t>
            </a:r>
            <a:r>
              <a:rPr lang="en-US" b="1" i="0" baseline="0" dirty="0" smtClean="0">
                <a:latin typeface="+mn-lt"/>
              </a:rPr>
              <a:t>Acts 5:1-11</a:t>
            </a:r>
            <a:r>
              <a:rPr lang="en-US" i="0" baseline="0" dirty="0" smtClean="0">
                <a:latin typeface="+mn-lt"/>
              </a:rPr>
              <a:t>), </a:t>
            </a:r>
            <a:r>
              <a:rPr lang="en-US" b="1" i="0" baseline="0" dirty="0" smtClean="0">
                <a:latin typeface="+mn-lt"/>
              </a:rPr>
              <a:t>1 Cor.11:27-30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baseline="0" dirty="0" smtClean="0">
                <a:latin typeface="+mn-lt"/>
              </a:rPr>
              <a:t>Dying for Sin – </a:t>
            </a:r>
            <a:r>
              <a:rPr lang="en-US" b="0" i="0" baseline="0" dirty="0" smtClean="0">
                <a:latin typeface="+mn-lt"/>
              </a:rPr>
              <a:t>shows a “flesh and blood” aspect of the </a:t>
            </a:r>
            <a:r>
              <a:rPr lang="en-US" b="0" i="1" baseline="0" dirty="0" smtClean="0">
                <a:latin typeface="+mn-lt"/>
              </a:rPr>
              <a:t>New Covenant </a:t>
            </a:r>
            <a:r>
              <a:rPr lang="en-US" b="0" i="0" baseline="0" dirty="0" smtClean="0">
                <a:latin typeface="+mn-lt"/>
              </a:rPr>
              <a:t>– but how can that apply to the kingdom? (</a:t>
            </a:r>
            <a:r>
              <a:rPr lang="en-US" b="1" i="0" baseline="0" dirty="0" smtClean="0">
                <a:latin typeface="+mn-lt"/>
              </a:rPr>
              <a:t>1 Co.15:50</a:t>
            </a:r>
            <a:r>
              <a:rPr lang="en-US" b="0" i="0" baseline="0" dirty="0" smtClean="0">
                <a:latin typeface="+mn-lt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Millennial -</a:t>
            </a:r>
            <a:r>
              <a:rPr lang="en-US" baseline="0" dirty="0" smtClean="0"/>
              <a:t> </a:t>
            </a:r>
            <a:r>
              <a:rPr lang="en-US" b="1" baseline="0" dirty="0" smtClean="0"/>
              <a:t>Isa.11</a:t>
            </a:r>
            <a:r>
              <a:rPr lang="en-US" baseline="0" dirty="0" smtClean="0"/>
              <a:t>; </a:t>
            </a:r>
            <a:r>
              <a:rPr lang="en-US" b="1" baseline="0" dirty="0" smtClean="0"/>
              <a:t>65:17-25</a:t>
            </a:r>
            <a:r>
              <a:rPr lang="en-US" baseline="0" dirty="0" smtClean="0"/>
              <a:t>; </a:t>
            </a:r>
            <a:r>
              <a:rPr lang="en-US" b="1" baseline="0" dirty="0" smtClean="0"/>
              <a:t>Rev.20:1-6</a:t>
            </a:r>
            <a:r>
              <a:rPr lang="en-US" baseline="0" dirty="0" smtClean="0"/>
              <a:t>.  Curse at </a:t>
            </a:r>
            <a:r>
              <a:rPr lang="en-US" b="1" baseline="0" dirty="0" smtClean="0"/>
              <a:t>Zec.14:16-17</a:t>
            </a:r>
            <a:r>
              <a:rPr lang="en-US" baseline="0" dirty="0" smtClean="0"/>
              <a:t>.  If post-Millennial included – new heavens &amp; new earth, Tree of Life restored, 2</a:t>
            </a:r>
            <a:r>
              <a:rPr lang="en-US" baseline="30000" dirty="0" smtClean="0"/>
              <a:t>nd</a:t>
            </a:r>
            <a:r>
              <a:rPr lang="en-US" baseline="0" dirty="0" smtClean="0"/>
              <a:t> resurrection, no more curse (i.e., due to Adam’s fall).</a:t>
            </a:r>
            <a:endParaRPr lang="en-US" dirty="0" smtClean="0"/>
          </a:p>
          <a:p>
            <a:pPr marL="228600" indent="-228600">
              <a:buAutoNum type="arabicPeriod"/>
            </a:pPr>
            <a:r>
              <a:rPr lang="en-US" b="1" i="0" dirty="0" smtClean="0">
                <a:latin typeface="+mn-lt"/>
              </a:rPr>
              <a:t>But long life – </a:t>
            </a:r>
            <a:r>
              <a:rPr lang="en-US" i="0" dirty="0" smtClean="0">
                <a:latin typeface="+mn-lt"/>
              </a:rPr>
              <a:t>seems to indicate pre-Millennial</a:t>
            </a:r>
            <a:endParaRPr lang="en-US" i="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r>
              <a:rPr lang="en-US" b="1" dirty="0" smtClean="0">
                <a:latin typeface="+mj-lt"/>
              </a:rPr>
              <a:t>1. Witnesses - </a:t>
            </a:r>
            <a:r>
              <a:rPr lang="en-US" dirty="0" smtClean="0">
                <a:latin typeface="+mj-lt"/>
              </a:rPr>
              <a:t>as memorials of remembrance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Adamic -</a:t>
            </a:r>
            <a:r>
              <a:rPr lang="en-US" dirty="0" smtClean="0"/>
              <a:t> mention Bullinger’s </a:t>
            </a:r>
            <a:r>
              <a:rPr lang="en-US" i="1" dirty="0" smtClean="0"/>
              <a:t>The Witness of the Stars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Abrahamic - </a:t>
            </a:r>
            <a:r>
              <a:rPr lang="en-US" b="0" dirty="0" smtClean="0"/>
              <a:t>both a sign and a commandment. Also a “seal” according to </a:t>
            </a:r>
            <a:r>
              <a:rPr lang="en-US" b="1" dirty="0" smtClean="0"/>
              <a:t>Rom.4:11</a:t>
            </a:r>
            <a:r>
              <a:rPr lang="en-US" b="0" dirty="0" smtClean="0"/>
              <a:t>.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Mosaic -</a:t>
            </a:r>
            <a:r>
              <a:rPr lang="en-US" dirty="0" smtClean="0"/>
              <a:t> although </a:t>
            </a:r>
            <a:r>
              <a:rPr lang="en-US" b="1" dirty="0" smtClean="0"/>
              <a:t>Exo.31:16</a:t>
            </a:r>
            <a:r>
              <a:rPr lang="en-US" dirty="0" smtClean="0"/>
              <a:t> appears to make Sabbath observance a separate covenant, this is a Fig. </a:t>
            </a:r>
            <a:r>
              <a:rPr lang="en-US" i="1" dirty="0" smtClean="0"/>
              <a:t>Synecdoche</a:t>
            </a:r>
            <a:r>
              <a:rPr lang="en-US" dirty="0" smtClean="0"/>
              <a:t>. Note the “covenant</a:t>
            </a:r>
            <a:r>
              <a:rPr lang="en-US" baseline="0" dirty="0" smtClean="0"/>
              <a:t> of circumcision” (</a:t>
            </a:r>
            <a:r>
              <a:rPr lang="en-US" b="1" baseline="0" dirty="0" smtClean="0"/>
              <a:t>Acts 7:8</a:t>
            </a:r>
            <a:r>
              <a:rPr lang="en-US" baseline="0" dirty="0" smtClean="0"/>
              <a:t>) that was given to Abraham. Here also the covenant token is put for the covenant itself.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Mosaic -</a:t>
            </a:r>
            <a:r>
              <a:rPr lang="en-US" baseline="0" dirty="0" smtClean="0"/>
              <a:t> covenant of bread is part of the covenant of the sabbath</a:t>
            </a:r>
          </a:p>
          <a:p>
            <a:pPr marL="228600" indent="-228600">
              <a:buAutoNum type="arabicPeriod"/>
            </a:pPr>
            <a:r>
              <a:rPr lang="en-US" b="1" baseline="0" smtClean="0"/>
              <a:t>Mosaic -</a:t>
            </a:r>
            <a:r>
              <a:rPr lang="en-US" baseline="0" smtClean="0"/>
              <a:t> </a:t>
            </a:r>
            <a:r>
              <a:rPr lang="en-US" baseline="0" dirty="0" smtClean="0"/>
              <a:t>covenant of driving out the Canaanite is part of both Mosaic and Abrahamic covenants.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b="1" dirty="0" smtClean="0"/>
              <a:t>Jer.33:20-22 – cp. Gen.1:14-16</a:t>
            </a:r>
          </a:p>
          <a:p>
            <a:pPr marL="228600" indent="-228600">
              <a:buFont typeface="+mj-lt"/>
              <a:buAutoNum type="arabicPeriod"/>
            </a:pPr>
            <a:r>
              <a:rPr lang="en-US" b="1" dirty="0" smtClean="0"/>
              <a:t>Levitical – </a:t>
            </a:r>
            <a:r>
              <a:rPr lang="en-US" b="0" dirty="0" smtClean="0"/>
              <a:t>is part of the Mosaic – ordinances pertain to their service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B7ED4-F5C8-46EB-AE81-3797EEF93DF0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6940396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b="1" dirty="0" smtClean="0"/>
              <a:t>Sign of Jonah – </a:t>
            </a:r>
            <a:r>
              <a:rPr lang="en-US" dirty="0" smtClean="0"/>
              <a:t>“marked</a:t>
            </a:r>
            <a:r>
              <a:rPr lang="en-US" baseline="0" dirty="0" smtClean="0"/>
              <a:t> off” as Son of God by the resurrection (</a:t>
            </a:r>
            <a:r>
              <a:rPr lang="en-US" b="1" baseline="0" dirty="0" smtClean="0"/>
              <a:t>Rom.1:4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B7ED4-F5C8-46EB-AE81-3797EEF93DF0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3908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28600" indent="-228600">
              <a:buAutoNum type="arabicPeriod"/>
            </a:pPr>
            <a:r>
              <a:rPr lang="en-US" b="1" i="0" dirty="0" smtClean="0">
                <a:latin typeface="Calibri" pitchFamily="34" charset="0"/>
              </a:rPr>
              <a:t>Mosaic-1</a:t>
            </a:r>
            <a:r>
              <a:rPr lang="en-US" i="0" dirty="0" smtClean="0">
                <a:latin typeface="Calibri" pitchFamily="34" charset="0"/>
              </a:rPr>
              <a:t> - goes beyond these preliminary words of the Lord to include all the ordinances of the Law. </a:t>
            </a:r>
            <a:r>
              <a:rPr lang="en-US" b="1" i="0" dirty="0" smtClean="0">
                <a:latin typeface="Calibri" pitchFamily="34" charset="0"/>
              </a:rPr>
              <a:t>Hos.8:1 </a:t>
            </a:r>
            <a:r>
              <a:rPr lang="en-US" b="0" i="0" dirty="0" smtClean="0">
                <a:latin typeface="Calibri" pitchFamily="34" charset="0"/>
              </a:rPr>
              <a:t>equates covenant w/Law.</a:t>
            </a:r>
          </a:p>
          <a:p>
            <a:pPr marL="228600" indent="-228600">
              <a:buAutoNum type="arabicPeriod"/>
            </a:pPr>
            <a:r>
              <a:rPr lang="en-US" b="1" i="0" dirty="0" smtClean="0">
                <a:latin typeface="Calibri" pitchFamily="34" charset="0"/>
              </a:rPr>
              <a:t>Mosaic-2 -</a:t>
            </a:r>
            <a:r>
              <a:rPr lang="en-US" i="0" dirty="0" smtClean="0">
                <a:latin typeface="Calibri" pitchFamily="34" charset="0"/>
              </a:rPr>
              <a:t> repeats the covenant blessings/curses</a:t>
            </a:r>
            <a:r>
              <a:rPr lang="en-US" i="0" baseline="0" dirty="0" smtClean="0">
                <a:latin typeface="Calibri" pitchFamily="34" charset="0"/>
              </a:rPr>
              <a:t> of Mosaic-1 to the next generation of Israel, after settling 2 ½ tribes, and before crossing Jordan R. Note </a:t>
            </a:r>
            <a:r>
              <a:rPr lang="en-US" b="1" i="0" baseline="0" dirty="0" smtClean="0">
                <a:latin typeface="Calibri" pitchFamily="34" charset="0"/>
              </a:rPr>
              <a:t>verse 12</a:t>
            </a:r>
            <a:r>
              <a:rPr lang="en-US" i="0" baseline="0" dirty="0" smtClean="0">
                <a:latin typeface="Calibri" pitchFamily="34" charset="0"/>
              </a:rPr>
              <a:t> the </a:t>
            </a:r>
            <a:r>
              <a:rPr lang="en-US" i="1" baseline="0" dirty="0" smtClean="0">
                <a:latin typeface="Calibri" pitchFamily="34" charset="0"/>
              </a:rPr>
              <a:t>covenant</a:t>
            </a:r>
            <a:r>
              <a:rPr lang="en-US" i="0" baseline="0" dirty="0" smtClean="0">
                <a:latin typeface="Calibri" pitchFamily="34" charset="0"/>
              </a:rPr>
              <a:t> = the </a:t>
            </a:r>
            <a:r>
              <a:rPr lang="en-US" i="1" baseline="0" dirty="0" smtClean="0">
                <a:latin typeface="Calibri" pitchFamily="34" charset="0"/>
              </a:rPr>
              <a:t>oath</a:t>
            </a:r>
            <a:r>
              <a:rPr lang="en-US" i="0" baseline="0" dirty="0" smtClean="0">
                <a:latin typeface="Calibri" pitchFamily="34" charset="0"/>
              </a:rPr>
              <a:t>. First hint there might be a flaw with this covenant.</a:t>
            </a:r>
            <a:endParaRPr lang="en-US" i="0" dirty="0" smtClean="0">
              <a:latin typeface="Calibri" pitchFamily="34" charset="0"/>
            </a:endParaRPr>
          </a:p>
          <a:p>
            <a:pPr marL="228600" indent="-228600">
              <a:buAutoNum type="arabicPeriod"/>
            </a:pPr>
            <a:r>
              <a:rPr lang="en-US" b="1" i="0" dirty="0" smtClean="0">
                <a:latin typeface="Calibri" pitchFamily="34" charset="0"/>
              </a:rPr>
              <a:t>Aaronic -</a:t>
            </a:r>
            <a:r>
              <a:rPr lang="en-US" i="0" baseline="0" dirty="0" smtClean="0">
                <a:latin typeface="Calibri" pitchFamily="34" charset="0"/>
              </a:rPr>
              <a:t> “covenant of salt” – we might say “covenant of gold” acc. to Bullinger’s comment on </a:t>
            </a:r>
            <a:r>
              <a:rPr lang="en-US" b="1" i="0" baseline="0" dirty="0" smtClean="0">
                <a:latin typeface="Calibri" pitchFamily="34" charset="0"/>
              </a:rPr>
              <a:t>v.19</a:t>
            </a:r>
            <a:r>
              <a:rPr lang="en-US" i="0" baseline="0" dirty="0" smtClean="0">
                <a:latin typeface="Calibri" pitchFamily="34" charset="0"/>
              </a:rPr>
              <a:t>. , or a possible Fig. </a:t>
            </a:r>
            <a:r>
              <a:rPr lang="en-US" i="1" baseline="0" dirty="0" smtClean="0">
                <a:latin typeface="Calibri" pitchFamily="34" charset="0"/>
              </a:rPr>
              <a:t>Pleonasm</a:t>
            </a:r>
            <a:r>
              <a:rPr lang="en-US" i="0" baseline="0" dirty="0" smtClean="0">
                <a:latin typeface="Calibri" pitchFamily="34" charset="0"/>
              </a:rPr>
              <a:t>. Cp. </a:t>
            </a:r>
            <a:r>
              <a:rPr lang="en-US" b="1" i="0" baseline="0" dirty="0" smtClean="0">
                <a:latin typeface="Calibri" pitchFamily="34" charset="0"/>
              </a:rPr>
              <a:t>Lev.2:13</a:t>
            </a:r>
            <a:r>
              <a:rPr lang="en-US" i="0" baseline="0" dirty="0" smtClean="0">
                <a:latin typeface="Calibri" pitchFamily="34" charset="0"/>
              </a:rPr>
              <a:t> “salt of covenant”.  Cp. </a:t>
            </a:r>
            <a:r>
              <a:rPr lang="en-US" b="1" i="0" baseline="0" dirty="0" smtClean="0">
                <a:latin typeface="Calibri" pitchFamily="34" charset="0"/>
              </a:rPr>
              <a:t>Mat.5:13</a:t>
            </a:r>
            <a:r>
              <a:rPr lang="en-US" i="0" baseline="0" dirty="0" smtClean="0">
                <a:latin typeface="Calibri" pitchFamily="34" charset="0"/>
              </a:rPr>
              <a:t> “you are the salt of the earth”.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i="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Millennial - </a:t>
            </a:r>
            <a:r>
              <a:rPr lang="en-US" dirty="0" smtClean="0"/>
              <a:t>end-time (</a:t>
            </a:r>
            <a:r>
              <a:rPr lang="en-US" i="1" dirty="0" smtClean="0"/>
              <a:t>sunteleia</a:t>
            </a:r>
            <a:r>
              <a:rPr lang="en-US" dirty="0" smtClean="0"/>
              <a:t>) period – signs of prophetic vision.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  No. of Covenants: </a:t>
            </a:r>
            <a:r>
              <a:rPr lang="en-US" dirty="0" smtClean="0"/>
              <a:t>perhaps Adamic-1 and Adamic-2 are two</a:t>
            </a:r>
            <a:r>
              <a:rPr lang="en-US" baseline="0" dirty="0" smtClean="0"/>
              <a:t> phases of one covenant; perhaps also the post-Millennial “new heavens and new earth” should be considered separate from the Millennial Covenant.  An accurate count of them is difficult because of their inter-relatedness.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 Sacrifice of Christ - Heb.9:11-14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baseline="0" dirty="0" smtClean="0">
                <a:latin typeface="Calibri" pitchFamily="34" charset="0"/>
              </a:rPr>
              <a:t>Davidic - </a:t>
            </a:r>
            <a:r>
              <a:rPr lang="en-US" i="0" baseline="0" dirty="0" smtClean="0">
                <a:latin typeface="Calibri" pitchFamily="34" charset="0"/>
              </a:rPr>
              <a:t>this covenant for the benefit of all the people (</a:t>
            </a:r>
            <a:r>
              <a:rPr lang="en-US" b="1" i="0" baseline="0" dirty="0" smtClean="0">
                <a:latin typeface="Calibri" pitchFamily="34" charset="0"/>
              </a:rPr>
              <a:t>Isa.55:3-4</a:t>
            </a:r>
            <a:r>
              <a:rPr lang="en-US" i="0" baseline="0" dirty="0" smtClean="0">
                <a:latin typeface="Calibri" pitchFamily="34" charset="0"/>
              </a:rPr>
              <a:t>).</a:t>
            </a:r>
          </a:p>
          <a:p>
            <a:pPr marL="228600" indent="-228600">
              <a:buAutoNum type="arabicPeriod"/>
            </a:pPr>
            <a:endParaRPr lang="en-US" i="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28600" indent="-228600">
              <a:buAutoNum type="arabicPeriod"/>
            </a:pPr>
            <a:r>
              <a:rPr lang="en-US" b="1" i="0" baseline="0" dirty="0" smtClean="0">
                <a:latin typeface="Calibri" pitchFamily="34" charset="0"/>
              </a:rPr>
              <a:t>Jerusalemic -</a:t>
            </a:r>
            <a:r>
              <a:rPr lang="en-US" i="0" baseline="0" dirty="0" smtClean="0">
                <a:latin typeface="Calibri" pitchFamily="34" charset="0"/>
              </a:rPr>
              <a:t> note that the polluted offspring of Canaanites is wed to the Lord as part of this covenant – a covenant of marriage. Later verses (context) blend in the acts of men, Jerusalemites.</a:t>
            </a: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Calibri" pitchFamily="34" charset="0"/>
              </a:rPr>
              <a:t>New -</a:t>
            </a:r>
            <a:r>
              <a:rPr lang="en-US" i="0" baseline="0" dirty="0" smtClean="0">
                <a:latin typeface="Calibri" pitchFamily="34" charset="0"/>
              </a:rPr>
              <a:t> note the marriage element again (</a:t>
            </a:r>
            <a:r>
              <a:rPr lang="en-US" b="1" i="0" baseline="0" dirty="0" smtClean="0">
                <a:latin typeface="Calibri" pitchFamily="34" charset="0"/>
              </a:rPr>
              <a:t>v.32</a:t>
            </a:r>
            <a:r>
              <a:rPr lang="en-US" i="0" baseline="0" dirty="0" smtClean="0">
                <a:latin typeface="Calibri" pitchFamily="34" charset="0"/>
              </a:rPr>
              <a:t>) – a covenant of renewal and re-unification</a:t>
            </a: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Calibri" pitchFamily="34" charset="0"/>
              </a:rPr>
              <a:t>References  to “New” in NT – </a:t>
            </a:r>
            <a:r>
              <a:rPr lang="en-US" b="0" i="0" baseline="0" dirty="0" smtClean="0">
                <a:latin typeface="Calibri" pitchFamily="34" charset="0"/>
              </a:rPr>
              <a:t>next 3 slides</a:t>
            </a: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Calibri" pitchFamily="34" charset="0"/>
              </a:rPr>
              <a:t>Millennial - </a:t>
            </a:r>
            <a:r>
              <a:rPr lang="en-US" i="0" baseline="0" dirty="0" smtClean="0">
                <a:latin typeface="Calibri" pitchFamily="34" charset="0"/>
              </a:rPr>
              <a:t>note the marriage element again (</a:t>
            </a:r>
            <a:r>
              <a:rPr lang="en-US" b="1" i="0" baseline="0" dirty="0" smtClean="0">
                <a:latin typeface="Calibri" pitchFamily="34" charset="0"/>
              </a:rPr>
              <a:t>v.16</a:t>
            </a:r>
            <a:r>
              <a:rPr lang="en-US" i="0" baseline="0" dirty="0" smtClean="0">
                <a:latin typeface="Calibri" pitchFamily="34" charset="0"/>
              </a:rPr>
              <a:t>)</a:t>
            </a:r>
            <a:endParaRPr lang="en-US" i="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28600" indent="-228600">
              <a:buAutoNum type="arabicPeriod"/>
            </a:pPr>
            <a:r>
              <a:rPr lang="en-US" b="1" i="0" baseline="0" dirty="0" smtClean="0">
                <a:latin typeface="Calibri" pitchFamily="34" charset="0"/>
              </a:rPr>
              <a:t>References  to “New” in NT – </a:t>
            </a:r>
            <a:r>
              <a:rPr lang="en-US" i="0" baseline="0" dirty="0" smtClean="0">
                <a:latin typeface="Calibri" pitchFamily="34" charset="0"/>
              </a:rPr>
              <a:t>1) </a:t>
            </a:r>
            <a:r>
              <a:rPr lang="en-US" b="1" i="0" baseline="0" dirty="0" smtClean="0">
                <a:latin typeface="Calibri" pitchFamily="34" charset="0"/>
              </a:rPr>
              <a:t>Mat.26:28-29</a:t>
            </a:r>
            <a:r>
              <a:rPr lang="en-US" i="0" baseline="0" dirty="0" smtClean="0">
                <a:latin typeface="Calibri" pitchFamily="34" charset="0"/>
              </a:rPr>
              <a:t> – His blood shed for many for forgiveness of sins – did this forgiveness happen during 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	Acts? (how should we read Acts 2:38? – they didn’t have to wait for the gift of holy spirit, so the 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	forgiveness must have come with their repentance). Yet, Jesus said He would drink it new with them in 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	the kingdom.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              2) </a:t>
            </a:r>
            <a:r>
              <a:rPr lang="en-US" b="1" i="0" baseline="0" dirty="0" smtClean="0">
                <a:latin typeface="Calibri" pitchFamily="34" charset="0"/>
              </a:rPr>
              <a:t>Rom.11:25-27</a:t>
            </a:r>
            <a:r>
              <a:rPr lang="en-US" i="0" baseline="0" dirty="0" smtClean="0">
                <a:latin typeface="Calibri" pitchFamily="34" charset="0"/>
              </a:rPr>
              <a:t> – covenant connected with turning away ungodliness from “all Israel” – but who are “all 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	Israel”? Only other ref. in Rom.9:6, q.v.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              3) </a:t>
            </a:r>
            <a:r>
              <a:rPr lang="en-US" b="1" i="0" baseline="0" dirty="0" smtClean="0">
                <a:latin typeface="Calibri" pitchFamily="34" charset="0"/>
              </a:rPr>
              <a:t>1 Co.11:25-30</a:t>
            </a:r>
            <a:r>
              <a:rPr lang="en-US" i="0" baseline="0" dirty="0" smtClean="0">
                <a:latin typeface="Calibri" pitchFamily="34" charset="0"/>
              </a:rPr>
              <a:t> – commemorating the Lord’s cup unworthily brought sickness &amp; death to some 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	(</a:t>
            </a:r>
            <a:r>
              <a:rPr lang="en-US" b="1" i="0" baseline="0" dirty="0" smtClean="0">
                <a:latin typeface="Calibri" pitchFamily="34" charset="0"/>
              </a:rPr>
              <a:t>Jer.31:30</a:t>
            </a:r>
            <a:r>
              <a:rPr lang="en-US" i="0" baseline="0" dirty="0" smtClean="0">
                <a:latin typeface="Calibri" pitchFamily="34" charset="0"/>
              </a:rPr>
              <a:t>)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              4) </a:t>
            </a:r>
            <a:r>
              <a:rPr lang="en-US" b="1" i="0" baseline="0" dirty="0" smtClean="0">
                <a:latin typeface="Calibri" pitchFamily="34" charset="0"/>
              </a:rPr>
              <a:t>2 Co.3:6 – </a:t>
            </a:r>
            <a:r>
              <a:rPr lang="en-US" i="0" baseline="0" dirty="0" smtClean="0">
                <a:latin typeface="Calibri" pitchFamily="34" charset="0"/>
              </a:rPr>
              <a:t>Paul and colleagues were ministers of a new covenant, of spirit not letter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</a:t>
            </a:r>
            <a:endParaRPr lang="en-US" i="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28600" indent="-228600">
              <a:buAutoNum type="arabicPeriod"/>
            </a:pPr>
            <a:r>
              <a:rPr lang="en-US" b="1" i="0" baseline="0" dirty="0" smtClean="0">
                <a:latin typeface="Calibri" pitchFamily="34" charset="0"/>
              </a:rPr>
              <a:t>References  to “New” in NT –</a:t>
            </a:r>
            <a:r>
              <a:rPr lang="en-US" i="0" baseline="0" dirty="0" smtClean="0">
                <a:latin typeface="Calibri" pitchFamily="34" charset="0"/>
              </a:rPr>
              <a:t> 5) </a:t>
            </a:r>
            <a:r>
              <a:rPr lang="en-US" b="1" i="0" baseline="0" dirty="0" smtClean="0">
                <a:latin typeface="Calibri" pitchFamily="34" charset="0"/>
              </a:rPr>
              <a:t>Heb.8:6 –</a:t>
            </a:r>
            <a:r>
              <a:rPr lang="en-US" i="0" baseline="0" dirty="0" smtClean="0">
                <a:latin typeface="Calibri" pitchFamily="34" charset="0"/>
              </a:rPr>
              <a:t> Jesus is (pres.) Mediator of a better covenant based on (perf.) better promises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              6) </a:t>
            </a:r>
            <a:r>
              <a:rPr lang="en-US" b="1" i="0" baseline="0" dirty="0" smtClean="0">
                <a:latin typeface="Calibri" pitchFamily="34" charset="0"/>
              </a:rPr>
              <a:t>Heb.8:13 –</a:t>
            </a:r>
            <a:r>
              <a:rPr lang="en-US" i="0" baseline="0" dirty="0" smtClean="0">
                <a:latin typeface="Calibri" pitchFamily="34" charset="0"/>
              </a:rPr>
              <a:t> “in His saying ‘new’ He declared the first ‘old’. And the one being declared ‘old” and aging is 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	near disappearing.”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              7) </a:t>
            </a:r>
            <a:r>
              <a:rPr lang="en-US" b="1" i="0" baseline="0" dirty="0" smtClean="0">
                <a:latin typeface="Calibri" pitchFamily="34" charset="0"/>
              </a:rPr>
              <a:t>Heb.9:14-15 – </a:t>
            </a:r>
            <a:r>
              <a:rPr lang="en-US" i="0" baseline="0" dirty="0" smtClean="0">
                <a:latin typeface="Calibri" pitchFamily="34" charset="0"/>
              </a:rPr>
              <a:t>didn’t the blood of Christ already purge the hearers of this gospel?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              8) </a:t>
            </a:r>
            <a:r>
              <a:rPr lang="en-US" b="1" i="0" baseline="0" dirty="0" smtClean="0">
                <a:latin typeface="Calibri" pitchFamily="34" charset="0"/>
              </a:rPr>
              <a:t>Heb.10:14-16 –</a:t>
            </a:r>
            <a:r>
              <a:rPr lang="en-US" i="0" baseline="0" dirty="0" smtClean="0">
                <a:latin typeface="Calibri" pitchFamily="34" charset="0"/>
              </a:rPr>
              <a:t> weren’t they already “perfected”? Then the law was written in their hearts.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</a:t>
            </a:r>
            <a:endParaRPr lang="en-US" i="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228600" indent="-228600">
              <a:buAutoNum type="arabicPeriod"/>
            </a:pPr>
            <a:r>
              <a:rPr lang="en-US" b="1" i="0" baseline="0" dirty="0" smtClean="0">
                <a:latin typeface="Calibri" pitchFamily="34" charset="0"/>
              </a:rPr>
              <a:t>References  to “New” in NT –</a:t>
            </a:r>
            <a:r>
              <a:rPr lang="en-US" i="0" baseline="0" dirty="0" smtClean="0">
                <a:latin typeface="Calibri" pitchFamily="34" charset="0"/>
              </a:rPr>
              <a:t> 9) </a:t>
            </a:r>
            <a:r>
              <a:rPr lang="en-US" b="1" i="0" baseline="0" dirty="0" smtClean="0">
                <a:latin typeface="Calibri" pitchFamily="34" charset="0"/>
              </a:rPr>
              <a:t>Heb.10:28-29 –</a:t>
            </a:r>
            <a:r>
              <a:rPr lang="en-US" i="0" baseline="0" dirty="0" smtClean="0">
                <a:latin typeface="Calibri" pitchFamily="34" charset="0"/>
              </a:rPr>
              <a:t> compares punishments under the 2 covenants – NB “the blood of the covenant 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	wherewith he was (Aor.) sanctified”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             10) </a:t>
            </a:r>
            <a:r>
              <a:rPr lang="en-US" b="1" i="0" baseline="0" dirty="0" smtClean="0">
                <a:latin typeface="Calibri" pitchFamily="34" charset="0"/>
              </a:rPr>
              <a:t>Heb.12:22-25 –</a:t>
            </a:r>
            <a:r>
              <a:rPr lang="en-US" i="0" baseline="0" dirty="0" smtClean="0">
                <a:latin typeface="Calibri" pitchFamily="34" charset="0"/>
              </a:rPr>
              <a:t> “you have come to (perf.) …”</a:t>
            </a:r>
          </a:p>
          <a:p>
            <a:pPr marL="0" indent="0">
              <a:buNone/>
            </a:pPr>
            <a:r>
              <a:rPr lang="en-US" i="0" baseline="0" dirty="0" smtClean="0">
                <a:latin typeface="Calibri" pitchFamily="34" charset="0"/>
              </a:rPr>
              <a:t>		             11) </a:t>
            </a:r>
            <a:r>
              <a:rPr lang="en-US" b="1" i="0" baseline="0" dirty="0" smtClean="0">
                <a:latin typeface="Calibri" pitchFamily="34" charset="0"/>
              </a:rPr>
              <a:t>Heb.13:20-21 -</a:t>
            </a:r>
            <a:r>
              <a:rPr lang="en-US" i="0" baseline="0" dirty="0" smtClean="0">
                <a:latin typeface="Calibri" pitchFamily="34" charset="0"/>
              </a:rPr>
              <a:t> the blood of the everlasting covenant (Jesus’) should make Paul’s hearers perfect</a:t>
            </a:r>
          </a:p>
          <a:p>
            <a:pPr marL="228600" indent="-228600">
              <a:buAutoNum type="arabicPeriod"/>
            </a:pPr>
            <a:r>
              <a:rPr lang="en-US" b="1" i="0" baseline="0" dirty="0" smtClean="0">
                <a:latin typeface="Calibri" pitchFamily="34" charset="0"/>
              </a:rPr>
              <a:t>Millennial - </a:t>
            </a:r>
            <a:r>
              <a:rPr lang="en-US" i="0" baseline="0" dirty="0" smtClean="0">
                <a:latin typeface="Calibri" pitchFamily="34" charset="0"/>
              </a:rPr>
              <a:t>note the marriage element again (</a:t>
            </a:r>
            <a:r>
              <a:rPr lang="en-US" b="1" i="0" baseline="0" dirty="0" smtClean="0">
                <a:latin typeface="Calibri" pitchFamily="34" charset="0"/>
              </a:rPr>
              <a:t>v.16</a:t>
            </a:r>
            <a:r>
              <a:rPr lang="en-US" i="0" baseline="0" dirty="0" smtClean="0">
                <a:latin typeface="Calibri" pitchFamily="34" charset="0"/>
              </a:rPr>
              <a:t>)</a:t>
            </a:r>
            <a:endParaRPr lang="en-US" i="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2DF718-B12A-40C1-A5C7-B9BE7162F0F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CD61C-F693-403E-ACEB-492F8B389389}" type="datetime1">
              <a:rPr lang="en-US" smtClean="0"/>
              <a:pPr>
                <a:defRPr/>
              </a:pPr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5090C-6DAE-4C3C-95AF-68D4D72CE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7043C-D9FD-40A1-A681-C5A61E9D240B}" type="datetime1">
              <a:rPr lang="en-US" smtClean="0"/>
              <a:pPr>
                <a:defRPr/>
              </a:pPr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0605E-9FE9-4631-974A-558670EE8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5C75A-7667-494A-A15B-CF636CC9FF60}" type="datetime1">
              <a:rPr lang="en-US" smtClean="0"/>
              <a:pPr>
                <a:defRPr/>
              </a:pPr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467C8-2C50-4343-87A3-FA3173FA0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F7B-7763-49AC-9169-2D132E0BFA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7D46-C690-4FAA-90F5-BD9A8A4AC7D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4644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F7B-7763-49AC-9169-2D132E0BFA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7D46-C690-4FAA-90F5-BD9A8A4AC7D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7216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F7B-7763-49AC-9169-2D132E0BFA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7D46-C690-4FAA-90F5-BD9A8A4AC7D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8963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F7B-7763-49AC-9169-2D132E0BFA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7D46-C690-4FAA-90F5-BD9A8A4AC7D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3417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F7B-7763-49AC-9169-2D132E0BFA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7D46-C690-4FAA-90F5-BD9A8A4AC7D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2382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F7B-7763-49AC-9169-2D132E0BFA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7D46-C690-4FAA-90F5-BD9A8A4AC7D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2905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F7B-7763-49AC-9169-2D132E0BFA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7D46-C690-4FAA-90F5-BD9A8A4AC7D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4228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F7B-7763-49AC-9169-2D132E0BFA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7D46-C690-4FAA-90F5-BD9A8A4AC7D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515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0C4BC-2A50-493D-B031-600D44642E99}" type="datetime1">
              <a:rPr lang="en-US" smtClean="0"/>
              <a:pPr>
                <a:defRPr/>
              </a:pPr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82E2F-C8FF-4875-9A2D-A5D7FD350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F7B-7763-49AC-9169-2D132E0BFA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7D46-C690-4FAA-90F5-BD9A8A4AC7D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27405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F7B-7763-49AC-9169-2D132E0BFA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7D46-C690-4FAA-90F5-BD9A8A4AC7D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68591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4F7B-7763-49AC-9169-2D132E0BFA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6/14/2015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7D46-C690-4FAA-90F5-BD9A8A4AC7D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592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CACFB-0373-404E-B4AF-82634D12C4A8}" type="datetime1">
              <a:rPr lang="en-US" smtClean="0"/>
              <a:pPr>
                <a:defRPr/>
              </a:pPr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32E46-E317-4BB2-A690-6CD906EC7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45494-50DB-431E-A67D-87D2BB546C52}" type="datetime1">
              <a:rPr lang="en-US" smtClean="0"/>
              <a:pPr>
                <a:defRPr/>
              </a:pPr>
              <a:t>6/14/2015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B9C84-48FA-4ADB-A29C-5FCC52981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875CA-F65B-4163-8BF5-34A3B9DAC28A}" type="datetime1">
              <a:rPr lang="en-US" smtClean="0"/>
              <a:pPr>
                <a:defRPr/>
              </a:pPr>
              <a:t>6/14/2015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B6275-810C-41D7-9C41-9D2B8B662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9B06E-97FD-4735-A5C7-7F19C6512CC9}" type="datetime1">
              <a:rPr lang="en-US" smtClean="0"/>
              <a:pPr>
                <a:defRPr/>
              </a:pPr>
              <a:t>6/14/2015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93098-5645-44BE-AD5C-7E5C84C7A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9B94C-F767-410F-A40B-84BD310924F1}" type="datetime1">
              <a:rPr lang="en-US" smtClean="0"/>
              <a:pPr>
                <a:defRPr/>
              </a:pPr>
              <a:t>6/14/2015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3B703-6BCB-4A65-9453-F6A3A77A3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78FA0-26B2-4FE2-8658-F7F7115152C7}" type="datetime1">
              <a:rPr lang="en-US" smtClean="0"/>
              <a:pPr>
                <a:defRPr/>
              </a:pPr>
              <a:t>6/14/2015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F2454-85D9-4EA0-961D-3F413FDE1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37877-7E4F-4EFA-B7D7-07FED091E33E}" type="datetime1">
              <a:rPr lang="en-US" smtClean="0"/>
              <a:pPr>
                <a:defRPr/>
              </a:pPr>
              <a:t>6/14/2015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2D4DD-571F-434E-AD73-777E98E77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D25AB1-E538-484F-B1EC-020EAD7FD94C}" type="datetime1">
              <a:rPr lang="en-US" smtClean="0"/>
              <a:pPr>
                <a:defRPr/>
              </a:pPr>
              <a:t>6/14/2015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4790BF-9368-45C0-A4EA-4F9EA4BAE1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30B4F7B-7763-49AC-9169-2D132E0BFA8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6/14/2015</a:t>
            </a:fld>
            <a:endParaRPr lang="en-US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C3E7D46-C690-4FAA-90F5-BD9A8A4AC7D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015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382000" cy="50292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Lesson 2 Overview:</a:t>
            </a:r>
            <a:endParaRPr lang="en-US" sz="5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What covenants has God made?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What conditions?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What methods of effecting?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What promises and threats?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What witnesses?</a:t>
            </a:r>
            <a:endParaRPr lang="en-US" sz="4400" b="1" baseline="30000" dirty="0" smtClean="0">
              <a:solidFill>
                <a:schemeClr val="tx1"/>
              </a:solidFill>
            </a:endParaRPr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940" y="1672920"/>
            <a:ext cx="4445000" cy="101123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scene3d>
            <a:camera prst="orthographicFront">
              <a:rot lat="10800000" lon="10800000" rev="0"/>
            </a:camera>
            <a:lightRig rig="threePt" dir="t"/>
          </a:scene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ight Triangle 3"/>
          <p:cNvSpPr/>
          <p:nvPr/>
        </p:nvSpPr>
        <p:spPr>
          <a:xfrm>
            <a:off x="2014075" y="1710380"/>
            <a:ext cx="4419600" cy="99060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mtClean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763000" cy="6705600"/>
          </a:xfrm>
        </p:spPr>
        <p:txBody>
          <a:bodyPr/>
          <a:lstStyle/>
          <a:p>
            <a:pPr algn="l">
              <a:spcBef>
                <a:spcPts val="2400"/>
              </a:spcBef>
              <a:spcAft>
                <a:spcPts val="800"/>
              </a:spcAft>
            </a:pPr>
            <a:r>
              <a:rPr lang="en-US" sz="4400" b="1" u="sng" dirty="0" smtClean="0">
                <a:solidFill>
                  <a:srgbClr val="C00000"/>
                </a:solidFill>
              </a:rPr>
              <a:t>What might have been</a:t>
            </a:r>
            <a:r>
              <a:rPr lang="en-US" sz="4400" b="1" dirty="0" smtClean="0">
                <a:solidFill>
                  <a:srgbClr val="C00000"/>
                </a:solidFill>
              </a:rPr>
              <a:t>: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		      Acts of Apostles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OT &amp;			     New Covenant	  Millennium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Gospels	Old Covenant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sz="4400" b="1" u="sng" dirty="0">
                <a:solidFill>
                  <a:srgbClr val="C00000"/>
                </a:solidFill>
              </a:rPr>
              <a:t>What </a:t>
            </a:r>
            <a:r>
              <a:rPr lang="en-US" sz="4400" b="1" u="sng" dirty="0" smtClean="0">
                <a:solidFill>
                  <a:srgbClr val="C00000"/>
                </a:solidFill>
              </a:rPr>
              <a:t>Happened</a:t>
            </a:r>
            <a:r>
              <a:rPr lang="en-US" sz="4400" b="1" dirty="0" smtClean="0">
                <a:solidFill>
                  <a:srgbClr val="C00000"/>
                </a:solidFill>
              </a:rPr>
              <a:t>:</a:t>
            </a:r>
            <a:endParaRPr lang="en-US" sz="4400" b="1" dirty="0">
              <a:solidFill>
                <a:srgbClr val="C00000"/>
              </a:solidFill>
            </a:endParaRPr>
          </a:p>
          <a:p>
            <a:pPr algn="l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  Acts				End-Time	  Millennium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	      (Disp. of Mystery)	        ?</a:t>
            </a:r>
            <a:endParaRPr lang="en-US" b="1" dirty="0">
              <a:solidFill>
                <a:schemeClr val="tx1"/>
              </a:solidFill>
            </a:endParaRPr>
          </a:p>
          <a:p>
            <a:pPr algn="l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Flowchart: Manual Input 5"/>
          <p:cNvSpPr/>
          <p:nvPr/>
        </p:nvSpPr>
        <p:spPr>
          <a:xfrm>
            <a:off x="609600" y="4876800"/>
            <a:ext cx="914400" cy="838200"/>
          </a:xfrm>
          <a:prstGeom prst="flowChartManualInpu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mtClean="0">
              <a:solidFill>
                <a:prstClr val="white"/>
              </a:solidFill>
            </a:endParaRPr>
          </a:p>
        </p:txBody>
      </p:sp>
      <p:sp>
        <p:nvSpPr>
          <p:cNvPr id="8" name="Right Triangle 7"/>
          <p:cNvSpPr/>
          <p:nvPr/>
        </p:nvSpPr>
        <p:spPr>
          <a:xfrm>
            <a:off x="609600" y="4876800"/>
            <a:ext cx="914400" cy="152400"/>
          </a:xfrm>
          <a:prstGeom prst="rtTriangl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>
              <a:rot lat="1080000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mtClean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81800" y="4876800"/>
            <a:ext cx="2362200" cy="762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0685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14400"/>
            <a:ext cx="8382000" cy="5638800"/>
          </a:xfrm>
        </p:spPr>
        <p:txBody>
          <a:bodyPr>
            <a:norm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What conditions?</a:t>
            </a:r>
            <a:endParaRPr lang="en-US" sz="4800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4800" dirty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Unconditioned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Preconditioned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As a reward for heart-service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Post-conditioned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Conditioned</a:t>
            </a:r>
          </a:p>
          <a:p>
            <a:pPr algn="l"/>
            <a:endParaRPr lang="en-US" sz="4800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305800" cy="5791200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What conditions (ctd.)?</a:t>
            </a:r>
            <a:endParaRPr lang="en-US" sz="4400" dirty="0" smtClean="0">
              <a:solidFill>
                <a:schemeClr val="tx1"/>
              </a:solidFill>
            </a:endParaRPr>
          </a:p>
          <a:p>
            <a:pPr lvl="1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Unconditioned</a:t>
            </a:r>
            <a:r>
              <a:rPr lang="en-US" sz="4400" b="1" dirty="0" smtClean="0">
                <a:solidFill>
                  <a:schemeClr val="tx1"/>
                </a:solidFill>
              </a:rPr>
              <a:t>: </a:t>
            </a:r>
            <a:r>
              <a:rPr lang="en-US" sz="4400" b="1" dirty="0" smtClean="0">
                <a:solidFill>
                  <a:srgbClr val="C00000"/>
                </a:solidFill>
              </a:rPr>
              <a:t>Natural</a:t>
            </a:r>
          </a:p>
          <a:p>
            <a:pPr lvl="1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Preconditioned</a:t>
            </a:r>
            <a:r>
              <a:rPr lang="en-US" sz="4400" b="1" dirty="0" smtClean="0">
                <a:solidFill>
                  <a:schemeClr val="tx1"/>
                </a:solidFill>
              </a:rPr>
              <a:t>: </a:t>
            </a:r>
            <a:r>
              <a:rPr lang="en-US" sz="4400" b="1" dirty="0" smtClean="0">
                <a:solidFill>
                  <a:srgbClr val="C00000"/>
                </a:solidFill>
              </a:rPr>
              <a:t>Noahic</a:t>
            </a:r>
            <a:r>
              <a:rPr lang="en-US" sz="4400" b="1" dirty="0" smtClean="0">
                <a:solidFill>
                  <a:schemeClr val="tx1"/>
                </a:solidFill>
              </a:rPr>
              <a:t> (Gen.6:9), </a:t>
            </a:r>
            <a:r>
              <a:rPr lang="en-US" sz="4400" b="1" dirty="0" smtClean="0">
                <a:solidFill>
                  <a:srgbClr val="C00000"/>
                </a:solidFill>
              </a:rPr>
              <a:t>Abrahamic</a:t>
            </a:r>
            <a:r>
              <a:rPr lang="en-US" sz="4400" b="1" dirty="0" smtClean="0">
                <a:solidFill>
                  <a:schemeClr val="tx1"/>
                </a:solidFill>
              </a:rPr>
              <a:t> – God’s promise conditional upon obedience (Gen.12:1-3; 13:14-17), later solemnized into a covenant executed as </a:t>
            </a:r>
            <a:r>
              <a:rPr lang="en-US" sz="4400" b="1" u="sng" dirty="0" smtClean="0">
                <a:solidFill>
                  <a:schemeClr val="tx1"/>
                </a:solidFill>
              </a:rPr>
              <a:t>unconditional</a:t>
            </a:r>
            <a:r>
              <a:rPr lang="en-US" sz="4400" b="1" dirty="0" smtClean="0">
                <a:solidFill>
                  <a:schemeClr val="tx1"/>
                </a:solidFill>
              </a:rPr>
              <a:t> with Abram in a deep sleep (Gen.15)</a:t>
            </a:r>
            <a:endParaRPr lang="en-US" sz="4400" b="1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305800" cy="57912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What conditions (ctd.)?</a:t>
            </a:r>
            <a:endParaRPr lang="en-US" sz="5400" dirty="0" smtClean="0">
              <a:solidFill>
                <a:schemeClr val="tx1"/>
              </a:solidFill>
            </a:endParaRPr>
          </a:p>
          <a:p>
            <a:pPr lvl="1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As a reward for heart-service</a:t>
            </a:r>
            <a:r>
              <a:rPr lang="en-US" sz="4400" b="1" dirty="0" smtClean="0">
                <a:solidFill>
                  <a:schemeClr val="tx1"/>
                </a:solidFill>
              </a:rPr>
              <a:t>: </a:t>
            </a:r>
            <a:r>
              <a:rPr lang="en-US" sz="4400" b="1" dirty="0" smtClean="0">
                <a:solidFill>
                  <a:srgbClr val="C00000"/>
                </a:solidFill>
              </a:rPr>
              <a:t>Phinehaic</a:t>
            </a:r>
            <a:r>
              <a:rPr lang="en-US" sz="4400" b="1" dirty="0" smtClean="0">
                <a:solidFill>
                  <a:schemeClr val="tx1"/>
                </a:solidFill>
              </a:rPr>
              <a:t> (Num.25:11-13), </a:t>
            </a:r>
            <a:r>
              <a:rPr lang="en-US" sz="4400" b="1" dirty="0" smtClean="0">
                <a:solidFill>
                  <a:srgbClr val="C00000"/>
                </a:solidFill>
              </a:rPr>
              <a:t>Davidic</a:t>
            </a:r>
            <a:r>
              <a:rPr lang="en-US" sz="4400" b="1" dirty="0" smtClean="0">
                <a:solidFill>
                  <a:schemeClr val="tx1"/>
                </a:solidFill>
              </a:rPr>
              <a:t> (1 Sam.13:14; Acts 13:22) 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Post-conditioned</a:t>
            </a:r>
            <a:r>
              <a:rPr lang="en-US" sz="4400" b="1" dirty="0" smtClean="0">
                <a:solidFill>
                  <a:schemeClr val="tx1"/>
                </a:solidFill>
              </a:rPr>
              <a:t>: </a:t>
            </a:r>
            <a:r>
              <a:rPr lang="en-US" sz="4400" b="1" dirty="0" smtClean="0">
                <a:solidFill>
                  <a:srgbClr val="C00000"/>
                </a:solidFill>
              </a:rPr>
              <a:t>Abrahamic</a:t>
            </a:r>
            <a:r>
              <a:rPr lang="en-US" sz="4400" b="1" dirty="0" smtClean="0">
                <a:solidFill>
                  <a:schemeClr val="tx1"/>
                </a:solidFill>
              </a:rPr>
              <a:t> – God foresaw his obedience (Gen.18:17-19)</a:t>
            </a:r>
            <a:endParaRPr lang="en-US" sz="4400" b="1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Lesson 2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305800" cy="5486400"/>
          </a:xfrm>
        </p:spPr>
        <p:txBody>
          <a:bodyPr>
            <a:normAutofit fontScale="92500" lnSpcReduction="10000"/>
          </a:bodyPr>
          <a:lstStyle/>
          <a:p>
            <a:pPr algn="l">
              <a:spcBef>
                <a:spcPts val="0"/>
              </a:spcBef>
            </a:pPr>
            <a:r>
              <a:rPr lang="en-US" sz="5400" b="1" dirty="0" smtClean="0">
                <a:solidFill>
                  <a:schemeClr val="tx1"/>
                </a:solidFill>
              </a:rPr>
              <a:t>What conditions (ctd.)?</a:t>
            </a:r>
            <a:endParaRPr lang="en-US" sz="4400" dirty="0" smtClean="0">
              <a:solidFill>
                <a:schemeClr val="tx1"/>
              </a:solidFill>
            </a:endParaRPr>
          </a:p>
          <a:p>
            <a:pPr lvl="1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Conditioned</a:t>
            </a:r>
            <a:r>
              <a:rPr lang="en-US" sz="4400" b="1" dirty="0" smtClean="0">
                <a:solidFill>
                  <a:schemeClr val="tx1"/>
                </a:solidFill>
              </a:rPr>
              <a:t>: </a:t>
            </a:r>
            <a:r>
              <a:rPr lang="en-US" sz="4400" b="1" dirty="0" smtClean="0">
                <a:solidFill>
                  <a:srgbClr val="C00000"/>
                </a:solidFill>
              </a:rPr>
              <a:t>Adamic-1</a:t>
            </a:r>
            <a:r>
              <a:rPr lang="en-US" sz="4400" b="1" dirty="0" smtClean="0">
                <a:solidFill>
                  <a:schemeClr val="tx1"/>
                </a:solidFill>
              </a:rPr>
              <a:t>, </a:t>
            </a:r>
            <a:r>
              <a:rPr lang="en-US" sz="4400" b="1" dirty="0" smtClean="0">
                <a:solidFill>
                  <a:srgbClr val="C00000"/>
                </a:solidFill>
              </a:rPr>
              <a:t>-2</a:t>
            </a:r>
            <a:r>
              <a:rPr lang="en-US" sz="4400" b="1" dirty="0" smtClean="0">
                <a:solidFill>
                  <a:schemeClr val="tx1"/>
                </a:solidFill>
              </a:rPr>
              <a:t>, </a:t>
            </a:r>
            <a:r>
              <a:rPr lang="en-US" sz="4400" b="1" dirty="0" smtClean="0">
                <a:solidFill>
                  <a:srgbClr val="C00000"/>
                </a:solidFill>
              </a:rPr>
              <a:t>Abrahamic</a:t>
            </a:r>
            <a:r>
              <a:rPr lang="en-US" sz="4400" b="1" dirty="0" smtClean="0">
                <a:solidFill>
                  <a:schemeClr val="tx1"/>
                </a:solidFill>
              </a:rPr>
              <a:t>, </a:t>
            </a:r>
            <a:r>
              <a:rPr lang="en-US" sz="4400" b="1" dirty="0" smtClean="0">
                <a:solidFill>
                  <a:srgbClr val="C00000"/>
                </a:solidFill>
              </a:rPr>
              <a:t>Mosaic</a:t>
            </a:r>
            <a:r>
              <a:rPr lang="en-US" sz="4400" b="1" dirty="0" smtClean="0">
                <a:solidFill>
                  <a:schemeClr val="tx1"/>
                </a:solidFill>
              </a:rPr>
              <a:t>, </a:t>
            </a:r>
            <a:r>
              <a:rPr lang="en-US" sz="4400" b="1" dirty="0" smtClean="0">
                <a:solidFill>
                  <a:srgbClr val="C00000"/>
                </a:solidFill>
              </a:rPr>
              <a:t>Aaronic</a:t>
            </a:r>
            <a:r>
              <a:rPr lang="en-US" sz="4400" b="1" dirty="0" smtClean="0">
                <a:solidFill>
                  <a:schemeClr val="tx1"/>
                </a:solidFill>
              </a:rPr>
              <a:t>, </a:t>
            </a:r>
            <a:r>
              <a:rPr lang="en-US" sz="4400" b="1" dirty="0" smtClean="0">
                <a:solidFill>
                  <a:srgbClr val="C00000"/>
                </a:solidFill>
              </a:rPr>
              <a:t>Davidic</a:t>
            </a:r>
            <a:r>
              <a:rPr lang="en-US" sz="4400" b="1" dirty="0" smtClean="0">
                <a:solidFill>
                  <a:schemeClr val="tx1"/>
                </a:solidFill>
              </a:rPr>
              <a:t> – conditioned as to individuals, covenant-breakers “cut off” like the pieces of a covenant sacrifice (Note Exo.19:5-6 “If…then”; worst case at Exo.32:7-10)</a:t>
            </a:r>
            <a:endParaRPr lang="en-US" sz="4400" b="1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382000" cy="50292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Lesson 2 Overview:</a:t>
            </a:r>
            <a:endParaRPr lang="en-US" sz="5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bg1">
                    <a:lumMod val="75000"/>
                  </a:schemeClr>
                </a:solidFill>
              </a:rPr>
              <a:t>What covenants has God made?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bg1">
                    <a:lumMod val="75000"/>
                  </a:schemeClr>
                </a:solidFill>
              </a:rPr>
              <a:t>What conditions?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</a:rPr>
              <a:t>What methods of effecting?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What promises and threats?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What witnesses?</a:t>
            </a:r>
            <a:endParaRPr lang="en-US" sz="4400" b="1" baseline="30000" dirty="0" smtClean="0">
              <a:solidFill>
                <a:schemeClr val="tx1"/>
              </a:solidFill>
            </a:endParaRPr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90600"/>
            <a:ext cx="8305800" cy="5715000"/>
          </a:xfr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en-US" sz="5400" b="1" dirty="0" smtClean="0">
                <a:solidFill>
                  <a:schemeClr val="tx1"/>
                </a:solidFill>
              </a:rPr>
              <a:t>What methods of effecting?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Simple, spoken word</a:t>
            </a:r>
            <a:endParaRPr lang="en-US" sz="4800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Word confirmed by oath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Sacrifices and feasts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90600"/>
            <a:ext cx="8305800" cy="57150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What methods of effecting?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5200" dirty="0" smtClean="0">
                <a:solidFill>
                  <a:schemeClr val="tx1"/>
                </a:solidFill>
              </a:rPr>
              <a:t> </a:t>
            </a:r>
            <a:r>
              <a:rPr lang="en-US" sz="5200" b="1" dirty="0" smtClean="0">
                <a:solidFill>
                  <a:schemeClr val="tx1"/>
                </a:solidFill>
              </a:rPr>
              <a:t>Simple, spoken word: </a:t>
            </a:r>
          </a:p>
          <a:p>
            <a:pPr lvl="1" algn="l"/>
            <a:r>
              <a:rPr lang="en-US" sz="4800" b="1" dirty="0" smtClean="0">
                <a:solidFill>
                  <a:srgbClr val="C00000"/>
                </a:solidFill>
              </a:rPr>
              <a:t>Natural</a:t>
            </a:r>
            <a:r>
              <a:rPr lang="en-US" sz="4800" b="1" dirty="0" smtClean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rgbClr val="C00000"/>
                </a:solidFill>
              </a:rPr>
              <a:t>Adamic-1</a:t>
            </a:r>
            <a:r>
              <a:rPr lang="en-US" sz="4800" b="1" dirty="0" smtClean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rgbClr val="C00000"/>
                </a:solidFill>
              </a:rPr>
              <a:t>Aaronic</a:t>
            </a:r>
            <a:r>
              <a:rPr lang="en-US" sz="4800" b="1" dirty="0" smtClean="0">
                <a:solidFill>
                  <a:schemeClr val="tx1"/>
                </a:solidFill>
              </a:rPr>
              <a:t>, </a:t>
            </a:r>
            <a:r>
              <a:rPr lang="en-US" sz="4800" b="1" dirty="0" smtClean="0">
                <a:solidFill>
                  <a:srgbClr val="C00000"/>
                </a:solidFill>
              </a:rPr>
              <a:t>Phinehaic</a:t>
            </a:r>
            <a:r>
              <a:rPr lang="en-US" sz="4800" b="1" dirty="0" smtClean="0">
                <a:solidFill>
                  <a:schemeClr val="tx1"/>
                </a:solidFill>
              </a:rPr>
              <a:t> – also for man’s part (Exo.24:6-8)</a:t>
            </a:r>
            <a:endParaRPr lang="en-US" b="1" dirty="0" smtClean="0"/>
          </a:p>
          <a:p>
            <a:pPr lvl="1" algn="l"/>
            <a:endParaRPr lang="en-US" sz="1600" dirty="0"/>
          </a:p>
          <a:p>
            <a:pPr algn="l"/>
            <a:endParaRPr lang="en-US" sz="2000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90600"/>
            <a:ext cx="8305800" cy="5715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What methods of effecting?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Word confirmed by oath:</a:t>
            </a:r>
            <a:endParaRPr lang="en-US" b="1" baseline="300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Calibri" panose="020F0502020204030204" pitchFamily="34" charset="0"/>
              <a:buChar char="—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</a:rPr>
              <a:t>Noahic</a:t>
            </a:r>
            <a:r>
              <a:rPr lang="en-US" sz="4800" b="1" dirty="0" smtClean="0">
                <a:solidFill>
                  <a:schemeClr val="tx1"/>
                </a:solidFill>
              </a:rPr>
              <a:t>: not recorded in Gen.9 (Isa.54:9)</a:t>
            </a:r>
          </a:p>
          <a:p>
            <a:pPr marL="800100" lvl="1" indent="-342900" algn="l">
              <a:buFont typeface="Calibri" panose="020F0502020204030204" pitchFamily="34" charset="0"/>
              <a:buChar char="—"/>
            </a:pP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</a:rPr>
              <a:t>Abrahamic</a:t>
            </a:r>
            <a:r>
              <a:rPr lang="en-US" sz="4800" b="1" dirty="0" smtClean="0">
                <a:solidFill>
                  <a:schemeClr val="tx1"/>
                </a:solidFill>
              </a:rPr>
              <a:t>: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Jehovah swears by Himself (Gen.22:16-18, Heb.6:13-17) </a:t>
            </a:r>
            <a:endParaRPr lang="en-US" sz="4800" b="1" baseline="30000" dirty="0" smtClean="0">
              <a:solidFill>
                <a:schemeClr val="tx1"/>
              </a:solidFill>
            </a:endParaRPr>
          </a:p>
          <a:p>
            <a:pPr marL="800100" lvl="1" indent="-342900" algn="l">
              <a:buFont typeface="Calibri" panose="020F0502020204030204" pitchFamily="34" charset="0"/>
              <a:buChar char="—"/>
            </a:pPr>
            <a:r>
              <a:rPr lang="en-US" sz="4800" b="1" baseline="30000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Human affairs </a:t>
            </a:r>
            <a:r>
              <a:rPr lang="en-US" sz="4800" baseline="30000" dirty="0" smtClean="0">
                <a:solidFill>
                  <a:schemeClr val="tx1"/>
                </a:solidFill>
              </a:rPr>
              <a:t> </a:t>
            </a:r>
            <a:endParaRPr lang="en-US" sz="4800" dirty="0" smtClean="0"/>
          </a:p>
          <a:p>
            <a:pPr algn="l"/>
            <a:endParaRPr lang="en-US" sz="24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90600"/>
            <a:ext cx="8305800" cy="57150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What methods of effecting?</a:t>
            </a:r>
            <a:endParaRPr lang="en-US" sz="4800" b="1" dirty="0" smtClean="0">
              <a:solidFill>
                <a:schemeClr val="tx1"/>
              </a:solidFill>
            </a:endParaRPr>
          </a:p>
          <a:p>
            <a:pPr marL="225425" indent="-225425" algn="l">
              <a:buFont typeface="Arial" panose="020B0604020202020204" pitchFamily="34" charset="0"/>
              <a:buChar char="•"/>
            </a:pPr>
            <a:r>
              <a:rPr lang="en-US" sz="5200" b="1" dirty="0" smtClean="0">
                <a:solidFill>
                  <a:schemeClr val="tx1"/>
                </a:solidFill>
              </a:rPr>
              <a:t> Word confirmed by oath:</a:t>
            </a:r>
            <a:r>
              <a:rPr lang="en-US" sz="5200" dirty="0" smtClean="0">
                <a:solidFill>
                  <a:schemeClr val="tx1"/>
                </a:solidFill>
              </a:rPr>
              <a:t> </a:t>
            </a:r>
            <a:endParaRPr lang="en-US" sz="5200" b="1" baseline="30000" dirty="0" smtClean="0">
              <a:solidFill>
                <a:schemeClr val="tx1"/>
              </a:solidFill>
            </a:endParaRPr>
          </a:p>
          <a:p>
            <a:pPr marL="628650" lvl="1" indent="-398463" algn="l">
              <a:buFont typeface="Aharoni" panose="02010803020104030203" pitchFamily="2" charset="-79"/>
              <a:buChar char="-"/>
            </a:pPr>
            <a:r>
              <a:rPr lang="en-US" sz="5200" b="1" dirty="0" smtClean="0">
                <a:solidFill>
                  <a:srgbClr val="C00000"/>
                </a:solidFill>
              </a:rPr>
              <a:t>Mosaic</a:t>
            </a:r>
            <a:r>
              <a:rPr lang="en-US" sz="5200" b="1" dirty="0" smtClean="0">
                <a:solidFill>
                  <a:schemeClr val="tx1"/>
                </a:solidFill>
              </a:rPr>
              <a:t>:</a:t>
            </a:r>
            <a:r>
              <a:rPr lang="en-US" sz="5200" dirty="0" smtClean="0">
                <a:solidFill>
                  <a:schemeClr val="tx1"/>
                </a:solidFill>
              </a:rPr>
              <a:t> </a:t>
            </a:r>
            <a:r>
              <a:rPr lang="en-US" sz="5200" b="1" dirty="0" smtClean="0">
                <a:solidFill>
                  <a:schemeClr val="tx1"/>
                </a:solidFill>
              </a:rPr>
              <a:t>not readily apparent at the time, but recorded later (Deu.28:9; Jer.11:1-5; Dan.9:11); a curse </a:t>
            </a:r>
            <a:r>
              <a:rPr lang="en-US" sz="5200" b="1" dirty="0">
                <a:solidFill>
                  <a:schemeClr val="tx1"/>
                </a:solidFill>
              </a:rPr>
              <a:t>is a </a:t>
            </a:r>
            <a:r>
              <a:rPr lang="en-US" sz="5200" b="1" dirty="0" smtClean="0">
                <a:solidFill>
                  <a:schemeClr val="tx1"/>
                </a:solidFill>
              </a:rPr>
              <a:t>form of an oath</a:t>
            </a:r>
            <a:r>
              <a:rPr lang="en-US" sz="5200" b="1" baseline="30000" dirty="0" smtClean="0">
                <a:solidFill>
                  <a:schemeClr val="tx1"/>
                </a:solidFill>
              </a:rPr>
              <a:t> </a:t>
            </a:r>
            <a:r>
              <a:rPr lang="en-US" sz="5200" b="1" dirty="0" smtClean="0">
                <a:solidFill>
                  <a:schemeClr val="tx1"/>
                </a:solidFill>
              </a:rPr>
              <a:t>(Num.5:21)  -- </a:t>
            </a:r>
            <a:r>
              <a:rPr lang="en-US" sz="5200" b="1" dirty="0" smtClean="0">
                <a:solidFill>
                  <a:srgbClr val="C00000"/>
                </a:solidFill>
              </a:rPr>
              <a:t>Adamic-2</a:t>
            </a:r>
            <a:r>
              <a:rPr lang="en-US" sz="5200" dirty="0" smtClean="0">
                <a:solidFill>
                  <a:schemeClr val="tx1"/>
                </a:solidFill>
              </a:rPr>
              <a:t> </a:t>
            </a:r>
            <a:r>
              <a:rPr lang="en-US" sz="5200" b="1" dirty="0" smtClean="0">
                <a:solidFill>
                  <a:schemeClr val="tx1"/>
                </a:solidFill>
              </a:rPr>
              <a:t>curse on the Serpent (Gen.3:14-15)</a:t>
            </a:r>
            <a:endParaRPr lang="en-US" sz="2000" b="1" dirty="0" smtClean="0"/>
          </a:p>
          <a:p>
            <a:pPr algn="l"/>
            <a:endParaRPr lang="en-US" sz="24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405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86800" cy="5105400"/>
          </a:xfr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What covenants has God made?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l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With “the generations of the heavens and of the earth” (Natural) – Gen.2:4, Jer.33:20, </a:t>
            </a:r>
            <a:r>
              <a:rPr lang="en-US" sz="4000" b="1" u="sng" dirty="0" smtClean="0">
                <a:solidFill>
                  <a:schemeClr val="tx1"/>
                </a:solidFill>
              </a:rPr>
              <a:t>25</a:t>
            </a:r>
            <a:r>
              <a:rPr lang="en-US" sz="4000" b="1" dirty="0" smtClean="0">
                <a:solidFill>
                  <a:schemeClr val="tx1"/>
                </a:solidFill>
              </a:rPr>
              <a:t>, Psa.89:34-37, Jer.31:35-37</a:t>
            </a:r>
            <a:endParaRPr lang="en-US" sz="4000" b="1" baseline="30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With Adam (Adamic-1, Adamic-2) – Hos.6:7 (-1), Gen.3:13-24 (-2)</a:t>
            </a:r>
            <a:endParaRPr lang="en-US" sz="4000" b="1" baseline="30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534400" cy="57150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6500" b="1" dirty="0" smtClean="0">
                <a:solidFill>
                  <a:schemeClr val="tx1"/>
                </a:solidFill>
              </a:rPr>
              <a:t>What methods of effecting?</a:t>
            </a:r>
          </a:p>
          <a:p>
            <a:pPr marL="225425" indent="-225425" algn="l">
              <a:buFont typeface="Arial" panose="020B0604020202020204" pitchFamily="34" charset="0"/>
              <a:buChar char="•"/>
            </a:pPr>
            <a:r>
              <a:rPr lang="en-US" sz="5200" b="1" dirty="0" smtClean="0">
                <a:solidFill>
                  <a:schemeClr val="tx1"/>
                </a:solidFill>
              </a:rPr>
              <a:t> </a:t>
            </a:r>
            <a:r>
              <a:rPr lang="en-US" sz="5700" b="1" dirty="0" smtClean="0">
                <a:solidFill>
                  <a:schemeClr val="tx1"/>
                </a:solidFill>
              </a:rPr>
              <a:t>Word confirmed by oath:</a:t>
            </a:r>
            <a:endParaRPr lang="en-US" sz="5700" b="1" baseline="30000" dirty="0" smtClean="0">
              <a:solidFill>
                <a:schemeClr val="tx1"/>
              </a:solidFill>
            </a:endParaRPr>
          </a:p>
          <a:p>
            <a:pPr marL="463550" indent="-238125" algn="l">
              <a:buFont typeface="Aharoni" panose="02010803020104030203" pitchFamily="2" charset="-79"/>
              <a:buChar char="-"/>
            </a:pPr>
            <a:r>
              <a:rPr lang="en-US" sz="5600" b="1" dirty="0" smtClean="0">
                <a:solidFill>
                  <a:srgbClr val="C00000"/>
                </a:solidFill>
              </a:rPr>
              <a:t>Davidic</a:t>
            </a:r>
            <a:r>
              <a:rPr lang="en-US" sz="5600" b="1" dirty="0" smtClean="0">
                <a:solidFill>
                  <a:schemeClr val="tx1"/>
                </a:solidFill>
              </a:rPr>
              <a:t>:</a:t>
            </a:r>
            <a:r>
              <a:rPr lang="en-US" sz="5600" dirty="0" smtClean="0">
                <a:solidFill>
                  <a:schemeClr val="tx1"/>
                </a:solidFill>
              </a:rPr>
              <a:t> </a:t>
            </a:r>
            <a:r>
              <a:rPr lang="en-US" sz="5600" b="1" dirty="0" smtClean="0">
                <a:solidFill>
                  <a:schemeClr val="tx1"/>
                </a:solidFill>
              </a:rPr>
              <a:t>not recorded in 2 Sam.7 (Psa.89:20-37,49; Psa.132:11)</a:t>
            </a:r>
          </a:p>
          <a:p>
            <a:pPr marL="463550" indent="-238125" algn="l">
              <a:buFont typeface="Aharoni" panose="02010803020104030203" pitchFamily="2" charset="-79"/>
              <a:buChar char="-"/>
            </a:pPr>
            <a:r>
              <a:rPr lang="en-US" sz="5600" dirty="0" smtClean="0">
                <a:solidFill>
                  <a:schemeClr val="tx1"/>
                </a:solidFill>
              </a:rPr>
              <a:t> </a:t>
            </a:r>
            <a:r>
              <a:rPr lang="en-US" sz="5600" b="1" dirty="0" smtClean="0">
                <a:solidFill>
                  <a:srgbClr val="C00000"/>
                </a:solidFill>
              </a:rPr>
              <a:t>Jerusalemic</a:t>
            </a:r>
            <a:r>
              <a:rPr lang="en-US" sz="5600" b="1" dirty="0" smtClean="0">
                <a:solidFill>
                  <a:schemeClr val="tx1"/>
                </a:solidFill>
              </a:rPr>
              <a:t>:</a:t>
            </a:r>
            <a:r>
              <a:rPr lang="en-US" sz="5600" dirty="0" smtClean="0">
                <a:solidFill>
                  <a:schemeClr val="tx1"/>
                </a:solidFill>
              </a:rPr>
              <a:t> </a:t>
            </a:r>
            <a:r>
              <a:rPr lang="en-US" sz="5600" b="1" dirty="0" smtClean="0">
                <a:solidFill>
                  <a:schemeClr val="tx1"/>
                </a:solidFill>
              </a:rPr>
              <a:t>covenant oath </a:t>
            </a:r>
            <a:r>
              <a:rPr lang="en-US" sz="5600" b="1" dirty="0">
                <a:solidFill>
                  <a:schemeClr val="tx1"/>
                </a:solidFill>
              </a:rPr>
              <a:t>(</a:t>
            </a:r>
            <a:r>
              <a:rPr lang="en-US" sz="5600" b="1" dirty="0" smtClean="0">
                <a:solidFill>
                  <a:schemeClr val="tx1"/>
                </a:solidFill>
              </a:rPr>
              <a:t>Isa.62:1-12) </a:t>
            </a:r>
            <a:r>
              <a:rPr lang="en-US" sz="5600" b="1" dirty="0">
                <a:solidFill>
                  <a:schemeClr val="tx1"/>
                </a:solidFill>
              </a:rPr>
              <a:t>mingled </a:t>
            </a:r>
            <a:r>
              <a:rPr lang="en-US" sz="5600" b="1" dirty="0" smtClean="0">
                <a:solidFill>
                  <a:schemeClr val="tx1"/>
                </a:solidFill>
              </a:rPr>
              <a:t>with marriage vow (Eze.16:8)</a:t>
            </a:r>
          </a:p>
          <a:p>
            <a:pPr marL="463550" indent="-238125" algn="l">
              <a:buFont typeface="Aharoni" panose="02010803020104030203" pitchFamily="2" charset="-79"/>
              <a:buChar char="-"/>
            </a:pPr>
            <a:r>
              <a:rPr lang="en-US" sz="5600" dirty="0" smtClean="0">
                <a:solidFill>
                  <a:schemeClr val="tx1"/>
                </a:solidFill>
              </a:rPr>
              <a:t> </a:t>
            </a:r>
            <a:r>
              <a:rPr lang="en-US" sz="5600" b="1" dirty="0" smtClean="0">
                <a:solidFill>
                  <a:srgbClr val="C00000"/>
                </a:solidFill>
              </a:rPr>
              <a:t>Christologic</a:t>
            </a:r>
            <a:r>
              <a:rPr lang="en-US" sz="5600" b="1" dirty="0" smtClean="0">
                <a:solidFill>
                  <a:schemeClr val="tx1"/>
                </a:solidFill>
              </a:rPr>
              <a:t>: Melchisidecan priesthood (Psa.110:4)</a:t>
            </a:r>
            <a:endParaRPr lang="en-US" sz="5600" b="1" baseline="30000" dirty="0">
              <a:solidFill>
                <a:schemeClr val="tx1"/>
              </a:solidFill>
            </a:endParaRPr>
          </a:p>
          <a:p>
            <a:pPr lvl="2" algn="l"/>
            <a:endParaRPr lang="en-US" sz="1600" dirty="0" smtClean="0"/>
          </a:p>
          <a:p>
            <a:pPr algn="l"/>
            <a:endParaRPr lang="en-US" sz="24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9553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763000" cy="54102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What methods of effecting?</a:t>
            </a:r>
          </a:p>
          <a:p>
            <a:pPr marL="225425" indent="-225425" algn="l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Sacrifices and feasts: </a:t>
            </a:r>
          </a:p>
          <a:p>
            <a:pPr marL="463550" lvl="1" indent="-238125" algn="l">
              <a:buFont typeface="Aharoni" panose="02010803020104030203" pitchFamily="2" charset="-79"/>
              <a:buChar char="-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</a:rPr>
              <a:t>Adamic-2</a:t>
            </a:r>
            <a:r>
              <a:rPr lang="en-US" sz="4400" b="1" dirty="0" smtClean="0">
                <a:solidFill>
                  <a:schemeClr val="tx1"/>
                </a:solidFill>
              </a:rPr>
              <a:t>: acceptable and unacceptable sacrifices (Gen.4:1-5)</a:t>
            </a:r>
          </a:p>
          <a:p>
            <a:pPr marL="463550" lvl="1" indent="-238125" algn="l">
              <a:buFont typeface="Aharoni" panose="02010803020104030203" pitchFamily="2" charset="-79"/>
              <a:buChar char="-"/>
            </a:pP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b="1" u="sng" dirty="0" smtClean="0">
                <a:solidFill>
                  <a:schemeClr val="tx1"/>
                </a:solidFill>
              </a:rPr>
              <a:t>Sacrificial feast customary in human covenants</a:t>
            </a:r>
            <a:r>
              <a:rPr lang="en-US" sz="4400" b="1" dirty="0" smtClean="0">
                <a:solidFill>
                  <a:schemeClr val="tx1"/>
                </a:solidFill>
              </a:rPr>
              <a:t>: Isaac-</a:t>
            </a:r>
            <a:r>
              <a:rPr lang="en-US" sz="4400" b="1" dirty="0" err="1" smtClean="0">
                <a:solidFill>
                  <a:schemeClr val="tx1"/>
                </a:solidFill>
              </a:rPr>
              <a:t>Abimelech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4400" b="1" dirty="0" smtClean="0">
                <a:solidFill>
                  <a:schemeClr val="tx1"/>
                </a:solidFill>
              </a:rPr>
              <a:t>Jacob-Laban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839200" cy="54102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What methods of effecting?</a:t>
            </a:r>
          </a:p>
          <a:p>
            <a:pPr marL="225425" indent="-225425" algn="l"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Sacrifices and feasts: </a:t>
            </a:r>
          </a:p>
          <a:p>
            <a:pPr marL="463550" lvl="1" indent="-231775" algn="l">
              <a:buFont typeface="Aharoni" panose="02010803020104030203" pitchFamily="2" charset="-79"/>
              <a:buChar char="-"/>
            </a:pPr>
            <a:r>
              <a:rPr lang="en-US" sz="4400" b="1" u="sng" dirty="0" smtClean="0">
                <a:solidFill>
                  <a:srgbClr val="C00000"/>
                </a:solidFill>
              </a:rPr>
              <a:t>Noahic</a:t>
            </a:r>
            <a:r>
              <a:rPr lang="en-US" sz="4400" b="1" dirty="0" smtClean="0">
                <a:solidFill>
                  <a:schemeClr val="tx1"/>
                </a:solidFill>
              </a:rPr>
              <a:t>: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acceptable sacrifices precede the covenant proper, and may be a part of it – note that God re-establishes His Natural covenant at this time (Gen.8:20-22)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4594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915400" cy="57150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What methods of effecting?</a:t>
            </a:r>
          </a:p>
          <a:p>
            <a:pPr marL="225425" indent="-225425" algn="l">
              <a:buFont typeface="Arial" panose="020B0604020202020204" pitchFamily="34" charset="0"/>
              <a:buChar char="•"/>
            </a:pP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Sacrifices and feasts: </a:t>
            </a:r>
          </a:p>
          <a:p>
            <a:pPr marL="463550" lvl="1" indent="-231775" algn="l">
              <a:buFont typeface="Aharoni" panose="02010803020104030203" pitchFamily="2" charset="-79"/>
              <a:buChar char="-"/>
            </a:pPr>
            <a:r>
              <a:rPr lang="en-US" sz="4800" b="1" dirty="0" smtClean="0">
                <a:solidFill>
                  <a:srgbClr val="C00000"/>
                </a:solidFill>
              </a:rPr>
              <a:t>Abrahamic</a:t>
            </a:r>
            <a:r>
              <a:rPr lang="en-US" sz="4800" b="1" dirty="0" smtClean="0">
                <a:solidFill>
                  <a:schemeClr val="tx1"/>
                </a:solidFill>
              </a:rPr>
              <a:t>: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most detailed account of a divine covenant (Gen.15:10, 17)</a:t>
            </a:r>
            <a:endParaRPr lang="en-US" sz="4800" b="1" baseline="30000" dirty="0" smtClean="0">
              <a:solidFill>
                <a:schemeClr val="tx1"/>
              </a:solidFill>
            </a:endParaRPr>
          </a:p>
          <a:p>
            <a:pPr marL="463550" lvl="1" indent="-231775" algn="l">
              <a:buFont typeface="Aharoni" panose="02010803020104030203" pitchFamily="2" charset="-79"/>
              <a:buChar char="-"/>
            </a:pP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</a:rPr>
              <a:t>Mosaic</a:t>
            </a:r>
            <a:r>
              <a:rPr lang="en-US" sz="4800" b="1" dirty="0" smtClean="0">
                <a:solidFill>
                  <a:schemeClr val="tx1"/>
                </a:solidFill>
              </a:rPr>
              <a:t>: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formulized sacrifices and feasts required continually for Israel to keep covenant – and Exo.24:7-8</a:t>
            </a:r>
            <a:endParaRPr lang="en-US" sz="4800" b="1" baseline="30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7205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838200"/>
            <a:ext cx="8839200" cy="57912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What methods of effecting?</a:t>
            </a:r>
          </a:p>
          <a:p>
            <a:pPr marL="225425" indent="-225425" algn="l">
              <a:buFont typeface="Arial" panose="020B0604020202020204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Sacrifices and feasts (ctd.):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endParaRPr lang="en-US" sz="4400" dirty="0" smtClean="0">
              <a:solidFill>
                <a:schemeClr val="tx1"/>
              </a:solidFill>
            </a:endParaRPr>
          </a:p>
          <a:p>
            <a:pPr marL="463550" lvl="1" indent="-231775" algn="l">
              <a:buFont typeface="Aharoni" panose="02010803020104030203" pitchFamily="2" charset="-79"/>
              <a:buChar char="-"/>
            </a:pP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</a:rPr>
              <a:t>Christologic</a:t>
            </a:r>
            <a:r>
              <a:rPr lang="en-US" sz="4400" b="1" dirty="0" smtClean="0">
                <a:solidFill>
                  <a:schemeClr val="tx1"/>
                </a:solidFill>
              </a:rPr>
              <a:t>: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Mosaic types an</a:t>
            </a:r>
            <a:r>
              <a:rPr lang="en-US" sz="4000" b="1" dirty="0" smtClean="0">
                <a:solidFill>
                  <a:schemeClr val="tx1"/>
                </a:solidFill>
              </a:rPr>
              <a:t>d </a:t>
            </a:r>
            <a:r>
              <a:rPr lang="en-US" sz="4400" b="1" dirty="0" smtClean="0">
                <a:solidFill>
                  <a:schemeClr val="tx1"/>
                </a:solidFill>
              </a:rPr>
              <a:t>shadows fulfilled in Christ (Mat.5:17) – whole burnt offering, sin offering, wave offering, Christ as Passover (1 Cor.5:7) and Firstfruits (1 Cor.15:20, 23)</a:t>
            </a:r>
            <a:endParaRPr lang="en-US" sz="4400" b="1" baseline="30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762000"/>
            <a:ext cx="8839200" cy="58674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What methods of effecting?</a:t>
            </a:r>
          </a:p>
          <a:p>
            <a:pPr marL="225425" indent="-225425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Sacrifices and feasts (ctd.):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endParaRPr lang="en-US" sz="4400" dirty="0" smtClean="0">
              <a:solidFill>
                <a:schemeClr val="tx1"/>
              </a:solidFill>
            </a:endParaRPr>
          </a:p>
          <a:p>
            <a:pPr marL="463550" lvl="1" indent="-231775" algn="l">
              <a:buFont typeface="Aharoni" panose="02010803020104030203" pitchFamily="2" charset="-79"/>
              <a:buChar char="-"/>
            </a:pP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</a:rPr>
              <a:t>Christologic</a:t>
            </a:r>
            <a:r>
              <a:rPr lang="en-US" sz="4400" b="1" dirty="0" smtClean="0">
                <a:solidFill>
                  <a:schemeClr val="tx1"/>
                </a:solidFill>
              </a:rPr>
              <a:t>: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“Except you ea</a:t>
            </a:r>
            <a:r>
              <a:rPr lang="en-US" sz="4000" b="1" dirty="0" smtClean="0">
                <a:solidFill>
                  <a:schemeClr val="tx1"/>
                </a:solidFill>
              </a:rPr>
              <a:t>t </a:t>
            </a:r>
            <a:r>
              <a:rPr lang="en-US" sz="4400" b="1" dirty="0" smtClean="0">
                <a:solidFill>
                  <a:schemeClr val="tx1"/>
                </a:solidFill>
              </a:rPr>
              <a:t>the</a:t>
            </a:r>
            <a:r>
              <a:rPr lang="en-US" sz="4000" b="1" dirty="0" smtClean="0">
                <a:solidFill>
                  <a:schemeClr val="tx1"/>
                </a:solidFill>
              </a:rPr>
              <a:t> flesh of the Son … drink His blood…” (Joh.6:53); “This is My blood of the covenant” (Mat.26:28) – Lord’s Table and Supper (1 Cor.10:20-21; 11:20); Pentecost fulfilled in Acts period</a:t>
            </a:r>
            <a:endParaRPr lang="en-US" sz="4000" b="1" baseline="30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32421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915400" cy="53340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What methods of effecting?</a:t>
            </a:r>
          </a:p>
          <a:p>
            <a:pPr marL="225425" indent="-225425" algn="l">
              <a:buFont typeface="Arial" panose="020B0604020202020204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Sacrifices and feasts (ctd.):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</a:p>
          <a:p>
            <a:pPr marL="463550" lvl="1" indent="-244475" algn="l">
              <a:buFont typeface="Aharoni" panose="02010803020104030203" pitchFamily="2" charset="-79"/>
              <a:buChar char="-"/>
            </a:pPr>
            <a:r>
              <a:rPr lang="en-US" sz="4400" b="1" dirty="0" smtClean="0">
                <a:solidFill>
                  <a:srgbClr val="C00000"/>
                </a:solidFill>
              </a:rPr>
              <a:t>Millennial</a:t>
            </a:r>
            <a:r>
              <a:rPr lang="en-US" sz="4400" b="1" dirty="0" smtClean="0">
                <a:solidFill>
                  <a:schemeClr val="tx1"/>
                </a:solidFill>
              </a:rPr>
              <a:t>: Ezekiel’s vision of a new temple and its dedication (Eze.43:18-27); nations that warred against Jerusalem must keep feast of Tabernacles (Zec.14:16)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Lesson 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206552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382000" cy="50292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Lesson 2 Overview:</a:t>
            </a:r>
            <a:endParaRPr lang="en-US" sz="5400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4400" b="1" dirty="0" smtClean="0">
                <a:solidFill>
                  <a:schemeClr val="bg1">
                    <a:lumMod val="65000"/>
                  </a:schemeClr>
                </a:solidFill>
              </a:rPr>
              <a:t>What covenants has God made?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bg1">
                    <a:lumMod val="65000"/>
                  </a:schemeClr>
                </a:solidFill>
              </a:rPr>
              <a:t> What conditions?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bg1">
                    <a:lumMod val="65000"/>
                  </a:schemeClr>
                </a:solidFill>
              </a:rPr>
              <a:t> What methods of effecting?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rgbClr val="0070C0"/>
                </a:solidFill>
              </a:rPr>
              <a:t>What promises and threats?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What witnesses?</a:t>
            </a:r>
            <a:endParaRPr lang="en-US" sz="4400" b="1" baseline="30000" dirty="0" smtClean="0">
              <a:solidFill>
                <a:schemeClr val="tx1"/>
              </a:solidFill>
            </a:endParaRPr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800" b="1" dirty="0" smtClean="0"/>
              <a:t>What promises (blessing &amp; cursing)?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500" b="1" dirty="0" smtClean="0">
                <a:solidFill>
                  <a:srgbClr val="C00000"/>
                </a:solidFill>
              </a:rPr>
              <a:t>Natural Covenant</a:t>
            </a:r>
            <a:r>
              <a:rPr lang="en-US" sz="4500" b="1" dirty="0" smtClean="0"/>
              <a:t>: order vs. chaos (implied blessing)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500" dirty="0" smtClean="0"/>
              <a:t> </a:t>
            </a:r>
            <a:r>
              <a:rPr lang="en-US" sz="4500" b="1" dirty="0" smtClean="0">
                <a:solidFill>
                  <a:srgbClr val="C00000"/>
                </a:solidFill>
              </a:rPr>
              <a:t>Adamic</a:t>
            </a:r>
            <a:r>
              <a:rPr lang="en-US" sz="4500" b="1" dirty="0" smtClean="0"/>
              <a:t>:</a:t>
            </a:r>
            <a:r>
              <a:rPr lang="en-US" sz="4500" dirty="0" smtClean="0"/>
              <a:t> </a:t>
            </a:r>
            <a:r>
              <a:rPr lang="en-US" sz="4500" b="1" dirty="0" smtClean="0"/>
              <a:t>(</a:t>
            </a:r>
            <a:r>
              <a:rPr lang="en-US" sz="4500" b="1" dirty="0" smtClean="0">
                <a:solidFill>
                  <a:srgbClr val="C00000"/>
                </a:solidFill>
              </a:rPr>
              <a:t>-1</a:t>
            </a:r>
            <a:r>
              <a:rPr lang="en-US" sz="4500" b="1" dirty="0" smtClean="0"/>
              <a:t>) blessing of Tree of Life, Edenic abundance &amp; light toil; curse of death –</a:t>
            </a:r>
            <a:r>
              <a:rPr lang="en-US" sz="4500" dirty="0" smtClean="0"/>
              <a:t> </a:t>
            </a:r>
            <a:r>
              <a:rPr lang="en-US" sz="4500" b="1" dirty="0" smtClean="0"/>
              <a:t>(</a:t>
            </a:r>
            <a:r>
              <a:rPr lang="en-US" sz="4500" b="1" dirty="0" smtClean="0">
                <a:solidFill>
                  <a:srgbClr val="C00000"/>
                </a:solidFill>
              </a:rPr>
              <a:t>-2</a:t>
            </a:r>
            <a:r>
              <a:rPr lang="en-US" sz="4500" b="1" dirty="0" smtClean="0"/>
              <a:t>) promise of the Seed of the woman, with a curse on Satan &amp; ground (Gen.3:14-19)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334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5200" b="1" dirty="0" smtClean="0"/>
              <a:t>What promises (blessing &amp; cursing)?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700" b="1" dirty="0" smtClean="0">
                <a:solidFill>
                  <a:srgbClr val="C00000"/>
                </a:solidFill>
              </a:rPr>
              <a:t>Noahic</a:t>
            </a:r>
            <a:r>
              <a:rPr lang="en-US" sz="4700" u="sng" dirty="0" smtClean="0"/>
              <a:t> </a:t>
            </a:r>
          </a:p>
          <a:p>
            <a:pPr lvl="1"/>
            <a:r>
              <a:rPr lang="en-US" sz="4400" dirty="0" smtClean="0"/>
              <a:t> </a:t>
            </a:r>
            <a:r>
              <a:rPr lang="en-US" sz="4400" b="1" i="1" u="sng" dirty="0" smtClean="0"/>
              <a:t>Prelude</a:t>
            </a:r>
            <a:r>
              <a:rPr lang="en-US" sz="4400" b="1" i="1" dirty="0" smtClean="0"/>
              <a:t>:</a:t>
            </a:r>
            <a:r>
              <a:rPr lang="en-US" sz="4400" b="1" dirty="0" smtClean="0"/>
              <a:t> Noah walked with God and was saved, while the earth was cursed by a flood</a:t>
            </a:r>
          </a:p>
          <a:p>
            <a:pPr lvl="1"/>
            <a:r>
              <a:rPr lang="en-US" sz="4400" b="1" dirty="0" smtClean="0"/>
              <a:t> </a:t>
            </a:r>
            <a:r>
              <a:rPr lang="en-US" sz="4400" b="1" i="1" u="sng" dirty="0" smtClean="0"/>
              <a:t>Post-deluge</a:t>
            </a:r>
            <a:r>
              <a:rPr lang="en-US" sz="4400" b="1" i="1" dirty="0" smtClean="0"/>
              <a:t>:</a:t>
            </a:r>
            <a:r>
              <a:rPr lang="en-US" sz="4400" b="1" dirty="0" smtClean="0"/>
              <a:t> God blessed the earth by re-establishing His order of day and night, and the yearly seasons</a:t>
            </a:r>
          </a:p>
          <a:p>
            <a:pPr lvl="1"/>
            <a:r>
              <a:rPr lang="en-US" sz="4400" b="1" dirty="0" smtClean="0"/>
              <a:t> </a:t>
            </a:r>
            <a:r>
              <a:rPr lang="en-US" sz="4400" b="1" i="1" u="sng" dirty="0" smtClean="0"/>
              <a:t>Covenant proper</a:t>
            </a:r>
            <a:r>
              <a:rPr lang="en-US" sz="4400" b="1" i="1" dirty="0" smtClean="0"/>
              <a:t>: </a:t>
            </a:r>
            <a:r>
              <a:rPr lang="en-US" sz="4400" b="1" dirty="0" smtClean="0"/>
              <a:t>no more floods to destroy all flesh</a:t>
            </a:r>
            <a:endParaRPr lang="en-US" sz="4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518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86800" cy="5105400"/>
          </a:xfr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What covenants has God made?</a:t>
            </a:r>
            <a:endParaRPr lang="en-US" sz="4800" dirty="0" smtClean="0">
              <a:solidFill>
                <a:schemeClr val="tx1"/>
              </a:solidFill>
            </a:endParaRPr>
          </a:p>
          <a:p>
            <a:pPr algn="l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</a:rPr>
              <a:t>With Noah and “Nature” (Noahic) 	– Gen.9:8-17, Psa.104:5-9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With Abram/Abraham (Abrahamic) 	– Gen.12-22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86800" cy="5029200"/>
          </a:xfrm>
        </p:spPr>
        <p:txBody>
          <a:bodyPr>
            <a:normAutofit fontScale="92500" lnSpcReduction="10000"/>
          </a:bodyPr>
          <a:lstStyle/>
          <a:p>
            <a:pPr algn="l"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What promises (blessing &amp; cursing)?</a:t>
            </a:r>
          </a:p>
          <a:p>
            <a:pPr marL="225425" indent="-225425" algn="l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rgbClr val="C00000"/>
                </a:solidFill>
              </a:rPr>
              <a:t>Abrahamic</a:t>
            </a:r>
            <a:r>
              <a:rPr lang="en-US" sz="4800" b="1" dirty="0" smtClean="0">
                <a:solidFill>
                  <a:schemeClr val="tx1"/>
                </a:solidFill>
              </a:rPr>
              <a:t>: land of Canaan (and beyond) given, great nation, great name, all families of the earth blessed through him, promise of a natural seed, a curse on those who curse Abraham</a:t>
            </a:r>
            <a:endParaRPr lang="en-US" sz="4800" b="1" dirty="0" smtClean="0"/>
          </a:p>
          <a:p>
            <a:pPr algn="l"/>
            <a:endParaRPr lang="en-US" sz="24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10600" cy="5029200"/>
          </a:xfrm>
        </p:spPr>
        <p:txBody>
          <a:bodyPr>
            <a:normAutofit lnSpcReduction="10000"/>
          </a:bodyPr>
          <a:lstStyle/>
          <a:p>
            <a:pPr algn="l"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What promises (blessing &amp; cursing)?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 smtClean="0">
                <a:solidFill>
                  <a:srgbClr val="C00000"/>
                </a:solidFill>
              </a:rPr>
              <a:t>Mosaic</a:t>
            </a:r>
            <a:r>
              <a:rPr lang="en-US" sz="4400" b="1" dirty="0" smtClean="0">
                <a:solidFill>
                  <a:schemeClr val="tx1"/>
                </a:solidFill>
              </a:rPr>
              <a:t>: a peculiar treasure, kingdom of priests, holy nation, sins covered, manifold blessings &amp; curses (Lev.26, Deu.28), one man might bring a curse on the whole nation (Achan - Jos.7:1</a:t>
            </a:r>
            <a:r>
              <a:rPr lang="en-US" sz="4000" b="1" dirty="0" smtClean="0">
                <a:solidFill>
                  <a:schemeClr val="tx1"/>
                </a:solidFill>
              </a:rPr>
              <a:t>)</a:t>
            </a:r>
            <a:endParaRPr lang="en-US" sz="4000" b="1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29889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10600" cy="5029200"/>
          </a:xfr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What promises (blessing &amp; cursing)?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4400" b="1" dirty="0" smtClean="0">
                <a:solidFill>
                  <a:srgbClr val="C00000"/>
                </a:solidFill>
              </a:rPr>
              <a:t>Aaronic</a:t>
            </a:r>
            <a:r>
              <a:rPr lang="en-US" sz="4400" b="1" dirty="0" smtClean="0">
                <a:solidFill>
                  <a:schemeClr val="tx1"/>
                </a:solidFill>
              </a:rPr>
              <a:t>: share in the gifts of the altar, service of God (i.e., nearness to), messengers of God, had God for their inheritance, a polluted offering brought death</a:t>
            </a:r>
            <a:endParaRPr lang="en-US" sz="4400" b="1" baseline="30000" dirty="0">
              <a:solidFill>
                <a:schemeClr val="tx1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000" b="1" dirty="0" smtClean="0"/>
          </a:p>
          <a:p>
            <a:pPr algn="l"/>
            <a:endParaRPr lang="en-US" sz="24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52090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610600" cy="5257800"/>
          </a:xfr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What promises (blessing &amp; cursing)?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marL="225425" lvl="1" indent="-219075" algn="l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400" b="1" dirty="0" smtClean="0">
                <a:solidFill>
                  <a:srgbClr val="C00000"/>
                </a:solidFill>
              </a:rPr>
              <a:t>Davidic</a:t>
            </a:r>
            <a:r>
              <a:rPr lang="en-US" sz="4400" b="1" dirty="0" smtClean="0">
                <a:solidFill>
                  <a:schemeClr val="tx1"/>
                </a:solidFill>
              </a:rPr>
              <a:t>: unbroken line of kings for Israel, but debased kingdom and cut off king possible for individuals (1 Sam.12:24-25)</a:t>
            </a:r>
            <a:endParaRPr lang="en-US" sz="4400" b="1" dirty="0" smtClean="0"/>
          </a:p>
          <a:p>
            <a:pPr algn="l"/>
            <a:endParaRPr lang="en-US" sz="24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10600" cy="5257800"/>
          </a:xfr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What promises (blessing &amp; cursing)?</a:t>
            </a:r>
          </a:p>
          <a:p>
            <a:pPr marL="225425" indent="-225425" algn="l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C00000"/>
                </a:solidFill>
              </a:rPr>
              <a:t>Christologic</a:t>
            </a:r>
            <a:r>
              <a:rPr lang="en-US" sz="4000" b="1" dirty="0" smtClean="0">
                <a:solidFill>
                  <a:schemeClr val="tx1"/>
                </a:solidFill>
              </a:rPr>
              <a:t>: priestly kingdom realized &amp; blessings flow to the nations, the Law written on the heart, sinners perfected, a man died for his own sin, the curse of the law fell upon Christ</a:t>
            </a:r>
            <a:endParaRPr lang="en-US" sz="4000" b="1" dirty="0" smtClean="0"/>
          </a:p>
          <a:p>
            <a:pPr algn="l"/>
            <a:endParaRPr lang="en-US" sz="24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092132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8839200" cy="5638800"/>
          </a:xfrm>
        </p:spPr>
        <p:txBody>
          <a:bodyPr>
            <a:normAutofit fontScale="92500" lnSpcReduction="10000"/>
          </a:bodyPr>
          <a:lstStyle/>
          <a:p>
            <a:pPr algn="l"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What promises (blessing &amp; cursing)?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4000" b="1" dirty="0" smtClean="0">
                <a:solidFill>
                  <a:srgbClr val="C00000"/>
                </a:solidFill>
              </a:rPr>
              <a:t>Millennial</a:t>
            </a:r>
            <a:r>
              <a:rPr lang="en-US" sz="4000" b="1" dirty="0" smtClean="0">
                <a:solidFill>
                  <a:schemeClr val="tx1"/>
                </a:solidFill>
              </a:rPr>
              <a:t>: long life, good health, justice &amp; righteousness, knowledge of the Lord fills the earth, new order of creation on earth, Davidic kingdom restored, peace &amp; safety, Satan bound, a first resurrection, overcomers reign with Christ, rain withheld from nations that fail to keep feast of Tabernacles, shortened life for sinners</a:t>
            </a:r>
            <a:endParaRPr lang="en-US" sz="4000" b="1" baseline="30000" dirty="0">
              <a:solidFill>
                <a:schemeClr val="tx1"/>
              </a:solidFill>
            </a:endParaRPr>
          </a:p>
          <a:p>
            <a:pPr lvl="2" algn="l"/>
            <a:endParaRPr lang="en-US" sz="1600" dirty="0" smtClean="0"/>
          </a:p>
          <a:p>
            <a:pPr algn="l"/>
            <a:endParaRPr lang="en-US" sz="2400" dirty="0" smtClean="0"/>
          </a:p>
          <a:p>
            <a:pPr algn="l"/>
            <a:endParaRPr lang="en-US" sz="2000" dirty="0"/>
          </a:p>
          <a:p>
            <a:pPr algn="l"/>
            <a:endParaRPr lang="en-US" sz="2000" dirty="0" smtClean="0"/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66045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382000" cy="50292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Lesson 2 Overview:</a:t>
            </a:r>
            <a:endParaRPr lang="en-US" sz="5400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4400" b="1" dirty="0" smtClean="0">
                <a:solidFill>
                  <a:schemeClr val="bg1">
                    <a:lumMod val="65000"/>
                  </a:schemeClr>
                </a:solidFill>
              </a:rPr>
              <a:t>What covenants has God made?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bg1">
                    <a:lumMod val="65000"/>
                  </a:schemeClr>
                </a:solidFill>
              </a:rPr>
              <a:t> What conditions?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bg1">
                    <a:lumMod val="65000"/>
                  </a:schemeClr>
                </a:solidFill>
              </a:rPr>
              <a:t> What methods of effecting?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bg1">
                    <a:lumMod val="65000"/>
                  </a:schemeClr>
                </a:solidFill>
              </a:rPr>
              <a:t> What promises and threats?</a:t>
            </a:r>
            <a:endParaRPr lang="en-US" sz="4400" b="1" dirty="0" smtClean="0">
              <a:solidFill>
                <a:srgbClr val="0070C0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rgbClr val="0070C0"/>
                </a:solidFill>
              </a:rPr>
              <a:t> What witnesses?</a:t>
            </a:r>
            <a:endParaRPr lang="en-US" sz="4400" b="1" baseline="30000" dirty="0" smtClean="0">
              <a:solidFill>
                <a:srgbClr val="0070C0"/>
              </a:solidFill>
            </a:endParaRPr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/>
              <a:t>What witnesses?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700" b="1" dirty="0" smtClean="0"/>
              <a:t>Signs as tokens of remembrance</a:t>
            </a:r>
          </a:p>
          <a:p>
            <a:pPr marL="466725" lvl="2">
              <a:buFont typeface="Aharoni" panose="02010803020104030203" pitchFamily="2" charset="-79"/>
              <a:buChar char="-"/>
            </a:pPr>
            <a:r>
              <a:rPr lang="en-US" sz="4000" b="1" dirty="0" smtClean="0">
                <a:solidFill>
                  <a:srgbClr val="C00000"/>
                </a:solidFill>
              </a:rPr>
              <a:t>Adamic</a:t>
            </a:r>
            <a:r>
              <a:rPr lang="en-US" sz="4000" b="1" dirty="0" smtClean="0"/>
              <a:t>: lights in the firmament (Gen.1:14) their words to the end of the world (Psa.19:1-4) – concerning the Seed of the woman</a:t>
            </a:r>
          </a:p>
          <a:p>
            <a:pPr marL="466725" lvl="2">
              <a:buFont typeface="Aharoni" panose="02010803020104030203" pitchFamily="2" charset="-79"/>
              <a:buChar char="-"/>
            </a:pPr>
            <a:r>
              <a:rPr lang="en-US" sz="4000" b="1" dirty="0" smtClean="0">
                <a:solidFill>
                  <a:srgbClr val="C00000"/>
                </a:solidFill>
              </a:rPr>
              <a:t>Noahic</a:t>
            </a:r>
            <a:r>
              <a:rPr lang="en-US" sz="4000" b="1" dirty="0" smtClean="0"/>
              <a:t>: rainbow (Gen.9:13-17</a:t>
            </a:r>
            <a:r>
              <a:rPr lang="en-US" sz="40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63870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800" b="1" dirty="0" smtClean="0"/>
              <a:t>What witnesses?</a:t>
            </a:r>
            <a:endParaRPr lang="en-US" sz="5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4800" b="1" dirty="0"/>
              <a:t>Signs as tokens of remembrance</a:t>
            </a:r>
          </a:p>
          <a:p>
            <a:pPr marL="463550" lvl="1" indent="-238125">
              <a:buFont typeface="Aharoni" panose="02010803020104030203" pitchFamily="2" charset="-79"/>
              <a:buChar char="-"/>
            </a:pPr>
            <a:r>
              <a:rPr lang="en-US" sz="4000" b="1" dirty="0" smtClean="0">
                <a:solidFill>
                  <a:srgbClr val="C00000"/>
                </a:solidFill>
              </a:rPr>
              <a:t>Abrahamic</a:t>
            </a:r>
            <a:r>
              <a:rPr lang="en-US" sz="4000" b="1" dirty="0" smtClean="0"/>
              <a:t>:</a:t>
            </a:r>
            <a:r>
              <a:rPr lang="en-US" sz="4000" dirty="0" smtClean="0"/>
              <a:t> </a:t>
            </a:r>
            <a:r>
              <a:rPr lang="en-US" sz="4000" b="1" dirty="0" smtClean="0"/>
              <a:t>circumcision (Gen.17:11, Rom.4:9-17)</a:t>
            </a:r>
            <a:endParaRPr lang="en-US" sz="4000" b="1" baseline="30000" dirty="0" smtClean="0"/>
          </a:p>
          <a:p>
            <a:pPr marL="463550" lvl="1" indent="-238125">
              <a:buFont typeface="Aharoni" panose="02010803020104030203" pitchFamily="2" charset="-79"/>
              <a:buChar char="-"/>
            </a:pPr>
            <a:r>
              <a:rPr lang="en-US" sz="4000" b="1" dirty="0" smtClean="0">
                <a:solidFill>
                  <a:srgbClr val="C00000"/>
                </a:solidFill>
              </a:rPr>
              <a:t>Mosaic</a:t>
            </a:r>
            <a:r>
              <a:rPr lang="en-US" sz="4000" b="1" dirty="0" smtClean="0"/>
              <a:t>: keeping the sabbath (Exo.31:13-17); “memorial” of the showbread (Lev.24:5-9); a “marvel” done to the Canaanites (Exo.34:10-12) </a:t>
            </a:r>
            <a:endParaRPr lang="en-US" sz="4000" b="1" baseline="30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800" b="1" dirty="0" smtClean="0"/>
              <a:t>What witnesses?</a:t>
            </a:r>
          </a:p>
          <a:p>
            <a:pPr marL="285750" indent="-285750"/>
            <a:r>
              <a:rPr lang="en-US" sz="4400" b="1" dirty="0" smtClean="0"/>
              <a:t>Signs as tokens of remembrance</a:t>
            </a:r>
          </a:p>
          <a:p>
            <a:pPr marL="463550" lvl="1" indent="-238125">
              <a:spcBef>
                <a:spcPts val="0"/>
              </a:spcBef>
              <a:buFont typeface="Aharoni" panose="02010803020104030203" pitchFamily="2" charset="-79"/>
              <a:buChar char="-"/>
            </a:pPr>
            <a:r>
              <a:rPr lang="en-US" sz="4400" b="1" dirty="0" smtClean="0">
                <a:solidFill>
                  <a:srgbClr val="C00000"/>
                </a:solidFill>
              </a:rPr>
              <a:t>Davidic, Levitical</a:t>
            </a:r>
            <a:r>
              <a:rPr lang="en-US" sz="4400" b="1" dirty="0" smtClean="0"/>
              <a:t>, : covenant of day &amp; night symbolic of immutability of other covenants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47358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219200"/>
            <a:ext cx="8382000" cy="5105400"/>
          </a:xfr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What covenants has God made?</a:t>
            </a:r>
            <a:endParaRPr lang="en-US" sz="4800" dirty="0" smtClean="0">
              <a:solidFill>
                <a:schemeClr val="tx1"/>
              </a:solidFill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With Israel (Mosaic-1, Mosaic-2) –</a:t>
            </a:r>
          </a:p>
          <a:p>
            <a:pPr algn="l">
              <a:spcBef>
                <a:spcPts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    Exo.19:3-8 (-1), Deu.29:1-21(-2)</a:t>
            </a:r>
            <a:endParaRPr lang="en-US" sz="4400" b="1" baseline="30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With Aaron (Aaronic) – </a:t>
            </a:r>
          </a:p>
          <a:p>
            <a:pPr algn="l">
              <a:spcBef>
                <a:spcPts val="0"/>
              </a:spcBef>
            </a:pPr>
            <a:r>
              <a:rPr lang="en-US" sz="4400" b="1" dirty="0" smtClean="0">
                <a:solidFill>
                  <a:schemeClr val="tx1"/>
                </a:solidFill>
              </a:rPr>
              <a:t>    Num.18:8,19</a:t>
            </a:r>
            <a:endParaRPr lang="en-US" sz="4400" b="1" baseline="30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915400" cy="5105400"/>
          </a:xfrm>
        </p:spPr>
        <p:txBody>
          <a:bodyPr/>
          <a:lstStyle/>
          <a:p>
            <a:pPr>
              <a:buNone/>
            </a:pPr>
            <a:r>
              <a:rPr lang="en-US" sz="4800" b="1" dirty="0" smtClean="0"/>
              <a:t>What witnesses?</a:t>
            </a:r>
          </a:p>
          <a:p>
            <a:pPr marL="285750" indent="-285750"/>
            <a:r>
              <a:rPr lang="en-US" sz="4400" b="1" dirty="0" smtClean="0"/>
              <a:t>Signs as tokens of remembrance </a:t>
            </a:r>
          </a:p>
          <a:p>
            <a:pPr marL="506413" lvl="1"/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C00000"/>
                </a:solidFill>
              </a:rPr>
              <a:t>Christologic</a:t>
            </a:r>
            <a:r>
              <a:rPr lang="en-US" sz="4000" b="1" dirty="0" smtClean="0"/>
              <a:t>: Jesus worked many signs, proving Him to be the Christ (Mat.11:2-5); also His disciples “confirming the word” (Mark 16:17-20).  But greatest was the “Sign of Jonah” – signifying His resurrection</a:t>
            </a:r>
            <a:r>
              <a:rPr lang="en-US" sz="40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None/>
            </a:pPr>
            <a:r>
              <a:rPr lang="en-US" sz="4800" b="1" dirty="0"/>
              <a:t>What witnesses?</a:t>
            </a:r>
          </a:p>
          <a:p>
            <a:pPr marL="285750" indent="-285750"/>
            <a:r>
              <a:rPr lang="en-US" sz="4400" b="1" dirty="0"/>
              <a:t>Signs as tokens of remembrance</a:t>
            </a:r>
          </a:p>
          <a:p>
            <a:pPr marL="506413" lvl="1">
              <a:buFont typeface="Aharoni" panose="02010803020104030203" pitchFamily="2" charset="-79"/>
              <a:buChar char="-"/>
            </a:pPr>
            <a:r>
              <a:rPr lang="en-US" sz="4400" b="1" dirty="0" smtClean="0">
                <a:solidFill>
                  <a:srgbClr val="C00000"/>
                </a:solidFill>
              </a:rPr>
              <a:t>Millennial</a:t>
            </a:r>
            <a:r>
              <a:rPr lang="en-US" sz="4400" b="1" dirty="0" smtClean="0"/>
              <a:t>: signs in heaven - the woman and the dragon – Israel has taken Eve’s place in this latter-day conflict with Satan (Rev.12:1-9)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 smtClean="0"/>
              <a:t>Summing Up: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 smtClean="0"/>
              <a:t>12 separate covenants identified, but inter-related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 smtClean="0"/>
              <a:t>Various kinds of conditionality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 smtClean="0"/>
              <a:t>Some by spoken simple words, some by emphatic words (oaths)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 smtClean="0"/>
              <a:t>Summing Up (ctd.):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 smtClean="0"/>
              <a:t>Sacrifices progressively more elaborate, until that one sacrifice that </a:t>
            </a:r>
            <a:r>
              <a:rPr lang="en-US" sz="4400" b="1" i="1" dirty="0" smtClean="0"/>
              <a:t>Could</a:t>
            </a:r>
            <a:r>
              <a:rPr lang="en-US" sz="4400" b="1" dirty="0" smtClean="0"/>
              <a:t> take away sin</a:t>
            </a:r>
            <a:endParaRPr lang="en-US" sz="4400" b="1" baseline="30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 smtClean="0"/>
              <a:t>Progressively better blessings revealed – God’s phased approach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58536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 smtClean="0"/>
              <a:t>Summing Up (ctd.):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b="1" dirty="0" smtClean="0"/>
              <a:t>The curse &amp; sin finally removed after Millennium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b="1" dirty="0" smtClean="0"/>
              <a:t>God’s covenants relate to </a:t>
            </a:r>
            <a:r>
              <a:rPr lang="en-US" sz="4000" b="1" i="1" u="sng" dirty="0" smtClean="0">
                <a:solidFill>
                  <a:srgbClr val="C00000"/>
                </a:solidFill>
              </a:rPr>
              <a:t>EARTHLY</a:t>
            </a:r>
            <a:r>
              <a:rPr lang="en-US" sz="4000" b="1" dirty="0" smtClean="0"/>
              <a:t> matters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b="1" dirty="0" smtClean="0"/>
              <a:t>And what is </a:t>
            </a:r>
            <a:r>
              <a:rPr lang="en-US" sz="4000" b="1" u="sng" dirty="0" smtClean="0">
                <a:solidFill>
                  <a:srgbClr val="0070C0"/>
                </a:solidFill>
              </a:rPr>
              <a:t>our hope</a:t>
            </a:r>
            <a:r>
              <a:rPr lang="en-US" sz="4000" b="1" dirty="0" smtClean="0"/>
              <a:t> today? Eph.1:3</a:t>
            </a:r>
          </a:p>
          <a:p>
            <a:pPr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4325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8534400" cy="5105400"/>
          </a:xfr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What covenants has God made?</a:t>
            </a:r>
            <a:endParaRPr lang="en-US" sz="4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With Phinehas (Phinehaic) – </a:t>
            </a:r>
          </a:p>
          <a:p>
            <a:pPr algn="l">
              <a:spcBef>
                <a:spcPts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	Num.25:11-13</a:t>
            </a:r>
          </a:p>
          <a:p>
            <a:pPr algn="l">
              <a:buFont typeface="Arial" pitchFamily="34" charset="0"/>
              <a:buChar char="•"/>
            </a:pPr>
            <a:r>
              <a:rPr lang="en-US" sz="4400" b="1" dirty="0" smtClean="0">
                <a:solidFill>
                  <a:schemeClr val="tx1"/>
                </a:solidFill>
              </a:rPr>
              <a:t> With David (Davidic) – 2 Sam.7:1-</a:t>
            </a:r>
          </a:p>
          <a:p>
            <a:pPr algn="l">
              <a:spcBef>
                <a:spcPts val="0"/>
              </a:spcBef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	12, 2 Chr.13:5, Jer.33:20-21</a:t>
            </a:r>
            <a:endParaRPr lang="en-US" sz="4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066800"/>
            <a:ext cx="8610600" cy="5257800"/>
          </a:xfr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en-US" sz="4800" b="1" dirty="0" smtClean="0">
                <a:solidFill>
                  <a:schemeClr val="tx1"/>
                </a:solidFill>
              </a:rPr>
              <a:t>What covenants has God made?</a:t>
            </a:r>
            <a:endParaRPr lang="en-US" sz="4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With Jerusalem (Jerusalemic) – </a:t>
            </a:r>
          </a:p>
          <a:p>
            <a:pPr algn="l"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	Eze.16:2-8</a:t>
            </a:r>
            <a:endParaRPr lang="en-US" sz="4000" b="1" baseline="30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With houses of Israel and Judah (New,</a:t>
            </a:r>
          </a:p>
          <a:p>
            <a:pPr algn="l"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	Christologic) – Jer.31:31-34</a:t>
            </a:r>
            <a:endParaRPr lang="en-US" sz="4000" b="1" baseline="30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With Israel and Nature (Millennial) – </a:t>
            </a:r>
          </a:p>
          <a:p>
            <a:pPr algn="l"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	Hos.2:14-23</a:t>
            </a:r>
            <a:endParaRPr lang="en-US" sz="4000" b="1" baseline="30000" dirty="0">
              <a:solidFill>
                <a:schemeClr val="tx1"/>
              </a:solidFill>
            </a:endParaRPr>
          </a:p>
          <a:p>
            <a:pPr algn="l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915400" cy="5257800"/>
          </a:xfr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Status of New Covenant during Acts?</a:t>
            </a:r>
            <a:endParaRPr lang="en-US" sz="4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Mat.26:28-29 – His blood, forgiveness</a:t>
            </a:r>
            <a:endParaRPr lang="en-US" sz="4000" b="1" baseline="30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Rom.11:25-27 – “all Israel”</a:t>
            </a:r>
            <a:endParaRPr lang="en-US" sz="4000" b="1" baseline="30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1 Co.11:25-30 – Lord’s cup, sickness, death</a:t>
            </a:r>
            <a:endParaRPr lang="en-US" sz="4000" b="1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 2 Co.3:6 </a:t>
            </a:r>
            <a:r>
              <a:rPr lang="en-US" sz="4000" b="1" dirty="0" smtClean="0">
                <a:solidFill>
                  <a:schemeClr val="tx1"/>
                </a:solidFill>
              </a:rPr>
              <a:t>– Paul, minister of a new covenant, of spirit (not letter)</a:t>
            </a:r>
            <a:endParaRPr lang="en-US" sz="4000" b="1" dirty="0">
              <a:solidFill>
                <a:schemeClr val="tx1"/>
              </a:solidFill>
            </a:endParaRPr>
          </a:p>
          <a:p>
            <a:pPr algn="l"/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775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991600" cy="5257800"/>
          </a:xfr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Status of New Covenant during Acts?</a:t>
            </a:r>
            <a:endParaRPr lang="en-US" sz="4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Heb.8:6 – Jesus IS Mediator</a:t>
            </a:r>
            <a:endParaRPr lang="en-US" sz="4000" b="1" baseline="30000" dirty="0" smtClean="0">
              <a:solidFill>
                <a:schemeClr val="tx1"/>
              </a:solidFill>
            </a:endParaRPr>
          </a:p>
          <a:p>
            <a:pPr marL="225425" indent="-225425"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Heb.8:13 – Old Covenant “near disappearing”</a:t>
            </a:r>
            <a:endParaRPr lang="en-US" sz="4000" b="1" baseline="30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Heb.9:14-15 – blood purge</a:t>
            </a:r>
            <a:endParaRPr lang="en-US" sz="4000" b="1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Heb.10:14-18 – “perfected”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447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7620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Covenants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066800"/>
            <a:ext cx="8991600" cy="5257800"/>
          </a:xfrm>
        </p:spPr>
        <p:txBody>
          <a:bodyPr>
            <a:normAutofit/>
          </a:bodyPr>
          <a:lstStyle/>
          <a:p>
            <a:pPr algn="l">
              <a:spcAft>
                <a:spcPts val="18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Status of New Covenant during Acts?</a:t>
            </a:r>
            <a:endParaRPr lang="en-US" sz="44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chemeClr val="tx1"/>
                </a:solidFill>
              </a:rPr>
              <a:t>Heb.10:28-29 – punishments compared under both covenants – “sorer” under New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Heb.12:22-25 – “you have come to”</a:t>
            </a:r>
            <a:endParaRPr lang="en-US" sz="4000" b="1" baseline="30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Heb.13:20-21 – “blood of the eonian covenant … make </a:t>
            </a:r>
            <a:r>
              <a:rPr lang="en-US" sz="4000" b="1" smtClean="0">
                <a:solidFill>
                  <a:schemeClr val="tx1"/>
                </a:solidFill>
              </a:rPr>
              <a:t>you perfect”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F290C-0FDA-47CC-AC4F-95AD4A478E1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Lesson 2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438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2104</TotalTime>
  <Words>3716</Words>
  <Application>Microsoft Office PowerPoint</Application>
  <PresentationFormat>On-screen Show (4:3)</PresentationFormat>
  <Paragraphs>458</Paragraphs>
  <Slides>44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Office Theme</vt:lpstr>
      <vt:lpstr>1_Office Theme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Slide 10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  <vt:lpstr>Covenants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Covenants</dc:title>
  <dc:creator>gburch</dc:creator>
  <cp:lastModifiedBy>gburch</cp:lastModifiedBy>
  <cp:revision>207</cp:revision>
  <dcterms:created xsi:type="dcterms:W3CDTF">2010-05-20T14:02:49Z</dcterms:created>
  <dcterms:modified xsi:type="dcterms:W3CDTF">2015-06-14T10:51:44Z</dcterms:modified>
</cp:coreProperties>
</file>