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2" r:id="rId5"/>
    <p:sldId id="261" r:id="rId6"/>
    <p:sldId id="263" r:id="rId7"/>
    <p:sldId id="257" r:id="rId8"/>
    <p:sldId id="258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1311" autoAdjust="0"/>
  </p:normalViewPr>
  <p:slideViewPr>
    <p:cSldViewPr>
      <p:cViewPr varScale="1">
        <p:scale>
          <a:sx n="56" d="100"/>
          <a:sy n="56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395EE3-4EF0-4C20-A9CD-88FCED1086AC}" type="datetimeFigureOut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68F51C-F02E-4168-B86C-B499C2BCF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aachah" TargetMode="External"/><Relationship Id="rId13" Type="http://schemas.openxmlformats.org/officeDocument/2006/relationships/hyperlink" Target="http://en.wikipedia.org/wiki/Eglah" TargetMode="External"/><Relationship Id="rId3" Type="http://schemas.openxmlformats.org/officeDocument/2006/relationships/hyperlink" Target="http://en.wikipedia.org/wiki/Michal" TargetMode="External"/><Relationship Id="rId7" Type="http://schemas.openxmlformats.org/officeDocument/2006/relationships/hyperlink" Target="http://en.wikipedia.org/wiki/Nabal" TargetMode="External"/><Relationship Id="rId12" Type="http://schemas.openxmlformats.org/officeDocument/2006/relationships/hyperlink" Target="http://en.wikipedia.org/wiki/Abita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Abigail" TargetMode="External"/><Relationship Id="rId11" Type="http://schemas.openxmlformats.org/officeDocument/2006/relationships/hyperlink" Target="http://en.wikipedia.org/wiki/Haggith" TargetMode="External"/><Relationship Id="rId5" Type="http://schemas.openxmlformats.org/officeDocument/2006/relationships/hyperlink" Target="http://en.wikipedia.org/wiki/Ahinoam" TargetMode="External"/><Relationship Id="rId15" Type="http://schemas.openxmlformats.org/officeDocument/2006/relationships/hyperlink" Target="http://en.wikipedia.org/wiki/Uriah_the_Hittite" TargetMode="External"/><Relationship Id="rId10" Type="http://schemas.openxmlformats.org/officeDocument/2006/relationships/hyperlink" Target="http://en.wikipedia.org/wiki/Geshur" TargetMode="External"/><Relationship Id="rId4" Type="http://schemas.openxmlformats.org/officeDocument/2006/relationships/hyperlink" Target="http://en.wikipedia.org/wiki/King_Saul" TargetMode="External"/><Relationship Id="rId9" Type="http://schemas.openxmlformats.org/officeDocument/2006/relationships/hyperlink" Target="http://en.wikipedia.org/wiki/Talmai" TargetMode="External"/><Relationship Id="rId14" Type="http://schemas.openxmlformats.org/officeDocument/2006/relationships/hyperlink" Target="http://en.wikipedia.org/wiki/Bathsheba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Mosaic Charter: </a:t>
            </a:r>
            <a:r>
              <a:rPr lang="en-US" smtClean="0"/>
              <a:t>a) God’s choice; b) no foreigner; c) must not acquire many horses, wives, silver or gold; d) must not lead Israel back to Egypt; e) must make a copy of the Law and read it all his days; f) must not lift up his </a:t>
            </a:r>
            <a:r>
              <a:rPr lang="en-US" b="1" i="1" smtClean="0"/>
              <a:t>heart</a:t>
            </a:r>
            <a:r>
              <a:rPr lang="en-US" smtClean="0"/>
              <a:t> (</a:t>
            </a:r>
            <a:r>
              <a:rPr lang="en-US" i="1" smtClean="0"/>
              <a:t>lêbâb</a:t>
            </a:r>
            <a:r>
              <a:rPr lang="en-US" smtClean="0"/>
              <a:t>)</a:t>
            </a:r>
            <a:r>
              <a:rPr lang="en-US" i="1" smtClean="0"/>
              <a:t> </a:t>
            </a:r>
            <a:r>
              <a:rPr lang="en-US" smtClean="0"/>
              <a:t>above his brother Israelites – so he may prolong his kingdom.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Samuel’s 1</a:t>
            </a:r>
            <a:r>
              <a:rPr lang="en-US" b="1" baseline="30000" smtClean="0"/>
              <a:t>st</a:t>
            </a:r>
            <a:r>
              <a:rPr lang="en-US" b="1" smtClean="0"/>
              <a:t> Choice:</a:t>
            </a:r>
            <a:r>
              <a:rPr lang="en-US" smtClean="0"/>
              <a:t> “the Lord looks upon the </a:t>
            </a:r>
            <a:r>
              <a:rPr lang="en-US" b="1" i="1" smtClean="0"/>
              <a:t>heart </a:t>
            </a:r>
            <a:r>
              <a:rPr lang="en-US" smtClean="0"/>
              <a:t>(</a:t>
            </a:r>
            <a:r>
              <a:rPr lang="en-US" i="1" smtClean="0"/>
              <a:t>lêbâb</a:t>
            </a:r>
            <a:r>
              <a:rPr lang="en-US" smtClean="0"/>
              <a:t>).”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ARROW:</a:t>
            </a:r>
            <a:r>
              <a:rPr lang="en-US" smtClean="0"/>
              <a:t> interrupt and go to Slide 2 for series on “the heart”.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God’s Choice: </a:t>
            </a:r>
            <a:r>
              <a:rPr lang="en-US" smtClean="0"/>
              <a:t>the 8</a:t>
            </a:r>
            <a:r>
              <a:rPr lang="en-US" baseline="30000" smtClean="0"/>
              <a:t>th</a:t>
            </a:r>
            <a:r>
              <a:rPr lang="en-US" smtClean="0"/>
              <a:t> son – a new beginning for the kingdom.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E64-D650-44DA-A6DA-7F13E26A678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Concerning Solomon: </a:t>
            </a:r>
            <a:r>
              <a:rPr lang="en-US" smtClean="0"/>
              <a:t>“perfect” is </a:t>
            </a:r>
            <a:r>
              <a:rPr lang="en-US" i="1" smtClean="0"/>
              <a:t>shâlêm</a:t>
            </a:r>
            <a:r>
              <a:rPr lang="en-US" smtClean="0"/>
              <a:t>/</a:t>
            </a:r>
            <a:r>
              <a:rPr lang="en-US" i="1" smtClean="0"/>
              <a:t>teleios – </a:t>
            </a:r>
            <a:r>
              <a:rPr lang="en-US" smtClean="0"/>
              <a:t>BDB: “complete, safe, at peace”; his sonship of God repeated; he would build God a “house of rest” (vs. the traveling tent); but he ended up: 1 Ki.11:1-14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The People in David’s time: </a:t>
            </a:r>
            <a:r>
              <a:rPr lang="en-US" smtClean="0"/>
              <a:t>“perfect” is </a:t>
            </a:r>
            <a:r>
              <a:rPr lang="en-US" i="1" smtClean="0"/>
              <a:t>shâlêm</a:t>
            </a:r>
            <a:r>
              <a:rPr lang="en-US" smtClean="0"/>
              <a:t>/</a:t>
            </a:r>
            <a:r>
              <a:rPr lang="en-US" i="1" smtClean="0"/>
              <a:t>plērēs – cp. plērōma.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Asa: </a:t>
            </a:r>
            <a:r>
              <a:rPr lang="en-US" smtClean="0"/>
              <a:t>his reforms included removing sodomites and idols – and his mother from a position of authority.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Jehoshaphat</a:t>
            </a:r>
            <a:r>
              <a:rPr lang="en-US" smtClean="0"/>
              <a:t> had the Levites work as circuit preachers – aligning with the “Charter” command to make a copy of the Law and to read it all his days. NIV says in Jehoshaphat’s not David’s “early years”.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619CCD-31C9-46B4-845C-18B4727E03F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Jehoshaphat after Ahab: </a:t>
            </a:r>
            <a:r>
              <a:rPr lang="en-US" smtClean="0"/>
              <a:t>his judges to serve faithfully, with a “full” or “perfect heart”.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Because Jehoshaphat </a:t>
            </a:r>
            <a:r>
              <a:rPr lang="en-US" smtClean="0"/>
              <a:t>sought the Lord with his whole heart, his evil son Ahaziah was buried – 2 Chr.22:9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Uzziah: </a:t>
            </a:r>
            <a:r>
              <a:rPr lang="en-US" smtClean="0"/>
              <a:t>This lifting up was pride, not the jubilation of Jehoshaphat. “Pride goes before destruction, and a haughty spirit before a fall.”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Hezekiah:</a:t>
            </a:r>
            <a:r>
              <a:rPr lang="en-US" smtClean="0"/>
              <a:t> note that God is now the “God of David”. Also recorded in Isa.38:3.</a:t>
            </a:r>
            <a:endParaRPr lang="en-US" b="1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Josiah:</a:t>
            </a:r>
            <a:r>
              <a:rPr lang="en-US" smtClean="0"/>
              <a:t> sought the God of David (v.3). His heart was “tender” or “penitent” (LXX “ashamed”) and “humble” before the Lord – v.27.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smtClean="0"/>
              <a:t>                  Josiah was like a Mathuselah of his day – after him the flood would come.   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smtClean="0"/>
              <a:t>		Extent of his reforms in 2 Ki.22-23.          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B5A02-6116-486F-B1D6-4DFCF5D895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Gen.6:6:</a:t>
            </a:r>
            <a:r>
              <a:rPr lang="en-US" smtClean="0"/>
              <a:t>  Also read v.5. – His heart grieves over sin and disobedience.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Gen.8:21:  </a:t>
            </a:r>
            <a:r>
              <a:rPr lang="en-US" smtClean="0"/>
              <a:t>God’s heart is compassionate when sin is atoned for.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1 Sam.2:35:  </a:t>
            </a:r>
            <a:r>
              <a:rPr lang="en-US" smtClean="0"/>
              <a:t>God’s heart seeks priests who will offer honest sacrifices on His altar.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1 Sam.13:14:  </a:t>
            </a:r>
            <a:r>
              <a:rPr lang="en-US" smtClean="0"/>
              <a:t>Context in v.14. God seeks obedient service.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F572FB-C9F9-4A19-A59F-79B79BA160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1 Ki.9:3:  </a:t>
            </a:r>
            <a:r>
              <a:rPr lang="en-US" smtClean="0"/>
              <a:t>Read context in vv.1-9. Note the “integrity of heart” of David, who was the “man after the Lord’s own heart” despite his sins. Why? Because he repented truly – from the heart. Saul’s repentance was an outward one, fearing shame before the People. Cp. 2Chr.7:12-22.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Jer.3:15:</a:t>
            </a:r>
            <a:r>
              <a:rPr lang="en-US" smtClean="0"/>
              <a:t>  Read context in vv.14-18. Note the Millennial context. Note the pastor-teachers. Recall that David, a “man after His heart”, was the shepherd-king.  Who is the Good and Chief Shepherd, and King of Israel? (John 10:11; 1 Pet.5:4)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Isa.63:4:</a:t>
            </a:r>
            <a:r>
              <a:rPr lang="en-US" smtClean="0"/>
              <a:t>  Read context in vv.1-6.  This flips the order of events from Isa.61:1-2, partially quoted by Jesus in the synagogue of Nazareth (Lk.4:18-19).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Jer.7:31:  </a:t>
            </a:r>
            <a:r>
              <a:rPr lang="en-US" smtClean="0"/>
              <a:t>Context in vv.29-32. Today’s Tophet is abortion of the unborn, offered on the altar of the god of convenience.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A2E20A-4688-4C6C-9FCF-E5517E87EF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Jer.31:20:  </a:t>
            </a:r>
            <a:r>
              <a:rPr lang="en-US" smtClean="0"/>
              <a:t>Context in vv.18-22.  His heart inclines toward the repentant.  Cp. Hos.11:1-12 – His heart (</a:t>
            </a:r>
            <a:r>
              <a:rPr lang="en-US" i="1" smtClean="0"/>
              <a:t>lêb</a:t>
            </a:r>
            <a:r>
              <a:rPr lang="en-US" smtClean="0"/>
              <a:t>) has relented toward Ephraim.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Jer.32:41:  </a:t>
            </a:r>
            <a:r>
              <a:rPr lang="en-US" smtClean="0"/>
              <a:t>Context in vv.36-42.  His heart moved toward the People in whom He has planted the fear of Him (New Covenant).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Jer.48:36:  </a:t>
            </a:r>
            <a:r>
              <a:rPr lang="en-US" smtClean="0"/>
              <a:t>Context in vv.35-47.  His heart laments the destruction of Moab – punished for their pride and idolatry, but beloved for Lot’s sake.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mtClean="0"/>
              <a:t>What else?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Exo.34:5-7 </a:t>
            </a:r>
            <a:r>
              <a:rPr lang="en-US" smtClean="0"/>
              <a:t>– longsuffering mercy (but God looks for repentance)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Num.14:11-24 </a:t>
            </a:r>
            <a:r>
              <a:rPr lang="en-US" smtClean="0"/>
              <a:t>– forgiving when interceded for, but rewarding those with the spirit of Caleb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Rom.9:1-24</a:t>
            </a:r>
            <a:r>
              <a:rPr lang="en-US" smtClean="0"/>
              <a:t> – NT parallel to the People in Sinai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B12AB5-162A-4A0A-82DD-6526A4FB496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1 Chr.29:10-19:  </a:t>
            </a:r>
            <a:r>
              <a:rPr lang="en-US" smtClean="0"/>
              <a:t>God tests the heart (</a:t>
            </a:r>
            <a:r>
              <a:rPr lang="en-US" i="1" smtClean="0"/>
              <a:t>lêbâb</a:t>
            </a:r>
            <a:r>
              <a:rPr lang="en-US" smtClean="0"/>
              <a:t>).  David’s uprightness of heart (</a:t>
            </a:r>
            <a:r>
              <a:rPr lang="en-US" i="1" smtClean="0"/>
              <a:t>lêbâb</a:t>
            </a:r>
            <a:r>
              <a:rPr lang="en-US" smtClean="0"/>
              <a:t>).  David’s prayer for the hearts (</a:t>
            </a:r>
            <a:r>
              <a:rPr lang="en-US" i="1" smtClean="0"/>
              <a:t>lêbâb</a:t>
            </a:r>
            <a:r>
              <a:rPr lang="en-US" smtClean="0"/>
              <a:t>) of the people, for the heart of Solomon (</a:t>
            </a:r>
            <a:r>
              <a:rPr lang="en-US" i="1" smtClean="0"/>
              <a:t>lêbâb</a:t>
            </a:r>
            <a:r>
              <a:rPr lang="en-US" smtClean="0"/>
              <a:t>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1 Ki.8:15-19:  </a:t>
            </a:r>
            <a:r>
              <a:rPr lang="en-US" smtClean="0"/>
              <a:t>David’s heart (</a:t>
            </a:r>
            <a:r>
              <a:rPr lang="en-US" i="1" smtClean="0"/>
              <a:t>lêbâb</a:t>
            </a:r>
            <a:r>
              <a:rPr lang="en-US" smtClean="0"/>
              <a:t>).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4:</a:t>
            </a:r>
            <a:r>
              <a:rPr lang="en-US" smtClean="0"/>
              <a:t> God cherishes the godly, and puts gladness in their heart (</a:t>
            </a:r>
            <a:r>
              <a:rPr lang="en-US" i="1" smtClean="0"/>
              <a:t>lêb</a:t>
            </a:r>
            <a:r>
              <a:rPr lang="en-US" smtClean="0"/>
              <a:t>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9:</a:t>
            </a:r>
            <a:r>
              <a:rPr lang="en-US" smtClean="0"/>
              <a:t> Praising God with the whole heart (</a:t>
            </a:r>
            <a:r>
              <a:rPr lang="en-US" i="1" smtClean="0"/>
              <a:t>lêb</a:t>
            </a:r>
            <a:r>
              <a:rPr lang="en-US" smtClean="0"/>
              <a:t>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13: </a:t>
            </a:r>
            <a:r>
              <a:rPr lang="en-US" smtClean="0"/>
              <a:t>Sorrow of heart (</a:t>
            </a:r>
            <a:r>
              <a:rPr lang="en-US" i="1" smtClean="0"/>
              <a:t>lêbâb</a:t>
            </a:r>
            <a:r>
              <a:rPr lang="en-US" smtClean="0"/>
              <a:t>), followed by a rejoicing heart (</a:t>
            </a:r>
            <a:r>
              <a:rPr lang="en-US" i="1" smtClean="0"/>
              <a:t>lêb</a:t>
            </a:r>
            <a:r>
              <a:rPr lang="en-US" smtClean="0"/>
              <a:t>) in His salvation.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16: </a:t>
            </a:r>
            <a:r>
              <a:rPr lang="en-US" smtClean="0"/>
              <a:t>The Lord counsels me and my heart (</a:t>
            </a:r>
            <a:r>
              <a:rPr lang="en-US" i="1" smtClean="0"/>
              <a:t>kîlyâh</a:t>
            </a:r>
            <a:r>
              <a:rPr lang="en-US" smtClean="0"/>
              <a:t> – kidneys) instructs me – therefore my heart (</a:t>
            </a:r>
            <a:r>
              <a:rPr lang="en-US" i="1" smtClean="0"/>
              <a:t>lêb</a:t>
            </a:r>
            <a:r>
              <a:rPr lang="en-US" smtClean="0"/>
              <a:t>) is glad. Type of Messiah.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17: </a:t>
            </a:r>
            <a:r>
              <a:rPr lang="en-US" smtClean="0"/>
              <a:t>God has tested his heart (</a:t>
            </a:r>
            <a:r>
              <a:rPr lang="en-US" i="1" smtClean="0"/>
              <a:t>lêb</a:t>
            </a:r>
            <a:r>
              <a:rPr lang="en-US" smtClean="0"/>
              <a:t>) and found him upright.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19: </a:t>
            </a:r>
            <a:r>
              <a:rPr lang="en-US" smtClean="0"/>
              <a:t>David seeks God’s acceptance of the musings of his heart (</a:t>
            </a:r>
            <a:r>
              <a:rPr lang="en-US" i="1" smtClean="0"/>
              <a:t>lêb</a:t>
            </a:r>
            <a:r>
              <a:rPr lang="en-US" smtClean="0"/>
              <a:t>), after his praise of the “law of the Lord”.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Psalm 51:  </a:t>
            </a:r>
            <a:r>
              <a:rPr lang="en-US" smtClean="0"/>
              <a:t>After his adultery with Uriah’s wife, David prays for a clean heart (</a:t>
            </a:r>
            <a:r>
              <a:rPr lang="en-US" i="1" smtClean="0"/>
              <a:t>lêb</a:t>
            </a:r>
            <a:r>
              <a:rPr lang="en-US" smtClean="0"/>
              <a:t>).  The greatest offering to God – a broken and contrite heart (</a:t>
            </a:r>
            <a:r>
              <a:rPr lang="en-US" i="1" smtClean="0"/>
              <a:t>lêb</a:t>
            </a:r>
            <a:r>
              <a:rPr lang="en-US" smtClean="0"/>
              <a:t>). 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5BC98F-5B53-444E-9F44-EC3E1030FF8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Jer.20:9:</a:t>
            </a:r>
            <a:r>
              <a:rPr lang="en-US" smtClean="0"/>
              <a:t>  Context in vv.7-12.  His word like a fire in the heart (</a:t>
            </a:r>
            <a:r>
              <a:rPr lang="en-US" i="1" smtClean="0"/>
              <a:t>lêb</a:t>
            </a:r>
            <a:r>
              <a:rPr lang="en-US" smtClean="0"/>
              <a:t>).  He sees the “kidneys” (</a:t>
            </a:r>
            <a:r>
              <a:rPr lang="en-US" i="1" smtClean="0"/>
              <a:t>kîlyâh</a:t>
            </a:r>
            <a:r>
              <a:rPr lang="en-US" smtClean="0"/>
              <a:t>) and the heart (</a:t>
            </a:r>
            <a:r>
              <a:rPr lang="en-US" i="1" smtClean="0"/>
              <a:t>lêb</a:t>
            </a:r>
            <a:r>
              <a:rPr lang="en-US" smtClean="0"/>
              <a:t>). Jeremiah cannot restrain it – cp. Saul’s election to restrain the People.</a:t>
            </a:r>
            <a:endParaRPr lang="en-US" b="1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Deu.6:4-9:   </a:t>
            </a:r>
            <a:r>
              <a:rPr lang="en-US" smtClean="0"/>
              <a:t>Loving God with all the heart (</a:t>
            </a:r>
            <a:r>
              <a:rPr lang="en-US" i="1" smtClean="0"/>
              <a:t>lêbâb</a:t>
            </a:r>
            <a:r>
              <a:rPr lang="en-US" smtClean="0"/>
              <a:t>) amounts to keeping His words (the Law) before them constantly.  Cp. Luk.10:27.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Lev.19:17-18: </a:t>
            </a:r>
            <a:r>
              <a:rPr lang="en-US" smtClean="0"/>
              <a:t>  Cp. Mat.5:20-24; 19:18-19.  The “royal law” of Jam.2:8.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Lev.26:27-42:  </a:t>
            </a:r>
            <a:r>
              <a:rPr lang="en-US" smtClean="0"/>
              <a:t>Note that “uncircumcised hearts” (</a:t>
            </a:r>
            <a:r>
              <a:rPr lang="en-US" i="1" smtClean="0"/>
              <a:t>lêbâb</a:t>
            </a:r>
            <a:r>
              <a:rPr lang="en-US" smtClean="0"/>
              <a:t>) must be humbled to please God.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Deu.4:1-9:  </a:t>
            </a:r>
            <a:r>
              <a:rPr lang="en-US" smtClean="0"/>
              <a:t>Israel’s great Law would be a wonderful model for the nations.  “Diligently keep yourself” lest it slips from your heart (</a:t>
            </a:r>
            <a:r>
              <a:rPr lang="en-US" i="1" smtClean="0"/>
              <a:t>lêbâb</a:t>
            </a:r>
            <a:r>
              <a:rPr lang="en-US" smtClean="0"/>
              <a:t>).  Teach it to all future generations.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Deu.4:23-31:  </a:t>
            </a:r>
            <a:r>
              <a:rPr lang="en-US" smtClean="0"/>
              <a:t>Repentance for sins with the whole heart (</a:t>
            </a:r>
            <a:r>
              <a:rPr lang="en-US" i="1" smtClean="0"/>
              <a:t>lêbâb</a:t>
            </a:r>
            <a:r>
              <a:rPr lang="en-US" smtClean="0"/>
              <a:t>) and soul (</a:t>
            </a:r>
            <a:r>
              <a:rPr lang="en-US" i="1" smtClean="0"/>
              <a:t>nephesh</a:t>
            </a:r>
            <a:r>
              <a:rPr lang="en-US" smtClean="0"/>
              <a:t>).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3AD17-77DA-4A2E-96DC-0221918498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Unrecognized &amp; Persecuted: </a:t>
            </a:r>
            <a:r>
              <a:rPr lang="en-US" smtClean="0"/>
              <a:t>types of Christ, the Son of David. Anointed 974 BC – 1 Sam.16:13. Re-anointed by Judah at Hebron 960 BC – 2 Sam.2:4.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Ishbosheth:</a:t>
            </a:r>
            <a:r>
              <a:rPr lang="en-US" smtClean="0"/>
              <a:t> was his choice by the 11 tribes a breach of Lev.17, the “King Commandment”? Even Saul knew that David would be the next king – 1 Sam.23:16-17; 24:17-20.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2DE4F-BA89-48B2-B444-EB90EE7F9D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David’s reign: </a:t>
            </a:r>
            <a:r>
              <a:rPr lang="en-US" smtClean="0"/>
              <a:t>1 Chr.29:27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David’s Wives: </a:t>
            </a:r>
            <a:r>
              <a:rPr lang="en-US" smtClean="0"/>
              <a:t>8 named wives in all, Bathsheba being the 8</a:t>
            </a:r>
            <a:r>
              <a:rPr lang="en-US" baseline="30000" smtClean="0"/>
              <a:t>th</a:t>
            </a:r>
            <a:r>
              <a:rPr lang="en-US" smtClean="0"/>
              <a:t>, plus 10 concubines. (</a:t>
            </a:r>
            <a:r>
              <a:rPr lang="en-US" smtClean="0">
                <a:hlinkClick r:id="rId3" action="ppaction://hlinkfile" tooltip="Michal"/>
              </a:rPr>
              <a:t>Michal</a:t>
            </a:r>
            <a:r>
              <a:rPr lang="en-US" smtClean="0"/>
              <a:t>, the second daughter of </a:t>
            </a:r>
            <a:r>
              <a:rPr lang="en-US" smtClean="0">
                <a:hlinkClick r:id="rId4" action="ppaction://hlinkfile" tooltip="King Saul"/>
              </a:rPr>
              <a:t>King Saul</a:t>
            </a:r>
            <a:r>
              <a:rPr lang="en-US" smtClean="0"/>
              <a:t>; </a:t>
            </a:r>
            <a:r>
              <a:rPr lang="en-US" smtClean="0">
                <a:hlinkClick r:id="rId5" action="ppaction://hlinkfile" tooltip="Ahinoam"/>
              </a:rPr>
              <a:t>Ahinoam</a:t>
            </a:r>
            <a:r>
              <a:rPr lang="en-US" smtClean="0"/>
              <a:t> the Jezreelite; </a:t>
            </a:r>
            <a:r>
              <a:rPr lang="en-US" smtClean="0">
                <a:hlinkClick r:id="rId6" action="ppaction://hlinkfile" tooltip="Abigail"/>
              </a:rPr>
              <a:t>Abigail</a:t>
            </a:r>
            <a:r>
              <a:rPr lang="en-US" smtClean="0"/>
              <a:t> the Carmelite, previously wife of </a:t>
            </a:r>
            <a:r>
              <a:rPr lang="en-US" smtClean="0">
                <a:hlinkClick r:id="rId7" action="ppaction://hlinkfile" tooltip="Nabal"/>
              </a:rPr>
              <a:t>Nabal</a:t>
            </a:r>
            <a:r>
              <a:rPr lang="en-US" smtClean="0"/>
              <a:t>; </a:t>
            </a:r>
            <a:r>
              <a:rPr lang="en-US" smtClean="0">
                <a:hlinkClick r:id="rId8" action="ppaction://hlinkfile" tooltip="Maachah"/>
              </a:rPr>
              <a:t>Maachah</a:t>
            </a:r>
            <a:r>
              <a:rPr lang="en-US" smtClean="0"/>
              <a:t>, daughter of </a:t>
            </a:r>
            <a:r>
              <a:rPr lang="en-US" smtClean="0">
                <a:hlinkClick r:id="rId9" action="ppaction://hlinkfile" tooltip="Talmai"/>
              </a:rPr>
              <a:t>Talmai</a:t>
            </a:r>
            <a:r>
              <a:rPr lang="en-US" smtClean="0"/>
              <a:t>, king of </a:t>
            </a:r>
            <a:r>
              <a:rPr lang="en-US" smtClean="0">
                <a:hlinkClick r:id="rId10" action="ppaction://hlinkfile" tooltip="Geshur"/>
              </a:rPr>
              <a:t>Geshur</a:t>
            </a:r>
            <a:r>
              <a:rPr lang="en-US" smtClean="0"/>
              <a:t>; </a:t>
            </a:r>
            <a:r>
              <a:rPr lang="en-US" smtClean="0">
                <a:hlinkClick r:id="rId11" action="ppaction://hlinkfile" tooltip="Haggith"/>
              </a:rPr>
              <a:t>Haggith</a:t>
            </a:r>
            <a:r>
              <a:rPr lang="en-US" smtClean="0"/>
              <a:t>; </a:t>
            </a:r>
            <a:r>
              <a:rPr lang="en-US" smtClean="0">
                <a:hlinkClick r:id="rId12" action="ppaction://hlinkfile" tooltip="Abital"/>
              </a:rPr>
              <a:t>Abital</a:t>
            </a:r>
            <a:r>
              <a:rPr lang="en-US" smtClean="0"/>
              <a:t>; </a:t>
            </a:r>
            <a:r>
              <a:rPr lang="en-US" smtClean="0">
                <a:hlinkClick r:id="rId13" action="ppaction://hlinkfile" tooltip="Eglah"/>
              </a:rPr>
              <a:t>Eglah</a:t>
            </a:r>
            <a:r>
              <a:rPr lang="en-US" smtClean="0"/>
              <a:t>; and </a:t>
            </a:r>
            <a:r>
              <a:rPr lang="en-US" smtClean="0">
                <a:hlinkClick r:id="rId14" action="ppaction://hlinkfile" tooltip="Bathsheba"/>
              </a:rPr>
              <a:t>Bathsheba</a:t>
            </a:r>
            <a:r>
              <a:rPr lang="en-US" smtClean="0"/>
              <a:t>, previously the wife of </a:t>
            </a:r>
            <a:r>
              <a:rPr lang="en-US" smtClean="0">
                <a:hlinkClick r:id="rId15" action="ppaction://hlinkfile" tooltip="Uriah the Hittite"/>
              </a:rPr>
              <a:t>Uriah the Hittite</a:t>
            </a:r>
            <a:r>
              <a:rPr lang="en-US" smtClean="0"/>
              <a:t>). Compare </a:t>
            </a:r>
            <a:r>
              <a:rPr lang="en-US" b="1" smtClean="0"/>
              <a:t>Abraham’s Wives: </a:t>
            </a:r>
            <a:r>
              <a:rPr lang="en-US" smtClean="0"/>
              <a:t>3 in all – Sarah, Hagar and Keturah. Seeing that God chose His 3</a:t>
            </a:r>
            <a:r>
              <a:rPr lang="en-US" baseline="30000" smtClean="0"/>
              <a:t>rd</a:t>
            </a:r>
            <a:r>
              <a:rPr lang="en-US" smtClean="0"/>
              <a:t> king to issue from Bathsheba, it seems unlikely that 8 wives broke the prohibition against multiplying wives.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David’s Sins: </a:t>
            </a:r>
            <a:r>
              <a:rPr lang="en-US" smtClean="0"/>
              <a:t>Immediate consequence was the death of their son – Exo.34:7 says “3</a:t>
            </a:r>
            <a:r>
              <a:rPr lang="en-US" baseline="30000" smtClean="0"/>
              <a:t>rd</a:t>
            </a:r>
            <a:r>
              <a:rPr lang="en-US" smtClean="0"/>
              <a:t> and 4</a:t>
            </a:r>
            <a:r>
              <a:rPr lang="en-US" baseline="30000" smtClean="0"/>
              <a:t>th</a:t>
            </a:r>
            <a:r>
              <a:rPr lang="en-US" smtClean="0"/>
              <a:t> generation”, but only to the 1</a:t>
            </a:r>
            <a:r>
              <a:rPr lang="en-US" baseline="30000" smtClean="0"/>
              <a:t>st</a:t>
            </a:r>
            <a:r>
              <a:rPr lang="en-US" smtClean="0"/>
              <a:t> generation here; mercy after that.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Absalom’s Rebellion: </a:t>
            </a:r>
            <a:r>
              <a:rPr lang="en-US" smtClean="0"/>
              <a:t>one of the results of David’s sins.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The Census: </a:t>
            </a:r>
            <a:r>
              <a:rPr lang="en-US" smtClean="0"/>
              <a:t>Conducted improperly, per Exo.30:11-16.  Note the Satanic activity behind the scenes (not revealed in 2 Sam.24).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The Plague: </a:t>
            </a:r>
            <a:r>
              <a:rPr lang="en-US" smtClean="0"/>
              <a:t>What other prominent event featured an angel of death?  This plague a prelude to worship and the foundation of a new house of worship.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mtClean="0"/>
              <a:t>David’s Commission to Solomon: </a:t>
            </a:r>
            <a:r>
              <a:rPr lang="en-US" smtClean="0"/>
              <a:t>a) Reason why David could not build God’s House, b) God’s choice of Solomon to reign as 3</a:t>
            </a:r>
            <a:r>
              <a:rPr lang="en-US" baseline="30000" smtClean="0"/>
              <a:t>rd</a:t>
            </a:r>
            <a:r>
              <a:rPr lang="en-US" smtClean="0"/>
              <a:t> king, c) Solomon the “man of rest” anticipates the great “Rest” of the Millennium – Heb.4:1-10,  d) Solomon as God’s son, a type of Christ – 1</a:t>
            </a:r>
            <a:r>
              <a:rPr lang="en-US" baseline="30000" smtClean="0"/>
              <a:t>st</a:t>
            </a:r>
            <a:r>
              <a:rPr lang="en-US" smtClean="0"/>
              <a:t> occ. of God’s fatherhood in OT (simile only in Deu.1:31) – repeated in 2 Sam.7:14, but Solomon not named there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8A44DD-F869-4BDD-9960-879F8B9C78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mtClean="0"/>
              <a:t>Although types of the perfect Prophet, Priest and King abound, the human origins of the types cannot be hid.  Corruption and failure are everywhere apparent.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D989F-3038-45F6-A886-1B719AB971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05457-68EE-43DA-8780-E607C58BCB70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4638-ECD7-4488-9E3D-F10E50025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E0BC7-78DD-4836-A89E-E5EB19007D3A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A09FF-4C06-459D-BE55-B3782D101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EE62-6EB8-4A6F-8C90-197DD65156D4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30CE2-8D2F-4CBC-BA75-8082CE44C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5C54F-3D3D-4A69-B5C3-82BDEDD3E202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CB9D3-1BD9-4111-8F1D-4F8EA0394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81A3-AE7A-4B28-A5C1-F16AC73DD5B4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5D7AE-ECE0-423F-A468-BC8A9469E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BB925-C1BC-4C41-BFBE-75C757FDEABB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AC2F0-3B4E-42B2-BE2C-C3E9C18F5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D788B-4982-452B-9991-A8E156ED9638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22E4C-00D0-48E7-974E-056DABC61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472F4-CBE9-454B-9F87-2717C21A350F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51930-C684-4828-96D3-1D84FC821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934B6-2C3C-4066-902C-5735227603D1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82FC7-4F8A-438D-9C77-FF0330227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39480-9B88-40E8-8FC6-DC45069AFA30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314D-F41D-473C-A125-CE6087433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7A674-EC32-44A5-9E00-E36288811874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42DA-DA2D-4D21-9DF0-43898FA61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D9723A-EF27-42F2-A0F9-51124D89B90A}" type="datetime1">
              <a:rPr lang="en-US"/>
              <a:pPr>
                <a:defRPr/>
              </a:pPr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7FC937-17E8-4BFE-A0CE-334C14213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               Israel’s Kingdom                  </a:t>
            </a:r>
            <a:r>
              <a:rPr lang="en-US" sz="1100" dirty="0" smtClean="0"/>
              <a:t>ver.2.4</a:t>
            </a:r>
            <a:endParaRPr lang="en-US" sz="1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5486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Mosaic Charter for Kings – Deu.17:14-20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 David – the second king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To replace Saul, the Lord “sought a man after His own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heart” – 1 Sam.13:14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Samuel’s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choice: Jesse’s firstborn – 1 Sam.16:6-7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God’s choice: Jesse’s lastborn – a shepherd king –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					1 Sam.16:10-13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David received the spirit that had rested on Saul –</a:t>
            </a:r>
          </a:p>
          <a:p>
            <a:pPr lvl="3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					</a:t>
            </a:r>
            <a:r>
              <a:rPr lang="en-US" sz="2400" dirty="0">
                <a:solidFill>
                  <a:schemeClr val="tx1"/>
                </a:solidFill>
              </a:rPr>
              <a:t>1 Sam.16:13-14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David served Saul as warrior-champion of Israel, from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  Goliath onward (“… and David his tens of thousands.”)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GO TO SLIDE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A408C-4CE5-4081-8455-88B5B223EF2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001000" cy="50292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Those like David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David’s Exhortation to Solomon – “serve God with a perfect heart” – 1 Chr.28:2-9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Donations to build God’s house – offered with a perfect heart – 1 Chr.29:9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David’s heart-to-heart talk with God – 1 Chr.29:13-19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Asa</a:t>
            </a:r>
            <a:r>
              <a:rPr lang="en-US" sz="2600" dirty="0" smtClean="0">
                <a:solidFill>
                  <a:schemeClr val="tx1"/>
                </a:solidFill>
              </a:rPr>
              <a:t> did right like David – 1 Ki.15:11-17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Jehoshaphat – “his heart was exalted in the ways of the Lord” – 2 Chr.17:1-10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4BA73-9174-45C1-BF89-1BD067760A0F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772400" cy="54102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Those like David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Jehoshaphat after his alliance with Ahab – “set his heart to seek God” – 2 Chr.19:1-9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Jehu was chosen (2 Ki.9:1-7), but … 2 Ki.10:30-32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Amaziah did right, but not with a perfect heart – 2Chr.25:1-4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Uzziah did right, until his heart was lifted up – 2 Chr.26:1-5, 16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Hezekiah “walked … in truth and with a perfect heart” – 2 Ki.20:1-6; 2 Chr.30:12; 2 Chr.32:24-26,31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Josiah’s reforms – 2 Chr.34:1-28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BF36C-71C6-4F14-99B3-CDD2866C2802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229600" cy="5791200"/>
          </a:xfrm>
        </p:spPr>
        <p:txBody>
          <a:bodyPr rtlCol="0">
            <a:normAutofit fontScale="6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sz="5100" dirty="0" smtClean="0">
                <a:solidFill>
                  <a:schemeClr val="tx1"/>
                </a:solidFill>
              </a:rPr>
              <a:t>The “heart” of God (</a:t>
            </a:r>
            <a:r>
              <a:rPr lang="en-US" sz="5100" i="1" dirty="0" err="1" smtClean="0">
                <a:solidFill>
                  <a:schemeClr val="tx1"/>
                </a:solidFill>
              </a:rPr>
              <a:t>lêb</a:t>
            </a:r>
            <a:r>
              <a:rPr lang="en-US" sz="5100" i="1" dirty="0" smtClean="0">
                <a:solidFill>
                  <a:schemeClr val="tx1"/>
                </a:solidFill>
              </a:rPr>
              <a:t> </a:t>
            </a:r>
            <a:r>
              <a:rPr lang="en-US" sz="5100" dirty="0" smtClean="0">
                <a:solidFill>
                  <a:schemeClr val="tx1"/>
                </a:solidFill>
              </a:rPr>
              <a:t>and</a:t>
            </a:r>
            <a:r>
              <a:rPr lang="en-US" sz="5100" i="1" dirty="0" smtClean="0">
                <a:solidFill>
                  <a:schemeClr val="tx1"/>
                </a:solidFill>
              </a:rPr>
              <a:t> </a:t>
            </a:r>
            <a:r>
              <a:rPr lang="en-US" sz="5100" i="1" dirty="0" err="1" smtClean="0">
                <a:solidFill>
                  <a:schemeClr val="tx1"/>
                </a:solidFill>
              </a:rPr>
              <a:t>lêbâb</a:t>
            </a:r>
            <a:r>
              <a:rPr lang="en-US" sz="5100" dirty="0" smtClean="0">
                <a:solidFill>
                  <a:schemeClr val="tx1"/>
                </a:solidFill>
              </a:rPr>
              <a:t>)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“And the LORD was sorry that He had made man on the earth, and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He was grieved in His heart (</a:t>
            </a:r>
            <a:r>
              <a:rPr lang="en-US" sz="3200" i="1" dirty="0" err="1" smtClean="0">
                <a:solidFill>
                  <a:schemeClr val="tx1"/>
                </a:solidFill>
              </a:rPr>
              <a:t>lêb</a:t>
            </a:r>
            <a:r>
              <a:rPr lang="en-US" sz="3200" dirty="0" smtClean="0">
                <a:solidFill>
                  <a:schemeClr val="tx1"/>
                </a:solidFill>
              </a:rPr>
              <a:t>).”  Gen.6:6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“And the LORD smelled a soothing aroma. Then the LORD said in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His heart(</a:t>
            </a:r>
            <a:r>
              <a:rPr lang="en-US" sz="3200" i="1" dirty="0" err="1" smtClean="0">
                <a:solidFill>
                  <a:schemeClr val="tx1"/>
                </a:solidFill>
              </a:rPr>
              <a:t>lêb</a:t>
            </a:r>
            <a:r>
              <a:rPr lang="en-US" sz="3200" dirty="0" smtClean="0">
                <a:solidFill>
                  <a:schemeClr val="tx1"/>
                </a:solidFill>
              </a:rPr>
              <a:t>), ‘I will never again curse the ground for man's sake,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although the imagination of man's heart (</a:t>
            </a:r>
            <a:r>
              <a:rPr lang="en-US" sz="3200" i="1" dirty="0" err="1" smtClean="0">
                <a:solidFill>
                  <a:schemeClr val="tx1"/>
                </a:solidFill>
              </a:rPr>
              <a:t>lêb</a:t>
            </a:r>
            <a:r>
              <a:rPr lang="en-US" sz="3200" dirty="0" smtClean="0">
                <a:solidFill>
                  <a:schemeClr val="tx1"/>
                </a:solidFill>
              </a:rPr>
              <a:t>) is evil from his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youth; nor will I again destroy every living thing as I have done.’”   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                                                                                                  Gen.8:21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“Then I will raise up for Myself a faithful priest who shall do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according to what is in My heart (</a:t>
            </a:r>
            <a:r>
              <a:rPr lang="en-US" sz="3200" i="1" dirty="0" err="1" smtClean="0">
                <a:solidFill>
                  <a:schemeClr val="tx1"/>
                </a:solidFill>
              </a:rPr>
              <a:t>lêbâb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r>
              <a:rPr lang="en-US" sz="3200" i="1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and in My mind. I will build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him a sure house, and he shall walk before My anointed forever.”     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                                                                                                 1 Sam.2:35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"But now your kingdom shall not continue. The LORD has sought for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 Himself a man after His own heart (</a:t>
            </a:r>
            <a:r>
              <a:rPr lang="en-US" sz="3200" i="1" dirty="0" err="1" smtClean="0">
                <a:solidFill>
                  <a:schemeClr val="tx1"/>
                </a:solidFill>
              </a:rPr>
              <a:t>lêbâb</a:t>
            </a:r>
            <a:r>
              <a:rPr lang="en-US" sz="3200" dirty="0" smtClean="0">
                <a:solidFill>
                  <a:schemeClr val="tx1"/>
                </a:solidFill>
              </a:rPr>
              <a:t>), and the LORD has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 commanded him to be commander over His people, because you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    have not kept what the LORD commanded you.“         1 Sam.13:14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C1086-7043-4B05-A855-ECB7AB35856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229600" cy="5334000"/>
          </a:xfrm>
        </p:spPr>
        <p:txBody>
          <a:bodyPr rtlCol="0"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sz="5100" dirty="0" smtClean="0">
                <a:solidFill>
                  <a:schemeClr val="tx1"/>
                </a:solidFill>
              </a:rPr>
              <a:t>The “heart” of God (</a:t>
            </a:r>
            <a:r>
              <a:rPr lang="en-US" sz="5100" i="1" dirty="0" err="1" smtClean="0">
                <a:solidFill>
                  <a:schemeClr val="tx1"/>
                </a:solidFill>
              </a:rPr>
              <a:t>lêb</a:t>
            </a:r>
            <a:r>
              <a:rPr lang="en-US" sz="5100" i="1" dirty="0" smtClean="0">
                <a:solidFill>
                  <a:schemeClr val="tx1"/>
                </a:solidFill>
              </a:rPr>
              <a:t> </a:t>
            </a:r>
            <a:r>
              <a:rPr lang="en-US" sz="5100" dirty="0" smtClean="0">
                <a:solidFill>
                  <a:schemeClr val="tx1"/>
                </a:solidFill>
              </a:rPr>
              <a:t>and</a:t>
            </a:r>
            <a:r>
              <a:rPr lang="en-US" sz="5100" i="1" dirty="0" smtClean="0">
                <a:solidFill>
                  <a:schemeClr val="tx1"/>
                </a:solidFill>
              </a:rPr>
              <a:t> </a:t>
            </a:r>
            <a:r>
              <a:rPr lang="en-US" sz="5100" i="1" dirty="0" err="1" smtClean="0">
                <a:solidFill>
                  <a:schemeClr val="tx1"/>
                </a:solidFill>
              </a:rPr>
              <a:t>lêbâb</a:t>
            </a:r>
            <a:r>
              <a:rPr lang="en-US" sz="5100" dirty="0" smtClean="0">
                <a:solidFill>
                  <a:schemeClr val="tx1"/>
                </a:solidFill>
              </a:rPr>
              <a:t>) – </a:t>
            </a:r>
            <a:r>
              <a:rPr lang="en-US" sz="5100" dirty="0" err="1" smtClean="0">
                <a:solidFill>
                  <a:schemeClr val="tx1"/>
                </a:solidFill>
              </a:rPr>
              <a:t>ctd</a:t>
            </a:r>
            <a:r>
              <a:rPr lang="en-US" sz="5100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“The LORD said to him: ‘I have heard the prayer and plea you have made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     before me; I have consecrated this temple, which you have built, by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     putting my Name there forever (</a:t>
            </a:r>
            <a:r>
              <a:rPr lang="en-US" sz="2900" i="1" dirty="0" err="1" smtClean="0">
                <a:solidFill>
                  <a:schemeClr val="tx1"/>
                </a:solidFill>
              </a:rPr>
              <a:t>ôlâm</a:t>
            </a:r>
            <a:r>
              <a:rPr lang="en-US" sz="2900" dirty="0" smtClean="0">
                <a:solidFill>
                  <a:schemeClr val="tx1"/>
                </a:solidFill>
              </a:rPr>
              <a:t>). My eyes and My heart (</a:t>
            </a:r>
            <a:r>
              <a:rPr lang="en-US" sz="2900" i="1" dirty="0" err="1" smtClean="0">
                <a:solidFill>
                  <a:schemeClr val="tx1"/>
                </a:solidFill>
              </a:rPr>
              <a:t>lêbâb</a:t>
            </a:r>
            <a:r>
              <a:rPr lang="en-US" sz="2900" dirty="0" smtClean="0">
                <a:solidFill>
                  <a:schemeClr val="tx1"/>
                </a:solidFill>
              </a:rPr>
              <a:t>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i="1" dirty="0" smtClean="0">
                <a:solidFill>
                  <a:schemeClr val="tx1"/>
                </a:solidFill>
              </a:rPr>
              <a:t>         </a:t>
            </a:r>
            <a:r>
              <a:rPr lang="en-US" sz="2900" dirty="0" smtClean="0">
                <a:solidFill>
                  <a:schemeClr val="tx1"/>
                </a:solidFill>
              </a:rPr>
              <a:t>will always be there.’”                                                                          1 Ki.9:3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“And I will give you pastors (shepherds) according to mine heart 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(</a:t>
            </a:r>
            <a:r>
              <a:rPr lang="en-US" sz="2900" i="1" dirty="0" err="1" smtClean="0">
                <a:solidFill>
                  <a:schemeClr val="tx1"/>
                </a:solidFill>
              </a:rPr>
              <a:t>lêb</a:t>
            </a:r>
            <a:r>
              <a:rPr lang="en-US" sz="2900" dirty="0" smtClean="0">
                <a:solidFill>
                  <a:schemeClr val="tx1"/>
                </a:solidFill>
              </a:rPr>
              <a:t>), which shall feed you with knowledge and understanding.”  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Jer.3:15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900" dirty="0" smtClean="0"/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900" dirty="0" smtClean="0"/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“For the day of vengeance is in My heart (</a:t>
            </a:r>
            <a:r>
              <a:rPr lang="en-US" sz="2900" i="1" dirty="0" err="1" smtClean="0">
                <a:solidFill>
                  <a:schemeClr val="tx1"/>
                </a:solidFill>
              </a:rPr>
              <a:t>lêb</a:t>
            </a:r>
            <a:r>
              <a:rPr lang="en-US" sz="2900" dirty="0" smtClean="0">
                <a:solidFill>
                  <a:schemeClr val="tx1"/>
                </a:solidFill>
              </a:rPr>
              <a:t>), And the year of My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 redeemed has come.”                                                                      Isa.63:4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endParaRPr lang="en-US" sz="2900" dirty="0" smtClean="0"/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b="1" dirty="0" smtClean="0"/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"And they have built the high places of Tophet, which is in the Valley of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the Son of </a:t>
            </a:r>
            <a:r>
              <a:rPr lang="en-US" sz="2900" dirty="0" err="1" smtClean="0">
                <a:solidFill>
                  <a:schemeClr val="tx1"/>
                </a:solidFill>
              </a:rPr>
              <a:t>Hinnom</a:t>
            </a:r>
            <a:r>
              <a:rPr lang="en-US" sz="2900" dirty="0" smtClean="0">
                <a:solidFill>
                  <a:schemeClr val="tx1"/>
                </a:solidFill>
              </a:rPr>
              <a:t>, to burn their sons and their daughters in the fire,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>
                <a:solidFill>
                  <a:schemeClr val="tx1"/>
                </a:solidFill>
              </a:rPr>
              <a:t>    which I did not command, nor did it come into My heart (</a:t>
            </a:r>
            <a:r>
              <a:rPr lang="en-US" sz="2900" i="1" dirty="0" err="1" smtClean="0">
                <a:solidFill>
                  <a:schemeClr val="tx1"/>
                </a:solidFill>
              </a:rPr>
              <a:t>lêb</a:t>
            </a:r>
            <a:r>
              <a:rPr lang="en-US" sz="2900" dirty="0" smtClean="0">
                <a:solidFill>
                  <a:schemeClr val="tx1"/>
                </a:solidFill>
              </a:rPr>
              <a:t>).” Jer.7:31</a:t>
            </a:r>
            <a:endParaRPr lang="en-US" sz="29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AAA53-E789-4F9D-A718-BF6D2F97754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229600" cy="5334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The “heart” of God (</a:t>
            </a:r>
            <a:r>
              <a:rPr lang="en-US" i="1" dirty="0" err="1" smtClean="0">
                <a:solidFill>
                  <a:schemeClr val="tx1"/>
                </a:solidFill>
              </a:rPr>
              <a:t>lêb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lêbâb</a:t>
            </a:r>
            <a:r>
              <a:rPr lang="en-US" dirty="0" smtClean="0">
                <a:solidFill>
                  <a:schemeClr val="tx1"/>
                </a:solidFill>
              </a:rPr>
              <a:t>) – </a:t>
            </a:r>
            <a:r>
              <a:rPr lang="en-US" dirty="0" err="1" smtClean="0">
                <a:solidFill>
                  <a:schemeClr val="tx1"/>
                </a:solidFill>
              </a:rPr>
              <a:t>ctd</a:t>
            </a:r>
            <a:endParaRPr lang="en-US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– “Is Ephraim My dear son? Is he a pleasant child? For though I spoke 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 against him, I earnestly remember him still; therefore My heart (</a:t>
            </a:r>
            <a:r>
              <a:rPr lang="en-US" sz="2000" i="1" dirty="0" err="1" smtClean="0">
                <a:solidFill>
                  <a:schemeClr val="tx1"/>
                </a:solidFill>
              </a:rPr>
              <a:t>mê`eh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 - intestines) yearns for him; I will surely have mercy on him, says the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 LORD.”                                                                                               Jer.31:20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– “Yes, I will rejoice over them to do them good, and I will assuredly plant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 them in this land, with all My heart (</a:t>
            </a:r>
            <a:r>
              <a:rPr lang="en-US" sz="2000" i="1" dirty="0" err="1" smtClean="0">
                <a:solidFill>
                  <a:schemeClr val="tx1"/>
                </a:solidFill>
              </a:rPr>
              <a:t>lêb</a:t>
            </a:r>
            <a:r>
              <a:rPr lang="en-US" sz="2000" dirty="0" smtClean="0">
                <a:solidFill>
                  <a:schemeClr val="tx1"/>
                </a:solidFill>
              </a:rPr>
              <a:t>) and with all My soul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(</a:t>
            </a:r>
            <a:r>
              <a:rPr lang="en-US" sz="2000" i="1" dirty="0" err="1" smtClean="0">
                <a:solidFill>
                  <a:schemeClr val="tx1"/>
                </a:solidFill>
              </a:rPr>
              <a:t>nephesh</a:t>
            </a:r>
            <a:r>
              <a:rPr lang="en-US" sz="2000" dirty="0" smtClean="0">
                <a:solidFill>
                  <a:schemeClr val="tx1"/>
                </a:solidFill>
              </a:rPr>
              <a:t>).”                                                                                       Jer.32:41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– “Therefore My heart (</a:t>
            </a:r>
            <a:r>
              <a:rPr lang="en-US" sz="2000" i="1" dirty="0" err="1" smtClean="0">
                <a:solidFill>
                  <a:schemeClr val="tx1"/>
                </a:solidFill>
              </a:rPr>
              <a:t>lêb</a:t>
            </a:r>
            <a:r>
              <a:rPr lang="en-US" sz="2000" dirty="0" smtClean="0">
                <a:solidFill>
                  <a:schemeClr val="tx1"/>
                </a:solidFill>
              </a:rPr>
              <a:t>) shall wail like flutes for Moab, And like flutes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 My heart (</a:t>
            </a:r>
            <a:r>
              <a:rPr lang="en-US" sz="2000" i="1" dirty="0" err="1" smtClean="0">
                <a:solidFill>
                  <a:schemeClr val="tx1"/>
                </a:solidFill>
              </a:rPr>
              <a:t>lêb</a:t>
            </a:r>
            <a:r>
              <a:rPr lang="en-US" sz="2000" dirty="0" smtClean="0">
                <a:solidFill>
                  <a:schemeClr val="tx1"/>
                </a:solidFill>
              </a:rPr>
              <a:t>) shall wail for the men of </a:t>
            </a:r>
            <a:r>
              <a:rPr lang="en-US" sz="2000" dirty="0" err="1" smtClean="0">
                <a:solidFill>
                  <a:schemeClr val="tx1"/>
                </a:solidFill>
              </a:rPr>
              <a:t>Kir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Heres</a:t>
            </a:r>
            <a:r>
              <a:rPr lang="en-US" sz="2000" dirty="0" smtClean="0">
                <a:solidFill>
                  <a:schemeClr val="tx1"/>
                </a:solidFill>
              </a:rPr>
              <a:t>. Therefore the riches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         they have acquired have perished. “                                         Jer.48:36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D9E3F-B385-4BEE-955D-1F55B935E513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229600" cy="5181600"/>
          </a:xfrm>
        </p:spPr>
        <p:txBody>
          <a:bodyPr rtlCol="0">
            <a:normAutofit fontScale="925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The “heart” of the Man David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 David addresses assembly of Israel          1 Chr.29:10-19                        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 David’s intent of heart that brought forth God’s covenant with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   him                                                            1 Ki.8:15-19;  2 Sam.7:1-17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 David’s heart expressed in his Psalms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4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9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13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16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17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19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 Psalm 51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A391A-8147-4077-BFC0-61BC600E4A3B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4800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The heart of a prophet – Jer.20:9</a:t>
            </a:r>
            <a:endParaRPr lang="en-US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 Additional Admonitions for the Heart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Deu.6:4-9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Lev. 19:17-18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Lev.26:27-42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Deu.4:1-9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  Deu.4:23-32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7D31-C33A-45BC-892E-1BA9998B3552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382000" cy="5029200"/>
          </a:xfrm>
        </p:spPr>
        <p:txBody>
          <a:bodyPr rtlCol="0">
            <a:normAutofit/>
          </a:bodyPr>
          <a:lstStyle/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000" dirty="0" smtClean="0"/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David served Saul as musical merry-maker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David was unrecognized king for 14 years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Saul persecuted David without cause for most of the 14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years – 1 Sam.20:1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Israel wanted to stone David over the </a:t>
            </a:r>
            <a:r>
              <a:rPr lang="en-US" sz="2400" dirty="0" err="1" smtClean="0">
                <a:solidFill>
                  <a:schemeClr val="tx1"/>
                </a:solidFill>
              </a:rPr>
              <a:t>Amalekite</a:t>
            </a:r>
            <a:r>
              <a:rPr lang="en-US" sz="2400" dirty="0" smtClean="0">
                <a:solidFill>
                  <a:schemeClr val="tx1"/>
                </a:solidFill>
              </a:rPr>
              <a:t> attack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on </a:t>
            </a:r>
            <a:r>
              <a:rPr lang="en-US" sz="2400" dirty="0" err="1" smtClean="0">
                <a:solidFill>
                  <a:schemeClr val="tx1"/>
                </a:solidFill>
              </a:rPr>
              <a:t>Ziklag</a:t>
            </a:r>
            <a:r>
              <a:rPr lang="en-US" sz="2400" dirty="0" smtClean="0">
                <a:solidFill>
                  <a:schemeClr val="tx1"/>
                </a:solidFill>
              </a:rPr>
              <a:t> – 1 Sam.30:6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After Saul’s death a </a:t>
            </a:r>
            <a:r>
              <a:rPr lang="en-US" sz="2400" b="1" dirty="0" smtClean="0">
                <a:solidFill>
                  <a:srgbClr val="FF0000"/>
                </a:solidFill>
              </a:rPr>
              <a:t>divided kingdom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2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David reigned over Judah – 2 Sam.2:4 (7 years)</a:t>
            </a:r>
          </a:p>
          <a:p>
            <a:pPr lvl="2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Ishbosheth</a:t>
            </a:r>
            <a:r>
              <a:rPr lang="en-US" dirty="0" smtClean="0">
                <a:solidFill>
                  <a:schemeClr val="tx1"/>
                </a:solidFill>
              </a:rPr>
              <a:t>, son of Saul, over the rest – 2 Sam.2:10</a:t>
            </a:r>
          </a:p>
          <a:p>
            <a:pPr lvl="2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 War between two – 2 Sam.3:1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Eventually a united kingdom – 2 Sam.5:1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15BB3-8FAA-49D9-8E80-0E5EA553CF3B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5029200"/>
          </a:xfrm>
        </p:spPr>
        <p:txBody>
          <a:bodyPr rtlCol="0">
            <a:noAutofit/>
          </a:bodyPr>
          <a:lstStyle/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David reigned in Jerusalem another 33 years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David’s sins of adultery and murder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Consequences: rebellion and a </a:t>
            </a:r>
            <a:r>
              <a:rPr lang="en-US" sz="2600" b="1" dirty="0" smtClean="0">
                <a:solidFill>
                  <a:srgbClr val="FF0000"/>
                </a:solidFill>
              </a:rPr>
              <a:t>divided </a:t>
            </a:r>
          </a:p>
          <a:p>
            <a:pPr lvl="2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    kingdom</a:t>
            </a:r>
            <a:r>
              <a:rPr lang="en-US" sz="2600" b="1" dirty="0" smtClean="0">
                <a:solidFill>
                  <a:schemeClr val="tx1"/>
                </a:solidFill>
              </a:rPr>
              <a:t>, 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David’s concubines reviled</a:t>
            </a:r>
          </a:p>
          <a:p>
            <a:pPr lvl="2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                                                             2 Sam.12:1-12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David’s sin of numbering the People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Consequences: 3 days of plague  1 Chr.21:1-15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The plague stayed                          1 Chr.21:16:30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The place appointed for a new House of </a:t>
            </a:r>
          </a:p>
          <a:p>
            <a:pPr lvl="2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  Worship                                           1 Chr.22:1-19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30BF4-7564-4EED-963C-6B8D84EB785A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Israel’s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50292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Bad Beginnings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u="sng" dirty="0" smtClean="0">
                <a:solidFill>
                  <a:schemeClr val="tx1"/>
                </a:solidFill>
              </a:rPr>
              <a:t>Samuel’s judgeship</a:t>
            </a:r>
            <a:r>
              <a:rPr lang="en-US" sz="2600" dirty="0" smtClean="0">
                <a:solidFill>
                  <a:schemeClr val="tx1"/>
                </a:solidFill>
              </a:rPr>
              <a:t>: the corruption of Eli’s sons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u="sng" dirty="0" smtClean="0">
                <a:solidFill>
                  <a:schemeClr val="tx1"/>
                </a:solidFill>
              </a:rPr>
              <a:t>Saul’s reign</a:t>
            </a:r>
            <a:r>
              <a:rPr lang="en-US" sz="2600" dirty="0" smtClean="0">
                <a:solidFill>
                  <a:schemeClr val="tx1"/>
                </a:solidFill>
              </a:rPr>
              <a:t>: the corruption of Samuel’s sons</a:t>
            </a:r>
          </a:p>
          <a:p>
            <a:pPr lvl="2" algn="l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 Compounded by his disobedience in his 2</a:t>
            </a:r>
            <a:r>
              <a:rPr lang="en-US" sz="2200" baseline="30000" dirty="0" smtClean="0">
                <a:solidFill>
                  <a:schemeClr val="tx1"/>
                </a:solidFill>
              </a:rPr>
              <a:t>nd</a:t>
            </a:r>
            <a:r>
              <a:rPr lang="en-US" sz="2200" dirty="0" smtClean="0">
                <a:solidFill>
                  <a:schemeClr val="tx1"/>
                </a:solidFill>
              </a:rPr>
              <a:t> year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u="sng" dirty="0" smtClean="0">
                <a:solidFill>
                  <a:schemeClr val="tx1"/>
                </a:solidFill>
              </a:rPr>
              <a:t>David’s anointing</a:t>
            </a:r>
            <a:r>
              <a:rPr lang="en-US" sz="2600" dirty="0" smtClean="0">
                <a:solidFill>
                  <a:schemeClr val="tx1"/>
                </a:solidFill>
              </a:rPr>
              <a:t>: 14 years persecution, then 7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  years of divided kingdom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u="sng" dirty="0" smtClean="0">
                <a:solidFill>
                  <a:schemeClr val="tx1"/>
                </a:solidFill>
              </a:rPr>
              <a:t>Solomon’s genesis</a:t>
            </a:r>
            <a:r>
              <a:rPr lang="en-US" sz="2600" dirty="0" smtClean="0">
                <a:solidFill>
                  <a:schemeClr val="tx1"/>
                </a:solidFill>
              </a:rPr>
              <a:t>: a son of adulterers</a:t>
            </a:r>
          </a:p>
          <a:p>
            <a:pPr lvl="1" algn="l" eaLnBrk="1" fontAlgn="auto" hangingPunct="1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u="sng" dirty="0" smtClean="0">
                <a:solidFill>
                  <a:schemeClr val="tx1"/>
                </a:solidFill>
              </a:rPr>
              <a:t>The “Foundation” of the House of God</a:t>
            </a:r>
            <a:r>
              <a:rPr lang="en-US" sz="2600" dirty="0" smtClean="0">
                <a:solidFill>
                  <a:schemeClr val="tx1"/>
                </a:solidFill>
              </a:rPr>
              <a:t>: purchased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  by David, man of war, after his sin of numbering –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    also David’s collection of building materials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3CBA-066F-41F1-AC76-4E2F59040A6C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2618</Words>
  <Application>Microsoft Office PowerPoint</Application>
  <PresentationFormat>On-screen Show (4:3)</PresentationFormat>
  <Paragraphs>211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Office Theme</vt:lpstr>
      <vt:lpstr>                Israel’s Kingdom                  ver.2.4</vt:lpstr>
      <vt:lpstr>Israel’s Kingdom</vt:lpstr>
      <vt:lpstr>Israel’s Kingdom</vt:lpstr>
      <vt:lpstr>Israel’s Kingdom</vt:lpstr>
      <vt:lpstr>Israel’s Kingdom</vt:lpstr>
      <vt:lpstr>Israel’s Kingdom</vt:lpstr>
      <vt:lpstr>Israel’s Kingdom</vt:lpstr>
      <vt:lpstr>Israel’s Kingdom</vt:lpstr>
      <vt:lpstr>Israel’s Kingdom</vt:lpstr>
      <vt:lpstr>Israel’s Kingdom</vt:lpstr>
      <vt:lpstr>Israel’s Kingdom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Israel’s Kingdom</dc:title>
  <dc:creator>gburch</dc:creator>
  <cp:lastModifiedBy>gburch</cp:lastModifiedBy>
  <cp:revision>129</cp:revision>
  <dcterms:created xsi:type="dcterms:W3CDTF">2010-09-16T16:01:57Z</dcterms:created>
  <dcterms:modified xsi:type="dcterms:W3CDTF">2016-08-27T14:05:15Z</dcterms:modified>
</cp:coreProperties>
</file>