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333" r:id="rId2"/>
    <p:sldId id="338" r:id="rId3"/>
    <p:sldId id="303" r:id="rId4"/>
    <p:sldId id="304" r:id="rId5"/>
    <p:sldId id="305" r:id="rId6"/>
    <p:sldId id="339" r:id="rId7"/>
    <p:sldId id="341" r:id="rId8"/>
    <p:sldId id="309" r:id="rId9"/>
    <p:sldId id="310" r:id="rId10"/>
    <p:sldId id="311" r:id="rId11"/>
    <p:sldId id="312" r:id="rId12"/>
    <p:sldId id="340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22" r:id="rId23"/>
    <p:sldId id="323" r:id="rId24"/>
    <p:sldId id="324" r:id="rId25"/>
    <p:sldId id="325" r:id="rId26"/>
    <p:sldId id="326" r:id="rId27"/>
    <p:sldId id="327" r:id="rId28"/>
    <p:sldId id="328" r:id="rId29"/>
    <p:sldId id="329" r:id="rId30"/>
    <p:sldId id="330" r:id="rId31"/>
    <p:sldId id="331" r:id="rId32"/>
    <p:sldId id="332" r:id="rId33"/>
    <p:sldId id="306" r:id="rId34"/>
    <p:sldId id="335" r:id="rId35"/>
    <p:sldId id="336" r:id="rId36"/>
    <p:sldId id="337" r:id="rId37"/>
    <p:sldId id="307" r:id="rId38"/>
  </p:sldIdLst>
  <p:sldSz cx="9144000" cy="6858000" type="screen4x3"/>
  <p:notesSz cx="68580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75602" autoAdjust="0"/>
  </p:normalViewPr>
  <p:slideViewPr>
    <p:cSldViewPr>
      <p:cViewPr varScale="1">
        <p:scale>
          <a:sx n="65" d="100"/>
          <a:sy n="65" d="100"/>
        </p:scale>
        <p:origin x="-99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619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619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5FA82B8-4FC8-43C2-9338-44A2ADF5571E}" type="datetimeFigureOut">
              <a:rPr lang="en-US"/>
              <a:pPr>
                <a:defRPr/>
              </a:pPr>
              <a:t>8/25/2013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056"/>
            <a:ext cx="5486400" cy="4156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496"/>
            <a:ext cx="2971800" cy="4619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772496"/>
            <a:ext cx="2971800" cy="4619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21AA483-810C-4F2D-8978-C8D52D1A5A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Aor. Participles – </a:t>
            </a:r>
            <a:r>
              <a:rPr lang="en-US" b="0" dirty="0" smtClean="0"/>
              <a:t>1:20b, c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Eph.1:20</a:t>
            </a:r>
            <a:r>
              <a:rPr lang="en-US" b="0" dirty="0" smtClean="0"/>
              <a:t> – the “raising” and “seating” of Christ places the time of this expression of in-worked power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Eph.1:22</a:t>
            </a:r>
            <a:r>
              <a:rPr lang="en-US" b="0" dirty="0" smtClean="0"/>
              <a:t> – although the subordination was apparent after the Resurrection (e.g. Mat.28:18), making</a:t>
            </a:r>
            <a:r>
              <a:rPr lang="en-US" b="0" baseline="0" dirty="0" smtClean="0"/>
              <a:t> Him Head seems to date from the same time – but it was kept secret!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1. </a:t>
            </a:r>
            <a:r>
              <a:rPr lang="en-US" b="1" dirty="0" smtClean="0"/>
              <a:t>All the above </a:t>
            </a:r>
            <a:r>
              <a:rPr lang="en-US" b="0" dirty="0" smtClean="0"/>
              <a:t>– cp. with our former conduct, then dead</a:t>
            </a:r>
            <a:r>
              <a:rPr lang="en-US" b="0" baseline="0" dirty="0" smtClean="0"/>
              <a:t> to sin</a:t>
            </a:r>
            <a:r>
              <a:rPr lang="en-US" b="0" dirty="0" smtClean="0"/>
              <a:t> in vv.1-3, 5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1. </a:t>
            </a:r>
            <a:r>
              <a:rPr lang="en-US" b="1" dirty="0" smtClean="0"/>
              <a:t>Eph.2:8 </a:t>
            </a:r>
            <a:r>
              <a:rPr lang="en-US" b="0" dirty="0" smtClean="0"/>
              <a:t>– Perfect Participle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Aor. Participle   – </a:t>
            </a:r>
            <a:r>
              <a:rPr lang="en-US" b="0" dirty="0" smtClean="0"/>
              <a:t>2:10a – perhaps “being created”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Eph.2:10</a:t>
            </a:r>
            <a:r>
              <a:rPr lang="en-US" b="0" dirty="0" smtClean="0"/>
              <a:t> – “created” in recent past (belief), but God’s preparing the works speaks of “before overthrow” times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Eph.2:13</a:t>
            </a:r>
            <a:r>
              <a:rPr lang="en-US" b="0" dirty="0" smtClean="0"/>
              <a:t> – Gentiles corporately came near at start of dispensation – alternatively, it began at the Cross (“the blood”) but was kept secret for a time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Aor. Participles – </a:t>
            </a:r>
            <a:r>
              <a:rPr lang="en-US" b="0" dirty="0" smtClean="0"/>
              <a:t>2:14a, b; 2:15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All the Above </a:t>
            </a:r>
            <a:r>
              <a:rPr lang="en-US" b="0" dirty="0" smtClean="0"/>
              <a:t>– viewed as at start of Dispensation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 All the Above – </a:t>
            </a:r>
            <a:r>
              <a:rPr lang="en-US" b="0" dirty="0" smtClean="0"/>
              <a:t>relate to start of Dispensation</a:t>
            </a:r>
          </a:p>
          <a:p>
            <a:r>
              <a:rPr lang="en-US" b="1" dirty="0" smtClean="0"/>
              <a:t>2. Eph.2:16 – </a:t>
            </a:r>
            <a:r>
              <a:rPr lang="en-US" b="0" dirty="0" smtClean="0"/>
              <a:t>“might reconcile” is Subj. Aorist, but context starting at</a:t>
            </a:r>
            <a:r>
              <a:rPr lang="en-US" b="0" baseline="0" dirty="0" smtClean="0"/>
              <a:t> 2:13 includes an Indic. Aorist in this work of Christ – this compares with Col.1:20 below – Inf. Aorist</a:t>
            </a:r>
            <a:endParaRPr lang="en-US" b="0" dirty="0" smtClean="0"/>
          </a:p>
          <a:p>
            <a:r>
              <a:rPr lang="en-US" b="1" dirty="0" smtClean="0"/>
              <a:t>3. Aor. Participles – </a:t>
            </a:r>
            <a:r>
              <a:rPr lang="en-US" b="0" dirty="0" smtClean="0"/>
              <a:t>2:16, 17a, 20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 Eph.3:2,</a:t>
            </a:r>
            <a:r>
              <a:rPr lang="en-US" b="1" baseline="0" dirty="0" smtClean="0"/>
              <a:t> 3 – </a:t>
            </a:r>
            <a:r>
              <a:rPr lang="en-US" b="0" baseline="0" dirty="0" smtClean="0"/>
              <a:t>start of Dispensation</a:t>
            </a:r>
            <a:endParaRPr lang="en-US" b="0" dirty="0" smtClean="0"/>
          </a:p>
          <a:p>
            <a:r>
              <a:rPr lang="en-US" b="1" dirty="0" smtClean="0"/>
              <a:t>2. Aor. Participle  – </a:t>
            </a:r>
            <a:r>
              <a:rPr lang="en-US" b="0" dirty="0" smtClean="0"/>
              <a:t>3:2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 All the Above – </a:t>
            </a:r>
            <a:r>
              <a:rPr lang="en-US" b="0" dirty="0" smtClean="0"/>
              <a:t>start of Dispensation</a:t>
            </a:r>
          </a:p>
          <a:p>
            <a:r>
              <a:rPr lang="en-US" b="1" dirty="0" smtClean="0"/>
              <a:t>2. Aor. Participle – </a:t>
            </a:r>
            <a:r>
              <a:rPr lang="en-US" b="0" dirty="0" smtClean="0"/>
              <a:t>3:7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Eph.3:9 </a:t>
            </a:r>
            <a:r>
              <a:rPr lang="en-US" b="0" dirty="0" smtClean="0"/>
              <a:t>– the all things created is somewhat ambiguous – may refer to everything relating to this Dispensation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Eph.3:11</a:t>
            </a:r>
            <a:r>
              <a:rPr lang="en-US" b="0" dirty="0" smtClean="0"/>
              <a:t> – “the purpose of the ages” being “accomplished by Christ” seems to take us back to the Cross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Perf. Participle – </a:t>
            </a:r>
            <a:r>
              <a:rPr lang="en-US" b="0" dirty="0" smtClean="0"/>
              <a:t>3:9a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Aor. Participle – </a:t>
            </a:r>
            <a:r>
              <a:rPr lang="en-US" b="0" dirty="0" smtClean="0"/>
              <a:t>3:9b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All the Above </a:t>
            </a:r>
            <a:r>
              <a:rPr lang="en-US" b="0" dirty="0" smtClean="0"/>
              <a:t>– relate to our coming to faith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Reconcile</a:t>
            </a:r>
            <a:r>
              <a:rPr lang="en-US" dirty="0" smtClean="0"/>
              <a:t> - apokatallassō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 All the Above – </a:t>
            </a:r>
            <a:r>
              <a:rPr lang="en-US" b="0" dirty="0" smtClean="0"/>
              <a:t>relate to the work of Christ – the Cross</a:t>
            </a:r>
          </a:p>
          <a:p>
            <a:r>
              <a:rPr lang="en-US" b="1" dirty="0" smtClean="0"/>
              <a:t>2. Aor. Participle </a:t>
            </a:r>
            <a:r>
              <a:rPr lang="en-US" b="0" dirty="0" smtClean="0"/>
              <a:t>– 4:8a; 4:10a, b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 Aor. Participle – </a:t>
            </a:r>
            <a:r>
              <a:rPr lang="en-US" b="0" dirty="0" smtClean="0"/>
              <a:t>4:24 </a:t>
            </a:r>
          </a:p>
          <a:p>
            <a:r>
              <a:rPr lang="en-US" b="1" dirty="0" smtClean="0"/>
              <a:t>2. Eph.4:11 </a:t>
            </a:r>
            <a:r>
              <a:rPr lang="en-US" b="0" dirty="0" smtClean="0"/>
              <a:t>– this specific giving of gifts for “adjusting the saints”, etc. relates it to the start of Dispensation</a:t>
            </a:r>
          </a:p>
          <a:p>
            <a:r>
              <a:rPr lang="en-US" b="1" dirty="0" smtClean="0"/>
              <a:t>3. Eph.4:21 </a:t>
            </a:r>
            <a:r>
              <a:rPr lang="en-US" b="0" dirty="0" smtClean="0"/>
              <a:t>– “you were taught by Him” omitted as an individual vice corporate</a:t>
            </a:r>
            <a:r>
              <a:rPr lang="en-US" b="0" baseline="0" dirty="0" smtClean="0"/>
              <a:t> deed of Christ/Father</a:t>
            </a:r>
          </a:p>
          <a:p>
            <a:r>
              <a:rPr lang="en-US" b="1" baseline="0" dirty="0" smtClean="0"/>
              <a:t>4.</a:t>
            </a:r>
            <a:r>
              <a:rPr lang="en-US" b="0" baseline="0" dirty="0" smtClean="0"/>
              <a:t> </a:t>
            </a:r>
            <a:r>
              <a:rPr lang="en-US" b="1" baseline="0" dirty="0" smtClean="0"/>
              <a:t>Eph.4:24</a:t>
            </a:r>
            <a:r>
              <a:rPr lang="en-US" b="0" baseline="0" dirty="0" smtClean="0"/>
              <a:t> – might also be translated “is created” – but I have related it to the past, “Upon Belief”</a:t>
            </a:r>
          </a:p>
          <a:p>
            <a:r>
              <a:rPr lang="en-US" b="1" baseline="0" dirty="0" smtClean="0"/>
              <a:t>5. Eph.4:30 </a:t>
            </a:r>
            <a:r>
              <a:rPr lang="en-US" b="0" baseline="0" dirty="0" smtClean="0"/>
              <a:t>– “Upon Belief”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All the Above </a:t>
            </a:r>
            <a:r>
              <a:rPr lang="en-US" b="0" dirty="0" smtClean="0"/>
              <a:t>– related to Cross by “an offering and sacrifice” in 5:2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Eph.5:26 – </a:t>
            </a:r>
            <a:r>
              <a:rPr lang="en-US" b="0" dirty="0" smtClean="0"/>
              <a:t>continues from 5:25 context, at the Cross</a:t>
            </a:r>
            <a:r>
              <a:rPr lang="en-US" b="1" dirty="0" smtClean="0"/>
              <a:t> - </a:t>
            </a:r>
            <a:r>
              <a:rPr lang="en-US" b="0" dirty="0" smtClean="0"/>
              <a:t>“might sanctify” – Subj. Aorist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Col.1:12 </a:t>
            </a:r>
            <a:r>
              <a:rPr lang="en-US" b="0" dirty="0" smtClean="0"/>
              <a:t>– works of the Father – before the Overthrow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Col.1:13</a:t>
            </a:r>
            <a:r>
              <a:rPr lang="en-US" b="0" dirty="0" smtClean="0"/>
              <a:t> – continues Father’s works from 1:12</a:t>
            </a:r>
          </a:p>
          <a:p>
            <a:r>
              <a:rPr lang="en-US" b="1" dirty="0" smtClean="0"/>
              <a:t>4. Aor. Participles </a:t>
            </a:r>
            <a:r>
              <a:rPr lang="en-US" b="0" dirty="0" smtClean="0"/>
              <a:t>– Ep.5:26; Co.1:12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Col.1:13 – </a:t>
            </a:r>
            <a:r>
              <a:rPr lang="en-US" b="0" dirty="0" smtClean="0"/>
              <a:t>continues Father’s works </a:t>
            </a:r>
            <a:r>
              <a:rPr lang="en-US" b="0" smtClean="0"/>
              <a:t>from 1:4-5</a:t>
            </a:r>
            <a:endParaRPr lang="en-US" b="0" dirty="0" smtClean="0"/>
          </a:p>
          <a:p>
            <a:pPr marL="228600" indent="-228600">
              <a:buAutoNum type="arabicPeriod"/>
            </a:pPr>
            <a:r>
              <a:rPr lang="en-US" b="1" dirty="0" smtClean="0"/>
              <a:t>Col.1:16 </a:t>
            </a:r>
            <a:r>
              <a:rPr lang="en-US" b="0" dirty="0" smtClean="0"/>
              <a:t>– not just pre-Overthrow, but at the Creation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Col.1:16a – </a:t>
            </a:r>
            <a:r>
              <a:rPr lang="en-US" b="0" dirty="0" smtClean="0"/>
              <a:t>aorist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Col.1:16b – </a:t>
            </a:r>
            <a:r>
              <a:rPr lang="en-US" b="0" dirty="0" smtClean="0"/>
              <a:t>perfect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Col.1:19 – </a:t>
            </a:r>
            <a:r>
              <a:rPr lang="en-US" b="0" dirty="0" smtClean="0"/>
              <a:t>closer context in 1:20 – “His Cross”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Col.1:20</a:t>
            </a:r>
            <a:r>
              <a:rPr lang="en-US" b="0" baseline="0" dirty="0" smtClean="0"/>
              <a:t> –  the peace and “apokatallasso” (Aor. Infinitive) both derive from the Cross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Aor. Participle </a:t>
            </a:r>
            <a:r>
              <a:rPr lang="en-US" b="0" baseline="0" dirty="0" smtClean="0"/>
              <a:t>– Co.1:20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Col.1:21-22 </a:t>
            </a:r>
            <a:r>
              <a:rPr lang="en-US" b="0" dirty="0" smtClean="0"/>
              <a:t>– relates to Cross - “having been alienated” – Perf.</a:t>
            </a:r>
            <a:r>
              <a:rPr lang="en-US" b="0" baseline="0" dirty="0" smtClean="0"/>
              <a:t> Passive Participle</a:t>
            </a:r>
            <a:endParaRPr lang="en-US" b="0" dirty="0" smtClean="0"/>
          </a:p>
          <a:p>
            <a:pPr marL="228600" indent="-228600">
              <a:buAutoNum type="arabicPeriod"/>
            </a:pPr>
            <a:r>
              <a:rPr lang="en-US" b="1" dirty="0" smtClean="0"/>
              <a:t>Col.1:22</a:t>
            </a:r>
            <a:r>
              <a:rPr lang="en-US" b="0" baseline="0" dirty="0" smtClean="0"/>
              <a:t> – “to present” – aor. infinitive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Col.1:23</a:t>
            </a:r>
            <a:r>
              <a:rPr lang="en-US" b="0" baseline="0" dirty="0" smtClean="0"/>
              <a:t> – start of Dispensation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Aor. Participle </a:t>
            </a:r>
            <a:r>
              <a:rPr lang="en-US" b="0" baseline="0" dirty="0" smtClean="0"/>
              <a:t>– Co.1:23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All the Above – </a:t>
            </a:r>
            <a:r>
              <a:rPr lang="en-US" b="0" baseline="0" dirty="0" smtClean="0"/>
              <a:t>relate to start of Dispensation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Aor. Participle </a:t>
            </a:r>
            <a:r>
              <a:rPr lang="en-US" b="0" baseline="0" dirty="0" smtClean="0"/>
              <a:t>– Co.1:25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Col.1:25 </a:t>
            </a:r>
            <a:r>
              <a:rPr lang="en-US" b="0" baseline="0" dirty="0" smtClean="0"/>
              <a:t>– “to complete” – Aor. Infinitive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Col.1:26</a:t>
            </a:r>
            <a:r>
              <a:rPr lang="en-US" b="0" baseline="0" dirty="0" smtClean="0"/>
              <a:t> – “has been hidden” - Perf. Passive Participle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Col.1:27 </a:t>
            </a:r>
            <a:r>
              <a:rPr lang="en-US" b="0" baseline="0" dirty="0" smtClean="0"/>
              <a:t>– context from 1:26 – start of Dispensation - “to make known” – Aor. Infinitive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Col.2:11</a:t>
            </a:r>
            <a:r>
              <a:rPr lang="en-US" b="0" baseline="0" dirty="0" smtClean="0"/>
              <a:t> – effect of the work of Christ on the individual – Upon Belief</a:t>
            </a:r>
          </a:p>
          <a:p>
            <a:pPr marL="228600" indent="-228600">
              <a:buAutoNum type="arabicPeriod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All the Above – </a:t>
            </a:r>
            <a:r>
              <a:rPr lang="en-US" b="0" baseline="0" dirty="0" smtClean="0"/>
              <a:t>Upon Belief or At Cross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Aor. Participles </a:t>
            </a:r>
            <a:r>
              <a:rPr lang="en-US" b="0" baseline="0" dirty="0" smtClean="0"/>
              <a:t>– 2:12a, c; 2:13b</a:t>
            </a:r>
          </a:p>
          <a:p>
            <a:pPr marL="228600" indent="-228600">
              <a:buAutoNum type="arabicPeriod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Past Tense </a:t>
            </a:r>
            <a:r>
              <a:rPr lang="en-US" dirty="0" smtClean="0"/>
              <a:t>– Aorist Indicative (other aorists in context) and Perfect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b="1" dirty="0" smtClean="0"/>
              <a:t>Future Aspect </a:t>
            </a:r>
            <a:r>
              <a:rPr lang="en-US" dirty="0" smtClean="0"/>
              <a:t>– saving for last slide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1DD7B-789D-4DF8-92B4-D218A815772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All the Above – </a:t>
            </a:r>
            <a:r>
              <a:rPr lang="en-US" b="0" baseline="0" dirty="0" smtClean="0"/>
              <a:t>relate to the Cross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Aor. Participles </a:t>
            </a:r>
            <a:r>
              <a:rPr lang="en-US" b="0" baseline="0" dirty="0" smtClean="0"/>
              <a:t>– 2:14a, c; 2:15a, c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Co.2:14b</a:t>
            </a:r>
            <a:r>
              <a:rPr lang="en-US" b="0" baseline="0" dirty="0" smtClean="0"/>
              <a:t> – Perf. Indicative</a:t>
            </a:r>
          </a:p>
          <a:p>
            <a:pPr marL="228600" indent="-228600">
              <a:buAutoNum type="arabicPeriod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Col.2:20 – </a:t>
            </a:r>
            <a:r>
              <a:rPr lang="en-US" b="0" baseline="0" dirty="0" smtClean="0"/>
              <a:t>takes context from 2:11-12 – Upon Belief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Col.1:1, 3 </a:t>
            </a:r>
            <a:r>
              <a:rPr lang="en-US" b="0" baseline="0" dirty="0" smtClean="0"/>
              <a:t>– still draws on 2:11-12 context – Upon Belief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Col.3:3 </a:t>
            </a:r>
            <a:r>
              <a:rPr lang="en-US" b="0" baseline="0" dirty="0" smtClean="0"/>
              <a:t>– “has been hidden” – Perf. Passive Indicative</a:t>
            </a:r>
          </a:p>
          <a:p>
            <a:pPr marL="228600" indent="-228600">
              <a:buAutoNum type="arabicPeriod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All the Above – Upon Belief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Aor. Participle </a:t>
            </a:r>
            <a:r>
              <a:rPr lang="en-US" b="0" dirty="0" smtClean="0"/>
              <a:t>– 3:10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Upon Belief</a:t>
            </a:r>
            <a:r>
              <a:rPr lang="en-US" dirty="0" smtClean="0"/>
              <a:t> – or while</a:t>
            </a:r>
            <a:r>
              <a:rPr lang="en-US" baseline="0" dirty="0" smtClean="0"/>
              <a:t> we were yet in sin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Raised &amp; Seated </a:t>
            </a:r>
            <a:r>
              <a:rPr lang="en-US" baseline="0" dirty="0" smtClean="0"/>
              <a:t>– two obvious trans-temporaneous acts – others “Upon Belief” are also Cross-dependent.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Raised &amp; Seated </a:t>
            </a:r>
            <a:r>
              <a:rPr lang="en-US" baseline="0" dirty="0" smtClean="0"/>
              <a:t>– two obvious trans-temporaneous acts – others “Upon Belief” are also Cross-dependent.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b="1" smtClean="0"/>
              <a:t>Eph.3:21 </a:t>
            </a:r>
            <a:r>
              <a:rPr lang="en-US" dirty="0" smtClean="0"/>
              <a:t>– Christ’s “glory … unto all the generations of the age of the ages.”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Color Codes </a:t>
            </a:r>
            <a:r>
              <a:rPr lang="en-US" b="0" dirty="0" smtClean="0"/>
              <a:t>– Brown = Aorist Indicative</a:t>
            </a:r>
          </a:p>
          <a:p>
            <a:pPr marL="228600" indent="-228600">
              <a:buNone/>
            </a:pPr>
            <a:r>
              <a:rPr lang="en-US" b="0" dirty="0" smtClean="0"/>
              <a:t>		</a:t>
            </a:r>
            <a:r>
              <a:rPr lang="en-US" b="0" baseline="0" dirty="0" smtClean="0"/>
              <a:t>        Blue = Aorist Participle</a:t>
            </a:r>
          </a:p>
          <a:p>
            <a:pPr marL="228600" indent="-228600">
              <a:buNone/>
            </a:pPr>
            <a:r>
              <a:rPr lang="en-US" b="0" baseline="0" dirty="0" smtClean="0"/>
              <a:t>		        Purple = Perfect Indicative or Participle</a:t>
            </a:r>
            <a:endParaRPr lang="en-US" b="0" dirty="0" smtClean="0"/>
          </a:p>
          <a:p>
            <a:pPr marL="228600" indent="-228600">
              <a:buNone/>
            </a:pPr>
            <a:endParaRPr lang="en-US" b="1" dirty="0" smtClean="0"/>
          </a:p>
          <a:p>
            <a:pPr marL="228600" indent="-228600">
              <a:buFont typeface="+mj-lt"/>
              <a:buAutoNum type="arabicPeriod" startAt="2"/>
            </a:pPr>
            <a:r>
              <a:rPr lang="en-US" b="1" dirty="0" smtClean="0"/>
              <a:t>Aor. Participles – </a:t>
            </a:r>
            <a:r>
              <a:rPr lang="en-US" b="0" dirty="0" smtClean="0"/>
              <a:t>1:3, 5</a:t>
            </a:r>
          </a:p>
          <a:p>
            <a:pPr marL="228600" indent="-228600">
              <a:buFont typeface="+mj-lt"/>
              <a:buAutoNum type="arabicPeriod" startAt="2"/>
            </a:pPr>
            <a:endParaRPr lang="en-US" b="0" dirty="0" smtClean="0"/>
          </a:p>
          <a:p>
            <a:pPr marL="228600" indent="-228600">
              <a:buFont typeface="+mj-lt"/>
              <a:buAutoNum type="arabicPeriod" startAt="2"/>
            </a:pPr>
            <a:r>
              <a:rPr lang="en-US" b="1" dirty="0" smtClean="0"/>
              <a:t>Eph.1:3</a:t>
            </a:r>
            <a:r>
              <a:rPr lang="en-US" b="0" dirty="0" smtClean="0"/>
              <a:t> – those who translate “blesses” prob. base it on the ellipsis,</a:t>
            </a:r>
            <a:r>
              <a:rPr lang="en-US" b="0" baseline="0" dirty="0" smtClean="0"/>
              <a:t> “be”</a:t>
            </a: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 Punctiliar – </a:t>
            </a:r>
            <a:r>
              <a:rPr lang="en-US" b="0" dirty="0" smtClean="0"/>
              <a:t>point-like</a:t>
            </a:r>
            <a:r>
              <a:rPr lang="en-US" dirty="0" smtClean="0"/>
              <a:t>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 Credit </a:t>
            </a:r>
            <a:r>
              <a:rPr lang="en-US" dirty="0" smtClean="0"/>
              <a:t>– article by </a:t>
            </a:r>
            <a:r>
              <a:rPr lang="en-US" b="1" dirty="0" smtClean="0"/>
              <a:t>Bible.Org</a:t>
            </a:r>
          </a:p>
          <a:p>
            <a:r>
              <a:rPr lang="en-US" dirty="0" smtClean="0"/>
              <a:t>2. </a:t>
            </a:r>
            <a:r>
              <a:rPr lang="en-US" b="1" dirty="0" smtClean="0"/>
              <a:t>Read</a:t>
            </a:r>
            <a:r>
              <a:rPr lang="en-US" dirty="0" smtClean="0"/>
              <a:t> – 2 paras. from </a:t>
            </a:r>
            <a:r>
              <a:rPr lang="en-US" b="1" dirty="0" smtClean="0"/>
              <a:t>Blog.</a:t>
            </a:r>
            <a:r>
              <a:rPr lang="en-US" b="1" i="0" dirty="0" smtClean="0"/>
              <a:t>NTGreek.org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 Comparison – </a:t>
            </a:r>
            <a:r>
              <a:rPr lang="en-US" b="0" dirty="0" smtClean="0"/>
              <a:t>Aorist with Perfect timelines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dirty="0" smtClean="0"/>
              <a:t>Eph.1:6 – </a:t>
            </a:r>
            <a:r>
              <a:rPr lang="en-US" b="0" dirty="0" smtClean="0"/>
              <a:t>context still before</a:t>
            </a:r>
            <a:r>
              <a:rPr lang="en-US" b="0" baseline="0" dirty="0" smtClean="0"/>
              <a:t> the Overthrow</a:t>
            </a:r>
          </a:p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baseline="0" dirty="0" smtClean="0"/>
              <a:t>Eph.1:8, 9 </a:t>
            </a:r>
            <a:r>
              <a:rPr lang="en-US" b="0" baseline="0" dirty="0" smtClean="0"/>
              <a:t>– sudden change to a recent past, Upon Belief</a:t>
            </a:r>
            <a:endParaRPr lang="en-US" b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3.</a:t>
            </a:r>
            <a:r>
              <a:rPr lang="en-US" b="1" baseline="0" dirty="0" smtClean="0"/>
              <a:t> </a:t>
            </a:r>
            <a:r>
              <a:rPr lang="en-US" b="1" dirty="0" smtClean="0"/>
              <a:t>Perf. Participle – </a:t>
            </a:r>
            <a:r>
              <a:rPr lang="en-US" b="0" dirty="0" smtClean="0"/>
              <a:t>1:6b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4.. Aor. Participle  – </a:t>
            </a:r>
            <a:r>
              <a:rPr lang="en-US" b="0" dirty="0" smtClean="0"/>
              <a:t>1:9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Chapter 1 </a:t>
            </a:r>
            <a:r>
              <a:rPr lang="en-US" b="0" dirty="0" smtClean="0"/>
              <a:t>– the perspective is vast, going back to very ancient times – but it also changes suddenly to the recent past, when believers were sealed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Eph.1:9, 11 – </a:t>
            </a:r>
            <a:r>
              <a:rPr lang="en-US" b="0" dirty="0" smtClean="0"/>
              <a:t>jumps back before the Overthrow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Eph.1:13 – </a:t>
            </a:r>
            <a:r>
              <a:rPr lang="en-US" b="0" dirty="0" smtClean="0"/>
              <a:t>I have omitted the past acts</a:t>
            </a:r>
            <a:r>
              <a:rPr lang="en-US" b="0" baseline="0" dirty="0" smtClean="0"/>
              <a:t> of men – “having heard”, “having believed” – but these help place the time of sealing Upon Belief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Aor. Participle </a:t>
            </a:r>
            <a:r>
              <a:rPr lang="en-US" b="0" baseline="0" dirty="0" smtClean="0"/>
              <a:t>– 1:11b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1AA483-810C-4F2D-8978-C8D52D1A5A6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D91E9-E157-4BFE-8432-01266139E137}" type="datetime1">
              <a:rPr lang="en-US" smtClean="0"/>
              <a:pPr>
                <a:defRPr/>
              </a:pPr>
              <a:t>8/25/2013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83230-7C4F-4A22-BE8F-ECECD4855B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F46F4-10F7-4C62-9178-EE8CA2ECF306}" type="datetime1">
              <a:rPr lang="en-US" smtClean="0"/>
              <a:pPr>
                <a:defRPr/>
              </a:pPr>
              <a:t>8/25/2013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EC369-65B2-4F82-890B-D6B750A6FA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2548D-74AF-401A-A5E8-871DA751C92A}" type="datetime1">
              <a:rPr lang="en-US" smtClean="0"/>
              <a:pPr>
                <a:defRPr/>
              </a:pPr>
              <a:t>8/25/2013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B4960-A368-464E-8C31-A0F87BB091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8BD3C-2E2D-4C4A-BEDD-D18F7FBE9367}" type="datetime1">
              <a:rPr lang="en-US" smtClean="0"/>
              <a:pPr>
                <a:defRPr/>
              </a:pPr>
              <a:t>8/25/2013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99F34-E933-4C54-A5D1-3DA31D56BA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87441-4613-41FF-8310-F463E38FB8F8}" type="datetime1">
              <a:rPr lang="en-US" smtClean="0"/>
              <a:pPr>
                <a:defRPr/>
              </a:pPr>
              <a:t>8/25/2013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1207F-16F6-493C-AC3A-7A09CDB1A0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0281A-7CF9-4244-A8A1-8A0F8B8A5B4E}" type="datetime1">
              <a:rPr lang="en-US" smtClean="0"/>
              <a:pPr>
                <a:defRPr/>
              </a:pPr>
              <a:t>8/25/2013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48255-F7F0-499F-B637-C41B1A007E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AE578-4802-4814-9655-6A58BED73569}" type="datetime1">
              <a:rPr lang="en-US" smtClean="0"/>
              <a:pPr>
                <a:defRPr/>
              </a:pPr>
              <a:t>8/25/2013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03E1C-7616-4FB9-B0B5-81BD2F96C5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2100-98B7-4CA2-A389-93425566AD1E}" type="datetime1">
              <a:rPr lang="en-US" smtClean="0"/>
              <a:pPr>
                <a:defRPr/>
              </a:pPr>
              <a:t>8/25/2013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A1C5A-9266-4BFC-8FFA-8FFAE3A0E1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E5568-48E7-41A3-AD13-4E00A6E9EA4B}" type="datetime1">
              <a:rPr lang="en-US" smtClean="0"/>
              <a:pPr>
                <a:defRPr/>
              </a:pPr>
              <a:t>8/25/2013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AB00-8EDF-4ED5-A7B7-04AD4C0432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85CE2-C3C2-43F7-9249-54DF952C9AAA}" type="datetime1">
              <a:rPr lang="en-US" smtClean="0"/>
              <a:pPr>
                <a:defRPr/>
              </a:pPr>
              <a:t>8/25/2013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CB00D-5040-4EE8-A5A2-482AD9BCB9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389B9-B6D5-44EF-AE97-BC74FE83F0CB}" type="datetime1">
              <a:rPr lang="en-US" smtClean="0"/>
              <a:pPr>
                <a:defRPr/>
              </a:pPr>
              <a:t>8/25/2013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9EA9-6E4A-43E7-BC77-59F1A42E12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EDF920-5542-4185-8A83-02194A80ECBC}" type="datetime1">
              <a:rPr lang="en-US" smtClean="0"/>
              <a:pPr>
                <a:defRPr/>
              </a:pPr>
              <a:t>8/25/2013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00B757-26E5-4ED8-BC78-74CAC91823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81000" y="1371600"/>
            <a:ext cx="8458200" cy="47244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Is the “super-reconciliation” of earthlies and heavenlies in Col.1:20 a past, present, or future act of Christ?</a:t>
            </a:r>
          </a:p>
          <a:p>
            <a:pPr lvl="1" algn="l">
              <a:spcBef>
                <a:spcPct val="0"/>
              </a:spcBef>
              <a:buFont typeface="Arial" charset="0"/>
              <a:buChar char="•"/>
            </a:pP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3340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Ep.1:20 His mighty power which He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worked</a:t>
            </a:r>
            <a:r>
              <a:rPr lang="en-US" sz="4400" b="1" dirty="0" smtClean="0"/>
              <a:t> in Christ,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having raised </a:t>
            </a:r>
            <a:r>
              <a:rPr lang="en-US" sz="4400" b="1" dirty="0" smtClean="0"/>
              <a:t>Him from the dead and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having seated </a:t>
            </a:r>
            <a:r>
              <a:rPr lang="en-US" sz="4400" b="1" dirty="0" smtClean="0"/>
              <a:t>Him at His right hand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Ep.1:22 and He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subordinated</a:t>
            </a:r>
            <a:r>
              <a:rPr lang="en-US" sz="4400" b="1" dirty="0" smtClean="0"/>
              <a:t> all things under His feet and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gave</a:t>
            </a:r>
            <a:r>
              <a:rPr lang="en-US" sz="4400" b="1" dirty="0" smtClean="0"/>
              <a:t> Him </a:t>
            </a:r>
            <a:r>
              <a:rPr lang="en-US" sz="4400" b="1" i="1" dirty="0" smtClean="0"/>
              <a:t>as</a:t>
            </a:r>
            <a:r>
              <a:rPr lang="en-US" sz="4400" b="1" dirty="0" smtClean="0"/>
              <a:t> Head over all things to the church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991600" cy="53340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Ep.2:4 His great love </a:t>
            </a:r>
            <a:r>
              <a:rPr lang="en-US" sz="4400" b="1" i="1" dirty="0" smtClean="0"/>
              <a:t>with</a:t>
            </a:r>
            <a:r>
              <a:rPr lang="en-US" sz="4400" b="1" dirty="0" smtClean="0"/>
              <a:t> which He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loved</a:t>
            </a:r>
            <a:r>
              <a:rPr lang="en-US" sz="4400" b="1" dirty="0" smtClean="0"/>
              <a:t> us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Ep.2:5 He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quickened</a:t>
            </a:r>
            <a:r>
              <a:rPr lang="en-US" sz="4400" b="1" dirty="0" smtClean="0"/>
              <a:t> </a:t>
            </a:r>
            <a:r>
              <a:rPr lang="en-US" sz="4400" b="1" i="1" dirty="0" smtClean="0"/>
              <a:t>us</a:t>
            </a:r>
            <a:r>
              <a:rPr lang="en-US" sz="4400" b="1" dirty="0" smtClean="0"/>
              <a:t> with Christ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Ep.2:6 He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raised</a:t>
            </a:r>
            <a:r>
              <a:rPr lang="en-US" sz="4400" b="1" dirty="0" smtClean="0"/>
              <a:t> us together and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seated</a:t>
            </a:r>
            <a:r>
              <a:rPr lang="en-US" sz="4400" b="1" dirty="0" smtClean="0"/>
              <a:t> us together in the heavenlies in Christ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991600" cy="53340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Ep.2:8 by grace you are </a:t>
            </a:r>
            <a:r>
              <a:rPr lang="en-US" sz="4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saved</a:t>
            </a:r>
          </a:p>
          <a:p>
            <a:pPr>
              <a:spcBef>
                <a:spcPts val="1800"/>
              </a:spcBef>
              <a:buNone/>
            </a:pPr>
            <a:endParaRPr lang="en-US" sz="44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91600" cy="53340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Ep.2:10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created</a:t>
            </a:r>
            <a:r>
              <a:rPr lang="en-US" sz="4400" b="1" dirty="0" smtClean="0"/>
              <a:t> in Christ Jesus for good works, which God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before-prepared</a:t>
            </a:r>
            <a:r>
              <a:rPr lang="en-US" sz="4400" b="1" dirty="0" smtClean="0"/>
              <a:t> so that we might walk in them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Ep.2:13 you…once far off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became</a:t>
            </a:r>
            <a:r>
              <a:rPr lang="en-US" sz="4400" b="1" dirty="0" smtClean="0"/>
              <a:t> near by the blood of Christ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991600" cy="53340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Ep.2:14 Who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made</a:t>
            </a:r>
            <a:r>
              <a:rPr lang="en-US" sz="4400" b="1" dirty="0" smtClean="0"/>
              <a:t> the both one and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destroyed</a:t>
            </a:r>
            <a:r>
              <a:rPr lang="en-US" sz="4400" b="1" dirty="0" smtClean="0"/>
              <a:t> the middle-wall of the fence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Ep.2:15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having nullified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400" b="1" dirty="0" smtClean="0"/>
              <a:t>the law of the commandments in regulations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3340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 Ep.2:16 He </a:t>
            </a:r>
            <a:r>
              <a:rPr lang="en-US" sz="4400" b="1" u="sng" dirty="0" smtClean="0"/>
              <a:t>might reconcile</a:t>
            </a:r>
            <a:r>
              <a:rPr lang="en-US" sz="4400" b="1" dirty="0" smtClean="0"/>
              <a:t> the both in one body to God by the cross,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having killed</a:t>
            </a:r>
            <a:r>
              <a:rPr lang="en-US" sz="4400" b="1" dirty="0" smtClean="0"/>
              <a:t> the enmity by Him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Ep.2:17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having come</a:t>
            </a:r>
            <a:r>
              <a:rPr lang="en-US" sz="4400" b="1" dirty="0" smtClean="0"/>
              <a:t>, He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evangelized</a:t>
            </a:r>
            <a:r>
              <a:rPr lang="en-US" sz="4400" b="1" dirty="0" smtClean="0"/>
              <a:t> peace to you the far off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Ep.2:20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having been built up </a:t>
            </a:r>
            <a:r>
              <a:rPr lang="en-US" sz="4400" b="1" dirty="0" smtClean="0"/>
              <a:t>upon the foundation of the apostles &amp; pr.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3340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 Ep.3:2 the dispensation of the grace of God which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was given </a:t>
            </a:r>
            <a:r>
              <a:rPr lang="en-US" sz="4400" b="1" dirty="0" smtClean="0"/>
              <a:t>to me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Ep.3:3 He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made known </a:t>
            </a:r>
            <a:r>
              <a:rPr lang="en-US" sz="4400" b="1" dirty="0" smtClean="0"/>
              <a:t>to me the mystery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Ep.3:5 which in other generations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was</a:t>
            </a:r>
            <a:r>
              <a:rPr lang="en-US" sz="4400" b="1" dirty="0" smtClean="0"/>
              <a:t> not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made known </a:t>
            </a:r>
            <a:r>
              <a:rPr lang="en-US" sz="4400" b="1" dirty="0" smtClean="0"/>
              <a:t>to the sons of men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991600" cy="53340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 Ep.3:5 as now it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was revealed </a:t>
            </a:r>
            <a:r>
              <a:rPr lang="en-US" sz="4400" b="1" dirty="0" smtClean="0"/>
              <a:t>to His holy apostles and prophets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Ep.3:7 the gift of the grace of God which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was given </a:t>
            </a:r>
            <a:r>
              <a:rPr lang="en-US" sz="4400" b="1" dirty="0" smtClean="0"/>
              <a:t>to me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Ep.3:8 to me the less-than-least of all saints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was given </a:t>
            </a:r>
            <a:r>
              <a:rPr lang="en-US" sz="4400" b="1" dirty="0" smtClean="0"/>
              <a:t>this grace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91600" cy="51054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 Ep.3:9 the dispensation of the mystery which </a:t>
            </a:r>
            <a:r>
              <a:rPr lang="en-US" sz="4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has been hidden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400" b="1" dirty="0" smtClean="0"/>
              <a:t>from the ages in God, Who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created</a:t>
            </a:r>
            <a:r>
              <a:rPr lang="en-US" sz="4400" b="1" dirty="0" smtClean="0"/>
              <a:t> all these things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Ep.3:11 the purpose of the ages which He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accomplished</a:t>
            </a:r>
            <a:r>
              <a:rPr lang="en-US" sz="4400" b="1" dirty="0" smtClean="0"/>
              <a:t> by Christ Jesus our Lord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3340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 Ep.4:1 walk worthily of the calling which you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were called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Ep.4:4 you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were called </a:t>
            </a:r>
            <a:r>
              <a:rPr lang="en-US" sz="4400" b="1" dirty="0" smtClean="0"/>
              <a:t>in one hope of your calling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Ep.4:7 to each one of us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was given </a:t>
            </a:r>
            <a:r>
              <a:rPr lang="en-US" sz="4400" b="1" dirty="0" smtClean="0"/>
              <a:t>the grace according to the measure of the gift of Christ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458200" cy="47244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sz="5400" b="1" dirty="0" smtClean="0">
                <a:solidFill>
                  <a:schemeClr val="tx1"/>
                </a:solidFill>
              </a:rPr>
              <a:t>Col.1:20  by Him to reconcile all these things unto Himself, making peace by the blood of His cross, by Him whether the things upon the earth or the things in the heavens</a:t>
            </a:r>
          </a:p>
          <a:p>
            <a:pPr lvl="1" algn="l">
              <a:spcBef>
                <a:spcPct val="0"/>
              </a:spcBef>
              <a:buFont typeface="Arial" charset="0"/>
              <a:buChar char="•"/>
            </a:pP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53340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 Ep.4:8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having ascended </a:t>
            </a:r>
            <a:r>
              <a:rPr lang="en-US" sz="4400" b="1" dirty="0" smtClean="0"/>
              <a:t>into the height, He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led captive </a:t>
            </a:r>
            <a:r>
              <a:rPr lang="en-US" sz="4400" b="1" dirty="0" smtClean="0"/>
              <a:t>captivity; He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gave</a:t>
            </a:r>
            <a:r>
              <a:rPr lang="en-US" sz="4400" b="1" dirty="0" smtClean="0"/>
              <a:t> gifts to men</a:t>
            </a:r>
            <a:endParaRPr lang="en-US" sz="4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Ep.4:9 but this ‘He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ascended</a:t>
            </a:r>
            <a:r>
              <a:rPr lang="en-US" sz="4400" b="1" dirty="0" smtClean="0"/>
              <a:t>’ what is it except that He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descended</a:t>
            </a:r>
            <a:r>
              <a:rPr lang="en-US" sz="4400" b="1" dirty="0" smtClean="0"/>
              <a:t> also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Ep.4:10 He Who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descended</a:t>
            </a:r>
            <a:r>
              <a:rPr lang="en-US" sz="4400" b="1" dirty="0" smtClean="0"/>
              <a:t> is also He Who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ascended</a:t>
            </a:r>
            <a:r>
              <a:rPr lang="en-US" sz="4400" b="1" dirty="0" smtClean="0"/>
              <a:t> up above all the heavens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3340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 Ep.4:11 He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gave</a:t>
            </a:r>
            <a:r>
              <a:rPr lang="en-US" sz="4400" b="1" dirty="0" smtClean="0"/>
              <a:t> the apostles, then the prophets then the evangelists then the pastors (even teachers)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Ep.4:24 to put on the new man which </a:t>
            </a:r>
            <a:r>
              <a:rPr lang="en-US" sz="4400" b="1" dirty="0" smtClean="0">
                <a:solidFill>
                  <a:srgbClr val="FF0000"/>
                </a:solidFill>
              </a:rPr>
              <a:t>was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created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400" b="1" dirty="0" smtClean="0"/>
              <a:t>according to God 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Ep.4:30 grieve not the Holy Spirit of God by Whom you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were sealed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53340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 Ep.4:32 forgiving each other even as God also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forgave</a:t>
            </a:r>
            <a:r>
              <a:rPr lang="en-US" sz="4400" b="1" dirty="0" smtClean="0"/>
              <a:t> you in Christ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Ep.5:2 walk in love, even as Christ also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loved</a:t>
            </a:r>
            <a:r>
              <a:rPr lang="en-US" sz="4400" b="1" dirty="0" smtClean="0"/>
              <a:t> us and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delivered</a:t>
            </a:r>
            <a:r>
              <a:rPr lang="en-US" sz="4400" b="1" dirty="0" smtClean="0"/>
              <a:t> Himself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Ep.5:25 love…even as Christ also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loved</a:t>
            </a:r>
            <a:r>
              <a:rPr lang="en-US" sz="4400" b="1" dirty="0" smtClean="0"/>
              <a:t> the church and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delivered</a:t>
            </a:r>
            <a:r>
              <a:rPr lang="en-US" sz="4400" b="1" dirty="0" smtClean="0"/>
              <a:t> Himself for it</a:t>
            </a:r>
            <a:endParaRPr lang="en-US" sz="4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3340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 Ep.5:26 that He </a:t>
            </a:r>
            <a:r>
              <a:rPr lang="en-US" sz="4400" b="1" u="sng" dirty="0" smtClean="0"/>
              <a:t>might sanctify</a:t>
            </a:r>
            <a:r>
              <a:rPr lang="en-US" sz="4400" b="1" dirty="0" smtClean="0"/>
              <a:t> it,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having cleansed </a:t>
            </a:r>
            <a:r>
              <a:rPr lang="en-US" sz="4400" b="1" i="1" dirty="0" smtClean="0"/>
              <a:t>it</a:t>
            </a:r>
            <a:r>
              <a:rPr lang="en-US" sz="4400" b="1" dirty="0" smtClean="0"/>
              <a:t> by the washing…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Co.1:12 the Father Who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has made </a:t>
            </a:r>
            <a:r>
              <a:rPr lang="en-US" sz="4400" b="1" dirty="0" smtClean="0"/>
              <a:t>us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fit</a:t>
            </a:r>
            <a:r>
              <a:rPr lang="en-US" sz="4400" b="1" dirty="0" smtClean="0"/>
              <a:t> for the share of the lot of the Holies in the light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Co.1:13 Who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rescued</a:t>
            </a:r>
            <a:r>
              <a:rPr lang="en-US" sz="4400" b="1" dirty="0" smtClean="0"/>
              <a:t> us from the authority of the darkness…</a:t>
            </a:r>
            <a:endParaRPr lang="en-US" sz="4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3340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 Co.1:13 … and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removed</a:t>
            </a:r>
            <a:r>
              <a:rPr lang="en-US" sz="4400" b="1" dirty="0" smtClean="0"/>
              <a:t> us into the kingdom of His beloved Son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Co.1:16 by Him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were created </a:t>
            </a:r>
            <a:r>
              <a:rPr lang="en-US" sz="4400" b="1" dirty="0" smtClean="0"/>
              <a:t>all these things in the heavens and upon the earth…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Co.1:16 …all these things </a:t>
            </a:r>
            <a:r>
              <a:rPr lang="en-US" sz="4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have been created</a:t>
            </a:r>
            <a:r>
              <a:rPr lang="en-US" sz="4400" b="1" dirty="0" smtClean="0"/>
              <a:t> by Him and for Him</a:t>
            </a:r>
            <a:endParaRPr lang="en-US" sz="44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91600" cy="50292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 Co.1:19 in Him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was pleased </a:t>
            </a:r>
            <a:r>
              <a:rPr lang="en-US" sz="4400" b="1" dirty="0" smtClean="0"/>
              <a:t>all the fullness to inhabit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Co.1:20 by Him </a:t>
            </a:r>
            <a:r>
              <a:rPr lang="en-US" sz="4400" b="1" u="sng" dirty="0" smtClean="0"/>
              <a:t>to reconcile</a:t>
            </a:r>
            <a:r>
              <a:rPr lang="en-US" sz="4400" b="1" dirty="0" smtClean="0"/>
              <a:t> all these things unto Himself,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having made peace</a:t>
            </a:r>
            <a:r>
              <a:rPr lang="en-US" sz="4400" b="1" dirty="0" smtClean="0"/>
              <a:t> by the blood of His cross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3340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 Co.1:21-22 you once…</a:t>
            </a:r>
            <a:r>
              <a:rPr lang="en-US" sz="4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having</a:t>
            </a:r>
            <a:r>
              <a:rPr lang="en-US" sz="4400" b="1" dirty="0" smtClean="0"/>
              <a:t> </a:t>
            </a:r>
            <a:r>
              <a:rPr lang="en-US" sz="4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been</a:t>
            </a:r>
            <a:r>
              <a:rPr lang="en-US" sz="4400" b="1" dirty="0" smtClean="0"/>
              <a:t> </a:t>
            </a:r>
            <a:r>
              <a:rPr lang="en-US" sz="4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alienated</a:t>
            </a:r>
            <a:r>
              <a:rPr lang="en-US" sz="4400" b="1" dirty="0" smtClean="0"/>
              <a:t> and enemies…but now He </a:t>
            </a:r>
            <a:r>
              <a:rPr lang="en-US" sz="4400" b="1" u="sng" dirty="0" smtClean="0">
                <a:solidFill>
                  <a:schemeClr val="accent6">
                    <a:lumMod val="75000"/>
                  </a:schemeClr>
                </a:solidFill>
              </a:rPr>
              <a:t>reconciled</a:t>
            </a:r>
            <a:r>
              <a:rPr lang="en-US" sz="4400" b="1" dirty="0" smtClean="0"/>
              <a:t> by the body of His flesh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Co.1:23 the gospel which you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heard</a:t>
            </a:r>
            <a:r>
              <a:rPr lang="en-US" sz="4400" b="1" dirty="0" smtClean="0"/>
              <a:t> which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had been proclaimed</a:t>
            </a:r>
            <a:r>
              <a:rPr lang="en-US" sz="4400" b="1" dirty="0" smtClean="0"/>
              <a:t> in all creation which is under the heaven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3340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 Co.1:25 the dispensation of God which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was given</a:t>
            </a:r>
            <a:r>
              <a:rPr lang="en-US" sz="4400" b="1" dirty="0" smtClean="0"/>
              <a:t> to me for you, to complete the word of God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Co.1:26 the mystery which </a:t>
            </a:r>
            <a:r>
              <a:rPr lang="en-US" sz="4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has been hidden</a:t>
            </a:r>
            <a:r>
              <a:rPr lang="en-US" sz="4400" b="1" dirty="0" smtClean="0"/>
              <a:t> from the ages and the generations, but now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was revealed </a:t>
            </a:r>
            <a:r>
              <a:rPr lang="en-US" sz="4400" b="1" dirty="0" smtClean="0"/>
              <a:t>to His holy ones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53340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 Co.1:27 to whom God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desired</a:t>
            </a:r>
            <a:r>
              <a:rPr lang="en-US" sz="4400" b="1" dirty="0" smtClean="0"/>
              <a:t> to make known what </a:t>
            </a:r>
            <a:r>
              <a:rPr lang="en-US" sz="4400" b="1" i="1" dirty="0" smtClean="0"/>
              <a:t>is</a:t>
            </a:r>
            <a:r>
              <a:rPr lang="en-US" sz="4400" b="1" dirty="0" smtClean="0"/>
              <a:t> the wealth of the glory of this mystery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Co.2:11 by Him also you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were circumcised</a:t>
            </a:r>
            <a:endParaRPr lang="en-US" sz="4400" b="1" dirty="0" smtClean="0"/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endParaRPr lang="en-US" sz="44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53340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 Co.2:12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buried</a:t>
            </a:r>
            <a:r>
              <a:rPr lang="en-US" sz="4400" b="1" dirty="0" smtClean="0"/>
              <a:t> with Him by the baptism by which also you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were raised</a:t>
            </a:r>
            <a:r>
              <a:rPr lang="en-US" sz="4400" b="1" dirty="0" smtClean="0"/>
              <a:t> with Him through the faithfulness of the in-working of God Who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raised</a:t>
            </a:r>
            <a:r>
              <a:rPr lang="en-US" sz="4400" b="1" dirty="0" smtClean="0"/>
              <a:t> Him from </a:t>
            </a:r>
            <a:r>
              <a:rPr lang="en-US" sz="4400" b="1" i="1" dirty="0" smtClean="0"/>
              <a:t>the</a:t>
            </a:r>
            <a:r>
              <a:rPr lang="en-US" sz="4400" b="1" dirty="0" smtClean="0"/>
              <a:t> dead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Co.2:13 He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quickened</a:t>
            </a:r>
            <a:r>
              <a:rPr lang="en-US" sz="4400" b="1" dirty="0" smtClean="0"/>
              <a:t> us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together</a:t>
            </a:r>
            <a:r>
              <a:rPr lang="en-US" sz="4400" b="1" dirty="0" smtClean="0"/>
              <a:t> with Him,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having forgiven </a:t>
            </a:r>
            <a:r>
              <a:rPr lang="en-US" sz="4400" b="1" dirty="0" smtClean="0"/>
              <a:t>you all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endParaRPr lang="en-US" sz="44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sz="1100" b="1" dirty="0" smtClean="0">
              <a:solidFill>
                <a:srgbClr val="0070C0"/>
              </a:solidFill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763000" cy="5029200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What Has God in Christ Accomplished for His Church?</a:t>
            </a:r>
          </a:p>
          <a:p>
            <a:pPr algn="l">
              <a:spcBef>
                <a:spcPct val="0"/>
              </a:spcBef>
            </a:pPr>
            <a:endParaRPr lang="en-US" sz="20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A Survey of His Works, Spoken in Past Tense</a:t>
            </a:r>
          </a:p>
          <a:p>
            <a:pPr algn="l">
              <a:spcBef>
                <a:spcPct val="0"/>
              </a:spcBef>
              <a:buFont typeface="Arial" charset="0"/>
              <a:buChar char="•"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NOTE: A Future Aspect of Growth Often Accompanies His Work</a:t>
            </a:r>
          </a:p>
          <a:p>
            <a:pPr lvl="1" algn="l">
              <a:spcBef>
                <a:spcPct val="0"/>
              </a:spcBef>
              <a:buFont typeface="Arial" charset="0"/>
              <a:buChar char="•"/>
            </a:pP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A3AC0-3F66-41A4-88AD-64EBCE82768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53340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 Co.2:14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having wiped out </a:t>
            </a:r>
            <a:r>
              <a:rPr lang="en-US" sz="4400" b="1" dirty="0" smtClean="0"/>
              <a:t>the handwriting of the regulations that </a:t>
            </a:r>
            <a:r>
              <a:rPr lang="en-US" sz="4400" b="1" i="1" dirty="0" smtClean="0"/>
              <a:t>was</a:t>
            </a:r>
            <a:r>
              <a:rPr lang="en-US" sz="4400" b="1" dirty="0" smtClean="0"/>
              <a:t> against us…He </a:t>
            </a:r>
            <a:r>
              <a:rPr lang="en-US" sz="4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has removed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400" b="1" dirty="0" smtClean="0"/>
              <a:t>it…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having nailed </a:t>
            </a:r>
            <a:r>
              <a:rPr lang="en-US" sz="4400" b="1" dirty="0" smtClean="0"/>
              <a:t>it to the cross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Co.2:15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having disarmed </a:t>
            </a:r>
            <a:r>
              <a:rPr lang="en-US" sz="4400" b="1" dirty="0" smtClean="0"/>
              <a:t>the principalities and the authorities, He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disgraced</a:t>
            </a:r>
            <a:r>
              <a:rPr lang="en-US" sz="4400" b="1" dirty="0" smtClean="0"/>
              <a:t> </a:t>
            </a:r>
            <a:r>
              <a:rPr lang="en-US" sz="4400" b="1" i="1" dirty="0" smtClean="0"/>
              <a:t>them</a:t>
            </a:r>
            <a:r>
              <a:rPr lang="en-US" sz="4400" b="1" dirty="0" smtClean="0"/>
              <a:t> in public,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triumphing over </a:t>
            </a:r>
            <a:r>
              <a:rPr lang="en-US" sz="4400" b="1" dirty="0" smtClean="0"/>
              <a:t>them in it (Cross)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endParaRPr lang="en-US" sz="44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53340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 Co.2:20 if you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died</a:t>
            </a:r>
            <a:r>
              <a:rPr lang="en-US" sz="4400" b="1" dirty="0" smtClean="0"/>
              <a:t> with Christ from the basic principles of the world…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Co.3:1 if, then, you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were risen </a:t>
            </a:r>
            <a:r>
              <a:rPr lang="en-US" sz="4400" b="1" dirty="0" smtClean="0"/>
              <a:t>with Christ, seek the things above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Co.3:3 you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died</a:t>
            </a:r>
            <a:r>
              <a:rPr lang="en-US" sz="4400" b="1" dirty="0" smtClean="0"/>
              <a:t> and your life </a:t>
            </a:r>
            <a:r>
              <a:rPr lang="en-US" sz="4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has been hidden</a:t>
            </a:r>
            <a:r>
              <a:rPr lang="en-US" sz="4400" b="1" dirty="0" smtClean="0"/>
              <a:t> with Christ in God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endParaRPr lang="en-US" sz="44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2578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 Co.3:10 the new </a:t>
            </a:r>
            <a:r>
              <a:rPr lang="en-US" sz="4400" b="1" i="1" dirty="0" smtClean="0"/>
              <a:t>man</a:t>
            </a:r>
            <a:r>
              <a:rPr lang="en-US" sz="4400" b="1" dirty="0" smtClean="0"/>
              <a:t>, which is renewed unto recognition according to the image of Him Who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created</a:t>
            </a:r>
            <a:r>
              <a:rPr lang="en-US" sz="4400" b="1" dirty="0" smtClean="0"/>
              <a:t> it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Co.3:13 forgiving one another… even as the Lord also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forgave</a:t>
            </a:r>
            <a:r>
              <a:rPr lang="en-US" sz="4400" b="1" dirty="0" smtClean="0"/>
              <a:t> you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Co.3:15 unto which (peace) you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were called</a:t>
            </a:r>
            <a:r>
              <a:rPr lang="en-US" sz="4400" b="1" dirty="0" smtClean="0"/>
              <a:t> in one body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endParaRPr lang="en-US" sz="44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486400"/>
          </a:xfrm>
        </p:spPr>
        <p:txBody>
          <a:bodyPr/>
          <a:lstStyle/>
          <a:p>
            <a:pPr>
              <a:buNone/>
            </a:pPr>
            <a:r>
              <a:rPr lang="en-US" sz="4400" b="1" i="1" dirty="0" smtClean="0"/>
              <a:t>Summing up</a:t>
            </a:r>
            <a:r>
              <a:rPr lang="en-US" sz="4400" b="1" dirty="0" smtClean="0"/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en-US" sz="4400" b="1" dirty="0" smtClean="0"/>
              <a:t>      </a:t>
            </a:r>
            <a:r>
              <a:rPr lang="en-US" sz="4400" b="1" u="sng" dirty="0" smtClean="0"/>
              <a:t>Pre</a:t>
            </a:r>
            <a:r>
              <a:rPr lang="en-US" sz="4400" b="1" dirty="0" smtClean="0"/>
              <a:t>                             </a:t>
            </a:r>
            <a:r>
              <a:rPr lang="en-US" sz="4400" b="1" u="sng" dirty="0" smtClean="0"/>
              <a:t>Start</a:t>
            </a:r>
            <a:r>
              <a:rPr lang="en-US" sz="4400" b="1" dirty="0" smtClean="0"/>
              <a:t>        </a:t>
            </a:r>
            <a:r>
              <a:rPr lang="en-US" sz="4400" b="1" u="sng" dirty="0" smtClean="0"/>
              <a:t>Upon </a:t>
            </a:r>
          </a:p>
          <a:p>
            <a:pPr>
              <a:spcBef>
                <a:spcPts val="0"/>
              </a:spcBef>
              <a:buNone/>
            </a:pPr>
            <a:r>
              <a:rPr lang="en-US" sz="4400" b="1" u="sng" dirty="0" smtClean="0"/>
              <a:t>Overthrow</a:t>
            </a:r>
            <a:r>
              <a:rPr lang="en-US" sz="4400" b="1" dirty="0" smtClean="0"/>
              <a:t>   </a:t>
            </a:r>
            <a:r>
              <a:rPr lang="en-US" sz="4400" b="1" u="sng" dirty="0" smtClean="0"/>
              <a:t>At Cross</a:t>
            </a:r>
            <a:r>
              <a:rPr lang="en-US" sz="4400" b="1" dirty="0" smtClean="0"/>
              <a:t>   </a:t>
            </a:r>
            <a:r>
              <a:rPr lang="en-US" sz="4400" b="1" u="sng" dirty="0" smtClean="0"/>
              <a:t>Dispen.</a:t>
            </a:r>
            <a:r>
              <a:rPr lang="en-US" sz="4400" b="1" dirty="0" smtClean="0"/>
              <a:t>   </a:t>
            </a:r>
            <a:r>
              <a:rPr lang="en-US" sz="4400" b="1" u="sng" dirty="0" smtClean="0"/>
              <a:t>Belief</a:t>
            </a:r>
          </a:p>
          <a:p>
            <a:pPr>
              <a:buNone/>
            </a:pPr>
            <a:r>
              <a:rPr lang="en-US" sz="3600" b="1" dirty="0" smtClean="0"/>
              <a:t>blessed,           </a:t>
            </a:r>
            <a:r>
              <a:rPr lang="en-US" sz="3600" b="1" dirty="0" smtClean="0">
                <a:solidFill>
                  <a:srgbClr val="FF0000"/>
                </a:solidFill>
              </a:rPr>
              <a:t>raised</a:t>
            </a:r>
            <a:r>
              <a:rPr lang="en-US" sz="3600" b="1" dirty="0" smtClean="0"/>
              <a:t>,           created,     overflow 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chosen,            </a:t>
            </a:r>
            <a:r>
              <a:rPr lang="en-US" sz="3600" b="1" dirty="0" smtClean="0">
                <a:solidFill>
                  <a:srgbClr val="FF0000"/>
                </a:solidFill>
              </a:rPr>
              <a:t>seated</a:t>
            </a:r>
            <a:r>
              <a:rPr lang="en-US" sz="3600" b="1" dirty="0" smtClean="0"/>
              <a:t>,          came nr.,   wisdom,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adopted,         subordin- ,    Jew-</a:t>
            </a:r>
            <a:r>
              <a:rPr lang="en-US" sz="3600" b="1" dirty="0" err="1" smtClean="0"/>
              <a:t>Grk</a:t>
            </a:r>
            <a:r>
              <a:rPr lang="en-US" sz="3600" b="1" dirty="0" smtClean="0"/>
              <a:t>    knowl. of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engraced ,       ated all,         union,        mystery,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purpose,          Head over     wall            sealed, 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taken by lot,    all                  destroyed,  loved,                                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962400" y="2133600"/>
            <a:ext cx="1295400" cy="3810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343400" y="2133600"/>
            <a:ext cx="3048000" cy="3810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48640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/>
              <a:t>      </a:t>
            </a:r>
            <a:r>
              <a:rPr lang="en-US" sz="4400" b="1" u="sng" dirty="0" smtClean="0"/>
              <a:t>Pre</a:t>
            </a:r>
            <a:r>
              <a:rPr lang="en-US" sz="4400" b="1" dirty="0" smtClean="0"/>
              <a:t>                             </a:t>
            </a:r>
            <a:r>
              <a:rPr lang="en-US" sz="4400" b="1" u="sng" dirty="0" smtClean="0"/>
              <a:t>Start</a:t>
            </a:r>
            <a:r>
              <a:rPr lang="en-US" sz="4400" b="1" dirty="0" smtClean="0"/>
              <a:t>        </a:t>
            </a:r>
            <a:r>
              <a:rPr lang="en-US" sz="4400" b="1" u="sng" dirty="0" smtClean="0"/>
              <a:t>Upon </a:t>
            </a:r>
          </a:p>
          <a:p>
            <a:pPr>
              <a:spcBef>
                <a:spcPts val="0"/>
              </a:spcBef>
              <a:buNone/>
            </a:pPr>
            <a:r>
              <a:rPr lang="en-US" sz="4400" b="1" u="sng" dirty="0" smtClean="0"/>
              <a:t>Overthrow</a:t>
            </a:r>
            <a:r>
              <a:rPr lang="en-US" sz="4400" b="1" dirty="0" smtClean="0"/>
              <a:t>   </a:t>
            </a:r>
            <a:r>
              <a:rPr lang="en-US" sz="4400" b="1" u="sng" dirty="0" smtClean="0"/>
              <a:t>At Cross</a:t>
            </a:r>
            <a:r>
              <a:rPr lang="en-US" sz="4400" b="1" dirty="0" smtClean="0"/>
              <a:t>   </a:t>
            </a:r>
            <a:r>
              <a:rPr lang="en-US" sz="4400" b="1" u="sng" dirty="0" smtClean="0"/>
              <a:t>Dispen.</a:t>
            </a:r>
            <a:r>
              <a:rPr lang="en-US" sz="4400" b="1" dirty="0" smtClean="0"/>
              <a:t>   </a:t>
            </a:r>
            <a:r>
              <a:rPr lang="en-US" sz="4400" b="1" u="sng" dirty="0" smtClean="0"/>
              <a:t>Belief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predestined,     super-          laws        quickened,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works pre-        reconciled,  nullified,    </a:t>
            </a:r>
            <a:r>
              <a:rPr lang="en-US" sz="3600" b="1" dirty="0" smtClean="0">
                <a:solidFill>
                  <a:srgbClr val="FF0000"/>
                </a:solidFill>
              </a:rPr>
              <a:t>raised</a:t>
            </a:r>
            <a:r>
              <a:rPr lang="en-US" sz="3600" b="1" dirty="0" smtClean="0"/>
              <a:t>, 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prepared,          killed the     peace         </a:t>
            </a:r>
            <a:r>
              <a:rPr lang="en-US" sz="3600" b="1" dirty="0" smtClean="0">
                <a:solidFill>
                  <a:srgbClr val="FF0000"/>
                </a:solidFill>
              </a:rPr>
              <a:t>seated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made fit for      hatred,         preached,  called,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Holies,               purpose of  built up,      given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rescued fm.      the ages      grace/disp.  grace,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dark author.,   accomplish’d  given to  new man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                                                      Paul,        created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                                                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48640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/>
              <a:t>      </a:t>
            </a:r>
            <a:r>
              <a:rPr lang="en-US" sz="4400" b="1" u="sng" dirty="0" smtClean="0"/>
              <a:t>Pre</a:t>
            </a:r>
            <a:r>
              <a:rPr lang="en-US" sz="4400" b="1" dirty="0" smtClean="0"/>
              <a:t>                             </a:t>
            </a:r>
            <a:r>
              <a:rPr lang="en-US" sz="4400" b="1" u="sng" dirty="0" smtClean="0"/>
              <a:t>Start</a:t>
            </a:r>
            <a:r>
              <a:rPr lang="en-US" sz="4400" b="1" dirty="0" smtClean="0"/>
              <a:t>        </a:t>
            </a:r>
            <a:r>
              <a:rPr lang="en-US" sz="4400" b="1" u="sng" dirty="0" smtClean="0"/>
              <a:t>Upon </a:t>
            </a:r>
          </a:p>
          <a:p>
            <a:pPr>
              <a:spcBef>
                <a:spcPts val="0"/>
              </a:spcBef>
              <a:buNone/>
            </a:pPr>
            <a:r>
              <a:rPr lang="en-US" sz="4400" b="1" u="sng" dirty="0" smtClean="0"/>
              <a:t>Overthrow</a:t>
            </a:r>
            <a:r>
              <a:rPr lang="en-US" sz="4400" b="1" dirty="0" smtClean="0"/>
              <a:t>   </a:t>
            </a:r>
            <a:r>
              <a:rPr lang="en-US" sz="4400" b="1" u="sng" dirty="0" smtClean="0"/>
              <a:t>At Cross</a:t>
            </a:r>
            <a:r>
              <a:rPr lang="en-US" sz="4400" b="1" dirty="0" smtClean="0"/>
              <a:t>   </a:t>
            </a:r>
            <a:r>
              <a:rPr lang="en-US" sz="4400" b="1" u="sng" dirty="0" smtClean="0"/>
              <a:t>Dispen.</a:t>
            </a:r>
            <a:r>
              <a:rPr lang="en-US" sz="4400" b="1" dirty="0" smtClean="0"/>
              <a:t>   </a:t>
            </a:r>
            <a:r>
              <a:rPr lang="en-US" sz="4400" b="1" u="sng" dirty="0" smtClean="0"/>
              <a:t>Belief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chemeClr val="bg1">
                    <a:lumMod val="65000"/>
                  </a:schemeClr>
                </a:solidFill>
              </a:rPr>
              <a:t>not made</a:t>
            </a:r>
            <a:r>
              <a:rPr lang="en-US" sz="3600" b="1" dirty="0" smtClean="0"/>
              <a:t>           ascended,   knowl.  circumcis’d,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chemeClr val="bg1">
                    <a:lumMod val="65000"/>
                  </a:schemeClr>
                </a:solidFill>
              </a:rPr>
              <a:t>known to</a:t>
            </a:r>
            <a:r>
              <a:rPr lang="en-US" sz="3600" b="1" dirty="0" smtClean="0"/>
              <a:t>           descended, mystery,    buried,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chemeClr val="bg1">
                    <a:lumMod val="65000"/>
                  </a:schemeClr>
                </a:solidFill>
              </a:rPr>
              <a:t>sons of men</a:t>
            </a:r>
            <a:r>
              <a:rPr lang="en-US" sz="3600" b="1" dirty="0" smtClean="0"/>
              <a:t>,     led captive  revealed    forgave,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chemeClr val="bg1">
                    <a:lumMod val="65000"/>
                  </a:schemeClr>
                </a:solidFill>
              </a:rPr>
              <a:t>hidden from</a:t>
            </a:r>
            <a:r>
              <a:rPr lang="en-US" sz="3600" b="1" dirty="0" smtClean="0"/>
              <a:t>      captivity,     to saints,   died,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chemeClr val="bg1">
                    <a:lumMod val="65000"/>
                  </a:schemeClr>
                </a:solidFill>
              </a:rPr>
              <a:t>the ages</a:t>
            </a:r>
            <a:r>
              <a:rPr lang="en-US" sz="3600" b="1" dirty="0" smtClean="0"/>
              <a:t>             gave gifts,   disp.            life hid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                            forgave,        created,     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                            deliver’d      gospel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                             Himself,       proclaimed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>
            <a:off x="2057400" y="2590800"/>
            <a:ext cx="685800" cy="1219200"/>
          </a:xfrm>
          <a:prstGeom prst="rightBrac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286000" y="2895600"/>
            <a:ext cx="2971800" cy="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Brace 12"/>
          <p:cNvSpPr/>
          <p:nvPr/>
        </p:nvSpPr>
        <p:spPr>
          <a:xfrm>
            <a:off x="2514600" y="4114800"/>
            <a:ext cx="152400" cy="762000"/>
          </a:xfrm>
          <a:prstGeom prst="rightBrac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62200" y="4038600"/>
            <a:ext cx="2667000" cy="0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486400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/>
              <a:t>      </a:t>
            </a:r>
            <a:r>
              <a:rPr lang="en-US" sz="4400" b="1" u="sng" dirty="0" smtClean="0"/>
              <a:t>Pre</a:t>
            </a:r>
            <a:r>
              <a:rPr lang="en-US" sz="4400" b="1" dirty="0" smtClean="0"/>
              <a:t>                             </a:t>
            </a:r>
            <a:r>
              <a:rPr lang="en-US" sz="4400" b="1" u="sng" dirty="0" smtClean="0"/>
              <a:t>Start</a:t>
            </a:r>
            <a:r>
              <a:rPr lang="en-US" sz="4400" b="1" dirty="0" smtClean="0"/>
              <a:t>        </a:t>
            </a:r>
            <a:r>
              <a:rPr lang="en-US" sz="4400" b="1" u="sng" dirty="0" smtClean="0"/>
              <a:t>Upon </a:t>
            </a:r>
          </a:p>
          <a:p>
            <a:pPr>
              <a:spcBef>
                <a:spcPts val="0"/>
              </a:spcBef>
              <a:buNone/>
            </a:pPr>
            <a:r>
              <a:rPr lang="en-US" sz="4400" b="1" u="sng" dirty="0" smtClean="0"/>
              <a:t>Overthrow</a:t>
            </a:r>
            <a:r>
              <a:rPr lang="en-US" sz="4400" b="1" dirty="0" smtClean="0"/>
              <a:t>   </a:t>
            </a:r>
            <a:r>
              <a:rPr lang="en-US" sz="4400" b="1" u="sng" dirty="0" smtClean="0"/>
              <a:t>At Cross</a:t>
            </a:r>
            <a:r>
              <a:rPr lang="en-US" sz="4400" b="1" dirty="0" smtClean="0"/>
              <a:t>   </a:t>
            </a:r>
            <a:r>
              <a:rPr lang="en-US" sz="4400" b="1" u="sng" dirty="0" smtClean="0"/>
              <a:t>Dispen.</a:t>
            </a:r>
            <a:r>
              <a:rPr lang="en-US" sz="4400" b="1" dirty="0" smtClean="0"/>
              <a:t>   </a:t>
            </a:r>
            <a:r>
              <a:rPr lang="en-US" sz="4400" b="1" u="sng" dirty="0" smtClean="0"/>
              <a:t>Belief</a:t>
            </a:r>
            <a:endParaRPr lang="en-US" sz="4400" b="1" dirty="0" smtClean="0"/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removed into    cleansed,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   Kingdom,        wiped out 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gov’t created      rules,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                            all fullness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                            pleased to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                            dwell in X.,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                            peace made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/>
              <a:t>                            </a:t>
            </a:r>
          </a:p>
          <a:p>
            <a:pPr>
              <a:spcBef>
                <a:spcPts val="0"/>
              </a:spcBef>
              <a:buNone/>
            </a:pPr>
            <a:endParaRPr lang="en-US" sz="36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pPr>
              <a:buNone/>
            </a:pPr>
            <a:r>
              <a:rPr lang="en-US" sz="4800" b="1" dirty="0" smtClean="0"/>
              <a:t>What is stated in future terms?</a:t>
            </a:r>
          </a:p>
          <a:p>
            <a:pPr>
              <a:buNone/>
            </a:pPr>
            <a:endParaRPr lang="en-US" sz="1000" dirty="0" smtClean="0"/>
          </a:p>
          <a:p>
            <a:pPr>
              <a:buFont typeface="Calibri" pitchFamily="34" charset="0"/>
              <a:buChar char="—"/>
            </a:pPr>
            <a:r>
              <a:rPr lang="en-US" sz="4400" b="1" dirty="0" smtClean="0"/>
              <a:t> Resurrection and Glory – </a:t>
            </a:r>
          </a:p>
          <a:p>
            <a:pPr>
              <a:spcBef>
                <a:spcPts val="0"/>
              </a:spcBef>
              <a:buNone/>
            </a:pPr>
            <a:r>
              <a:rPr lang="en-US" sz="4400" b="1" dirty="0" smtClean="0"/>
              <a:t>                          Eph.5:13-14; Col.3:4</a:t>
            </a:r>
          </a:p>
          <a:p>
            <a:pPr>
              <a:spcBef>
                <a:spcPts val="1800"/>
              </a:spcBef>
              <a:buFont typeface="Calibri" pitchFamily="34" charset="0"/>
              <a:buChar char="—"/>
            </a:pPr>
            <a:r>
              <a:rPr lang="en-US" sz="4000" b="1" dirty="0" smtClean="0"/>
              <a:t> </a:t>
            </a:r>
            <a:r>
              <a:rPr lang="en-US" sz="4400" b="1" dirty="0" smtClean="0"/>
              <a:t>Rewards – Eph.6:8; Col.3:24-25</a:t>
            </a:r>
          </a:p>
          <a:p>
            <a:pPr>
              <a:spcBef>
                <a:spcPts val="1800"/>
              </a:spcBef>
              <a:buFont typeface="Calibri" pitchFamily="34" charset="0"/>
              <a:buChar char="—"/>
            </a:pPr>
            <a:r>
              <a:rPr lang="en-US" sz="4400" b="1" dirty="0" smtClean="0"/>
              <a:t> His mighty power, kindness – </a:t>
            </a:r>
          </a:p>
          <a:p>
            <a:pPr>
              <a:spcBef>
                <a:spcPts val="0"/>
              </a:spcBef>
              <a:buNone/>
            </a:pPr>
            <a:r>
              <a:rPr lang="en-US" sz="4400" b="1" smtClean="0"/>
              <a:t>                                </a:t>
            </a:r>
            <a:r>
              <a:rPr lang="en-US" sz="4400" b="1" smtClean="0"/>
              <a:t>Eph.1:19-21</a:t>
            </a:r>
            <a:r>
              <a:rPr lang="en-US" sz="4400" b="1" dirty="0" smtClean="0"/>
              <a:t>; 2:7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48768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 Ep.1:3 Who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has blessed </a:t>
            </a:r>
            <a:r>
              <a:rPr lang="en-US" sz="4400" b="1" dirty="0" smtClean="0"/>
              <a:t>us with every spiritual blessing…in Christ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Ep.1:4 even as He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chose</a:t>
            </a:r>
            <a:r>
              <a:rPr lang="en-US" sz="4400" b="1" dirty="0" smtClean="0"/>
              <a:t> us in Him before the overthrow of the world</a:t>
            </a:r>
            <a:endParaRPr lang="en-US" sz="4400" b="1" i="1" dirty="0" smtClean="0">
              <a:solidFill>
                <a:srgbClr val="00B0F0"/>
              </a:solidFill>
            </a:endParaRP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Ep.1:5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having predestined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400" b="1" dirty="0" smtClean="0"/>
              <a:t>us unto adoption (sonship)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525963"/>
          </a:xfrm>
        </p:spPr>
        <p:txBody>
          <a:bodyPr/>
          <a:lstStyle/>
          <a:p>
            <a:pPr algn="ctr">
              <a:buNone/>
            </a:pPr>
            <a:r>
              <a:rPr lang="en-US" sz="4800" b="1" dirty="0" smtClean="0"/>
              <a:t>Greek Verbs possess a “Kind of Action”</a:t>
            </a:r>
          </a:p>
          <a:p>
            <a:pPr>
              <a:buNone/>
            </a:pPr>
            <a:endParaRPr lang="en-US" sz="800" b="1" dirty="0" smtClean="0"/>
          </a:p>
          <a:p>
            <a:pPr>
              <a:buNone/>
            </a:pPr>
            <a:r>
              <a:rPr lang="en-US" sz="4800" b="1" dirty="0" smtClean="0"/>
              <a:t>Punctiliar – snapshot – Aorist</a:t>
            </a:r>
          </a:p>
          <a:p>
            <a:pPr>
              <a:buNone/>
            </a:pPr>
            <a:endParaRPr lang="en-US" sz="800" b="1" dirty="0" smtClean="0"/>
          </a:p>
          <a:p>
            <a:pPr>
              <a:buNone/>
            </a:pPr>
            <a:r>
              <a:rPr lang="en-US" sz="4800" b="1" dirty="0" smtClean="0"/>
              <a:t>Linear – moving picture – Perfect, Imperfect, Present, Future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lum contrast="40000"/>
          </a:blip>
          <a:srcRect/>
          <a:stretch>
            <a:fillRect/>
          </a:stretch>
        </p:blipFill>
        <p:spPr bwMode="auto">
          <a:xfrm>
            <a:off x="0" y="1752600"/>
            <a:ext cx="8305801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2743200" y="4267200"/>
            <a:ext cx="6858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800600" y="4724400"/>
            <a:ext cx="6858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4525963"/>
          </a:xfrm>
        </p:spPr>
        <p:txBody>
          <a:bodyPr/>
          <a:lstStyle/>
          <a:p>
            <a:pPr>
              <a:buNone/>
            </a:pPr>
            <a:r>
              <a:rPr lang="en-US" sz="4800" b="1" dirty="0" smtClean="0"/>
              <a:t>Past Timeline</a:t>
            </a:r>
          </a:p>
          <a:p>
            <a:pPr>
              <a:buNone/>
            </a:pPr>
            <a:endParaRPr lang="en-US" sz="1000" b="1" dirty="0" smtClean="0"/>
          </a:p>
          <a:p>
            <a:pPr>
              <a:buNone/>
            </a:pPr>
            <a:r>
              <a:rPr lang="en-US" b="1" dirty="0" smtClean="0"/>
              <a:t>Creation   Before        Cross-to  Start  Upon    Paul’s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 smtClean="0"/>
              <a:t>                Overthrow   Seating   Myst. Belief   Writing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 smtClean="0"/>
              <a:t>       </a:t>
            </a:r>
            <a:r>
              <a:rPr lang="en-US" sz="6000" b="1" dirty="0" smtClean="0"/>
              <a:t>.</a:t>
            </a:r>
            <a:r>
              <a:rPr lang="en-US" b="1" dirty="0" smtClean="0"/>
              <a:t>                </a:t>
            </a:r>
            <a:r>
              <a:rPr lang="en-US" sz="6000" b="1" dirty="0" smtClean="0"/>
              <a:t>.         .        .    .      |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 smtClean="0"/>
              <a:t>       </a:t>
            </a:r>
            <a:r>
              <a:rPr lang="en-US" sz="6000" b="1" dirty="0" smtClean="0"/>
              <a:t>.                                        |</a:t>
            </a:r>
          </a:p>
          <a:p>
            <a:pPr>
              <a:buNone/>
            </a:pPr>
            <a:r>
              <a:rPr lang="en-US" b="1" dirty="0" smtClean="0"/>
              <a:t>                                  From the Ages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066800" y="5029200"/>
            <a:ext cx="71628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3340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 Ep 1:6 His grace by which He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engraced</a:t>
            </a:r>
            <a:r>
              <a:rPr lang="en-US" sz="4400" b="1" dirty="0" smtClean="0"/>
              <a:t> us in the </a:t>
            </a:r>
            <a:r>
              <a:rPr lang="en-US" sz="4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Loved One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Ep.1:8 His grace which he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overflowed</a:t>
            </a:r>
            <a:r>
              <a:rPr lang="en-US" sz="4400" b="1" dirty="0" smtClean="0"/>
              <a:t> unto us in every wisdom and insight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Ep.1:9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having made known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400" b="1" dirty="0" smtClean="0"/>
              <a:t>to us the mystery of His will (desire) …  </a:t>
            </a:r>
            <a:endParaRPr lang="en-US" sz="4400" b="1" i="1" dirty="0" smtClean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Ephesians - Colossians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334000"/>
          </a:xfrm>
        </p:spPr>
        <p:txBody>
          <a:bodyPr/>
          <a:lstStyle/>
          <a:p>
            <a:pPr>
              <a:spcBef>
                <a:spcPct val="0"/>
              </a:spcBef>
              <a:buFont typeface="Calibri" pitchFamily="34" charset="0"/>
              <a:buChar char="–"/>
            </a:pPr>
            <a:r>
              <a:rPr lang="en-US" sz="4400" b="1" dirty="0" smtClean="0"/>
              <a:t>Ep.1:9 … according to His good-will which He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purposed</a:t>
            </a:r>
            <a:r>
              <a:rPr lang="en-US" sz="4400" b="1" dirty="0" smtClean="0"/>
              <a:t> in Himself 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Ep.1:11 in Him also we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were chosen </a:t>
            </a:r>
            <a:r>
              <a:rPr lang="en-US" sz="4400" b="1" dirty="0" smtClean="0"/>
              <a:t>(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taken by lot</a:t>
            </a:r>
            <a:r>
              <a:rPr lang="en-US" sz="4400" b="1" dirty="0" smtClean="0"/>
              <a:t>), </a:t>
            </a:r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predestined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400" b="1" dirty="0" smtClean="0"/>
              <a:t>according to (His) purpose</a:t>
            </a:r>
          </a:p>
          <a:p>
            <a:pPr>
              <a:spcBef>
                <a:spcPts val="1800"/>
              </a:spcBef>
              <a:buFont typeface="Calibri" pitchFamily="34" charset="0"/>
              <a:buChar char="–"/>
            </a:pPr>
            <a:r>
              <a:rPr lang="en-US" sz="4400" b="1" dirty="0" smtClean="0"/>
              <a:t> Ep.1:13 you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</a:rPr>
              <a:t>were sealed </a:t>
            </a:r>
            <a:r>
              <a:rPr lang="en-US" sz="4400" b="1" dirty="0" smtClean="0"/>
              <a:t>by the Holy Spirit of the promise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ver.1.0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99F34-E933-4C54-A5D1-3DA31D56BA9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12045</TotalTime>
  <Words>2622</Words>
  <Application>Microsoft Office PowerPoint</Application>
  <PresentationFormat>On-screen Show (4:3)</PresentationFormat>
  <Paragraphs>368</Paragraphs>
  <Slides>37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  <vt:lpstr>Ephesians - Colossians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Kingdom</dc:title>
  <dc:creator>gburch</dc:creator>
  <cp:lastModifiedBy>gburch</cp:lastModifiedBy>
  <cp:revision>1283</cp:revision>
  <dcterms:created xsi:type="dcterms:W3CDTF">2010-09-16T16:01:57Z</dcterms:created>
  <dcterms:modified xsi:type="dcterms:W3CDTF">2013-08-25T10:35:02Z</dcterms:modified>
</cp:coreProperties>
</file>