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Lst>
  <p:sldSz cx="9144000" cy="6858000" type="screen4x3"/>
  <p:notesSz cx="6858000" cy="90773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328" autoAdjust="0"/>
  </p:normalViewPr>
  <p:slideViewPr>
    <p:cSldViewPr>
      <p:cViewPr>
        <p:scale>
          <a:sx n="70" d="100"/>
          <a:sy n="70" d="100"/>
        </p:scale>
        <p:origin x="-432" y="1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386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4" y="0"/>
            <a:ext cx="2971800" cy="453866"/>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6CA53B0-40BE-40D2-9E8A-AB584FBC4D99}" type="datetimeFigureOut">
              <a:rPr lang="en-US"/>
              <a:pPr>
                <a:defRPr/>
              </a:pPr>
              <a:t>1/25/2015</a:t>
            </a:fld>
            <a:endParaRPr lang="en-US"/>
          </a:p>
        </p:txBody>
      </p:sp>
      <p:sp>
        <p:nvSpPr>
          <p:cNvPr id="4" name="Slide Image Placeholder 3"/>
          <p:cNvSpPr>
            <a:spLocks noGrp="1" noRot="1" noChangeAspect="1"/>
          </p:cNvSpPr>
          <p:nvPr>
            <p:ph type="sldImg" idx="2"/>
          </p:nvPr>
        </p:nvSpPr>
        <p:spPr>
          <a:xfrm>
            <a:off x="1160463" y="681038"/>
            <a:ext cx="4537075" cy="34036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11731"/>
            <a:ext cx="5486400" cy="408479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621883"/>
            <a:ext cx="2971800" cy="45386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4" y="8621883"/>
            <a:ext cx="2971800" cy="453866"/>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8CFB7ED4-F5C8-46EB-AE81-3797EEF93DF0}" type="slidenum">
              <a:rPr lang="en-US"/>
              <a:pPr>
                <a:defRPr/>
              </a:pPr>
              <a:t>‹#›</a:t>
            </a:fld>
            <a:endParaRPr lang="en-US"/>
          </a:p>
        </p:txBody>
      </p:sp>
    </p:spTree>
    <p:extLst>
      <p:ext uri="{BB962C8B-B14F-4D97-AF65-F5344CB8AC3E}">
        <p14:creationId xmlns="" xmlns:p14="http://schemas.microsoft.com/office/powerpoint/2010/main" val="35028430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b="1" dirty="0" smtClean="0">
                <a:latin typeface="+mj-lt"/>
              </a:rPr>
              <a:t>Highlighted</a:t>
            </a:r>
            <a:r>
              <a:rPr lang="en-US" dirty="0" smtClean="0">
                <a:latin typeface="+mj-lt"/>
              </a:rPr>
              <a:t> two issues to test against the scriptures.</a:t>
            </a:r>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2A2BF-A670-4166-97D5-59538804E146}"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Does not a son know his Father?</a:t>
            </a:r>
            <a:endParaRPr lang="en-US" sz="12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11</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The anointing was their teacher.</a:t>
            </a:r>
            <a:endParaRPr lang="en-US" sz="12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12</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13</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Read text in full.</a:t>
            </a:r>
          </a:p>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Book </a:t>
            </a:r>
            <a:r>
              <a:rPr lang="en-US" sz="1200" b="1" dirty="0" smtClean="0">
                <a:latin typeface="Times New Roman" panose="02020603050405020304" pitchFamily="18" charset="0"/>
                <a:cs typeface="Times New Roman" panose="02020603050405020304" pitchFamily="18" charset="0"/>
              </a:rPr>
              <a:t>of Acts – </a:t>
            </a:r>
            <a:r>
              <a:rPr lang="en-US" sz="1200" dirty="0" smtClean="0">
                <a:latin typeface="Times New Roman" panose="02020603050405020304" pitchFamily="18" charset="0"/>
                <a:cs typeface="Times New Roman" panose="02020603050405020304" pitchFamily="18" charset="0"/>
              </a:rPr>
              <a:t>teaching credit is here given to </a:t>
            </a:r>
            <a:r>
              <a:rPr lang="en-US" sz="1200" dirty="0" smtClean="0">
                <a:latin typeface="Times New Roman" panose="02020603050405020304" pitchFamily="18" charset="0"/>
                <a:cs typeface="Times New Roman" panose="02020603050405020304" pitchFamily="18" charset="0"/>
              </a:rPr>
              <a:t>Jesus, but v.2 adds “commanding by holy spirit the apostles He chose”</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14</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Paul was an instrument – </a:t>
            </a:r>
            <a:r>
              <a:rPr lang="en-US" sz="1200" dirty="0" smtClean="0">
                <a:latin typeface="Times New Roman" panose="02020603050405020304" pitchFamily="18" charset="0"/>
                <a:cs typeface="Times New Roman" panose="02020603050405020304" pitchFamily="18" charset="0"/>
              </a:rPr>
              <a:t>for things taught by spirit</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15</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Again, God’s instruments.</a:t>
            </a:r>
            <a:endParaRPr lang="en-US" sz="1200" b="1"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16</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God’s instruments </a:t>
            </a:r>
            <a:r>
              <a:rPr lang="en-US" sz="1200" b="0" dirty="0" smtClean="0">
                <a:latin typeface="Times New Roman" panose="02020603050405020304" pitchFamily="18" charset="0"/>
                <a:cs typeface="Times New Roman" panose="02020603050405020304" pitchFamily="18" charset="0"/>
              </a:rPr>
              <a:t>– combo of spiritual (anointing) and fleshy (mouth of man). This is what may differ from the Millennial fulfillment of the New Covenant. Those inheriting the kingdom of God will be resurrected – will they continue at times to be informed of God’s will from</a:t>
            </a:r>
            <a:r>
              <a:rPr lang="en-US" sz="1200" b="0" baseline="0" dirty="0" smtClean="0">
                <a:latin typeface="Times New Roman" panose="02020603050405020304" pitchFamily="18" charset="0"/>
                <a:cs typeface="Times New Roman" panose="02020603050405020304" pitchFamily="18" charset="0"/>
              </a:rPr>
              <a:t> men? If there is government in the earth, it will be hierarchical – implication is that men will continue to teach men concerning their duties in the kingdom. But this is not necessarily teaching them to ‘Know Yahweh’.</a:t>
            </a:r>
            <a:endParaRPr lang="en-US" sz="1200" b="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17</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endParaRPr lang="en-US" dirty="0">
              <a:latin typeface="+mj-lt"/>
            </a:endParaRPr>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2A2BF-A670-4166-97D5-59538804E146}"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b="1" dirty="0" smtClean="0">
                <a:latin typeface="+mj-lt"/>
              </a:rPr>
              <a:t>This is the covenant… – </a:t>
            </a:r>
            <a:r>
              <a:rPr lang="en-US" b="0" dirty="0" smtClean="0">
                <a:latin typeface="+mj-lt"/>
              </a:rPr>
              <a:t>LXX of Jer.31:31 </a:t>
            </a:r>
            <a:r>
              <a:rPr lang="en-US" b="0" dirty="0" smtClean="0">
                <a:latin typeface="+mj-lt"/>
              </a:rPr>
              <a:t>is being </a:t>
            </a:r>
            <a:r>
              <a:rPr lang="en-US" b="0" dirty="0" smtClean="0">
                <a:latin typeface="+mj-lt"/>
              </a:rPr>
              <a:t>cited</a:t>
            </a:r>
          </a:p>
          <a:p>
            <a:pPr marL="228600" indent="-228600" fontAlgn="auto">
              <a:spcBef>
                <a:spcPts val="0"/>
              </a:spcBef>
              <a:spcAft>
                <a:spcPts val="0"/>
              </a:spcAft>
              <a:buFontTx/>
              <a:buAutoNum type="arabicPeriod"/>
              <a:defRPr/>
            </a:pPr>
            <a:r>
              <a:rPr lang="en-US" b="1" dirty="0" smtClean="0">
                <a:latin typeface="+mj-lt"/>
              </a:rPr>
              <a:t>“Giving” – </a:t>
            </a:r>
            <a:r>
              <a:rPr lang="en-US" b="0" dirty="0" smtClean="0">
                <a:latin typeface="+mj-lt"/>
              </a:rPr>
              <a:t>present participle</a:t>
            </a:r>
            <a:endParaRPr lang="en-US" b="0" dirty="0" smtClean="0">
              <a:latin typeface="+mj-lt"/>
            </a:endParaRPr>
          </a:p>
          <a:p>
            <a:pPr marL="228600" indent="-228600" fontAlgn="auto">
              <a:spcBef>
                <a:spcPts val="0"/>
              </a:spcBef>
              <a:spcAft>
                <a:spcPts val="0"/>
              </a:spcAft>
              <a:buFontTx/>
              <a:buAutoNum type="arabicPeriod"/>
              <a:defRPr/>
            </a:pPr>
            <a:r>
              <a:rPr lang="en-US" b="1" dirty="0" smtClean="0">
                <a:latin typeface="+mj-lt"/>
              </a:rPr>
              <a:t>Engrave – </a:t>
            </a:r>
            <a:r>
              <a:rPr lang="en-US" b="0" dirty="0" smtClean="0">
                <a:latin typeface="+mj-lt"/>
              </a:rPr>
              <a:t>“</a:t>
            </a:r>
            <a:r>
              <a:rPr lang="en-US" dirty="0" smtClean="0">
                <a:latin typeface="+mj-lt"/>
              </a:rPr>
              <a:t>write upon”</a:t>
            </a:r>
            <a:endParaRPr lang="en-US" dirty="0">
              <a:latin typeface="+mj-lt"/>
            </a:endParaRPr>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2A2BF-A670-4166-97D5-59538804E146}"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b="1" dirty="0" smtClean="0">
                <a:latin typeface="+mj-lt"/>
              </a:rPr>
              <a:t>Eisodos</a:t>
            </a:r>
            <a:r>
              <a:rPr lang="en-US" b="1" baseline="0" dirty="0" smtClean="0">
                <a:latin typeface="+mj-lt"/>
              </a:rPr>
              <a:t> – </a:t>
            </a:r>
            <a:r>
              <a:rPr lang="en-US" baseline="0" dirty="0" smtClean="0">
                <a:latin typeface="+mj-lt"/>
              </a:rPr>
              <a:t>‘entrance’</a:t>
            </a:r>
          </a:p>
          <a:p>
            <a:pPr marL="228600" indent="-228600" fontAlgn="auto">
              <a:spcBef>
                <a:spcPts val="0"/>
              </a:spcBef>
              <a:spcAft>
                <a:spcPts val="0"/>
              </a:spcAft>
              <a:buFontTx/>
              <a:buAutoNum type="arabicPeriod"/>
              <a:defRPr/>
            </a:pPr>
            <a:r>
              <a:rPr lang="en-US" b="1" baseline="0" dirty="0" smtClean="0">
                <a:latin typeface="+mj-lt"/>
              </a:rPr>
              <a:t>No longer an offering (previous slide) – </a:t>
            </a:r>
            <a:r>
              <a:rPr lang="en-US" baseline="0" dirty="0" smtClean="0">
                <a:latin typeface="+mj-lt"/>
              </a:rPr>
              <a:t>because the great High Priest has made the one offering for sin.</a:t>
            </a:r>
          </a:p>
          <a:p>
            <a:pPr marL="228600" indent="-228600" fontAlgn="auto">
              <a:spcBef>
                <a:spcPts val="0"/>
              </a:spcBef>
              <a:spcAft>
                <a:spcPts val="0"/>
              </a:spcAft>
              <a:buFontTx/>
              <a:buAutoNum type="arabicPeriod"/>
              <a:defRPr/>
            </a:pPr>
            <a:r>
              <a:rPr lang="en-US" b="1" baseline="0" dirty="0" smtClean="0">
                <a:latin typeface="+mj-lt"/>
              </a:rPr>
              <a:t>Great High Priest – </a:t>
            </a:r>
            <a:r>
              <a:rPr lang="en-US" baseline="0" dirty="0" smtClean="0">
                <a:latin typeface="+mj-lt"/>
              </a:rPr>
              <a:t>after the order of Melchisedek, not Aaron – new Priest for a new Covenant</a:t>
            </a:r>
          </a:p>
          <a:p>
            <a:pPr marL="228600" indent="-228600" fontAlgn="auto">
              <a:spcBef>
                <a:spcPts val="0"/>
              </a:spcBef>
              <a:spcAft>
                <a:spcPts val="0"/>
              </a:spcAft>
              <a:buFontTx/>
              <a:buAutoNum type="arabicPeriod"/>
              <a:defRPr/>
            </a:pPr>
            <a:r>
              <a:rPr lang="en-US" b="1" baseline="0" dirty="0" smtClean="0">
                <a:latin typeface="+mj-lt"/>
              </a:rPr>
              <a:t>Who does this sprinkling of hearts? – </a:t>
            </a:r>
            <a:r>
              <a:rPr lang="en-US" baseline="0" dirty="0" smtClean="0">
                <a:latin typeface="+mj-lt"/>
              </a:rPr>
              <a:t>Christ, the Great High Priest!     Cp. its 1</a:t>
            </a:r>
            <a:r>
              <a:rPr lang="en-US" baseline="30000" dirty="0" smtClean="0">
                <a:latin typeface="+mj-lt"/>
              </a:rPr>
              <a:t>st</a:t>
            </a:r>
            <a:r>
              <a:rPr lang="en-US" baseline="0" dirty="0" smtClean="0">
                <a:latin typeface="+mj-lt"/>
              </a:rPr>
              <a:t> NT occ. </a:t>
            </a:r>
            <a:r>
              <a:rPr lang="en-US" b="1" baseline="0" dirty="0" smtClean="0">
                <a:latin typeface="+mj-lt"/>
              </a:rPr>
              <a:t>Heb.9:13</a:t>
            </a:r>
            <a:r>
              <a:rPr lang="en-US" baseline="0" dirty="0" smtClean="0">
                <a:latin typeface="+mj-lt"/>
              </a:rPr>
              <a:t>.</a:t>
            </a:r>
            <a:endParaRPr lang="en-US" dirty="0">
              <a:latin typeface="+mj-lt"/>
            </a:endParaRPr>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2A2BF-A670-4166-97D5-59538804E146}"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b="1" dirty="0" smtClean="0">
                <a:latin typeface="+mj-lt"/>
              </a:rPr>
              <a:t>Right out of Jer.31:33!</a:t>
            </a:r>
            <a:endParaRPr lang="en-US" b="1" dirty="0">
              <a:latin typeface="+mj-lt"/>
            </a:endParaRPr>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682A2BF-A670-4166-97D5-59538804E146}"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1" dirty="0" smtClean="0"/>
              <a:t>Acts Period Anointing – </a:t>
            </a:r>
            <a:r>
              <a:rPr lang="en-US" dirty="0" smtClean="0"/>
              <a:t>a heart changer!</a:t>
            </a:r>
            <a:endParaRPr lang="en-US" dirty="0"/>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7</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b="1" dirty="0" smtClean="0"/>
              <a:t>A More Oblique Reference to – </a:t>
            </a:r>
            <a:r>
              <a:rPr lang="en-US" b="0" dirty="0" smtClean="0"/>
              <a:t>Jer.31:33</a:t>
            </a:r>
            <a:endParaRPr lang="en-US" b="0" dirty="0"/>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8</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t>V.14 - </a:t>
            </a:r>
            <a:r>
              <a:rPr lang="en-US" sz="1200" dirty="0" smtClean="0"/>
              <a:t>applied to Acts believers in </a:t>
            </a:r>
            <a:r>
              <a:rPr lang="en-US" sz="1200" b="1" dirty="0" smtClean="0"/>
              <a:t>Rom.10:8</a:t>
            </a:r>
            <a:r>
              <a:rPr lang="en-US" sz="1200" dirty="0" smtClean="0"/>
              <a:t>.</a:t>
            </a:r>
          </a:p>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OT applications – </a:t>
            </a:r>
            <a:r>
              <a:rPr lang="en-US" sz="1200" dirty="0" smtClean="0">
                <a:latin typeface="Times New Roman" panose="02020603050405020304" pitchFamily="18" charset="0"/>
                <a:cs typeface="Times New Roman" panose="02020603050405020304" pitchFamily="18" charset="0"/>
              </a:rPr>
              <a:t>2 Ki.23:25; 2 Chr.31:21; Psa.37:30-31; Psa.40:8; Isa.51:7</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9</a:t>
            </a:fld>
            <a:endParaRPr lang="en-US"/>
          </a:p>
        </p:txBody>
      </p:sp>
    </p:spTree>
    <p:extLst>
      <p:ext uri="{BB962C8B-B14F-4D97-AF65-F5344CB8AC3E}">
        <p14:creationId xmlns="" xmlns:p14="http://schemas.microsoft.com/office/powerpoint/2010/main" val="3559724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1" dirty="0" smtClean="0">
                <a:latin typeface="Times New Roman" panose="02020603050405020304" pitchFamily="18" charset="0"/>
                <a:cs typeface="Times New Roman" panose="02020603050405020304" pitchFamily="18" charset="0"/>
              </a:rPr>
              <a:t>Jer.31:34 – </a:t>
            </a:r>
            <a:r>
              <a:rPr lang="en-US" sz="1200" dirty="0" smtClean="0">
                <a:latin typeface="Times New Roman" panose="02020603050405020304" pitchFamily="18" charset="0"/>
                <a:cs typeface="Times New Roman" panose="02020603050405020304" pitchFamily="18" charset="0"/>
              </a:rPr>
              <a:t>“Know Yahweh” – cp. 1</a:t>
            </a:r>
            <a:r>
              <a:rPr lang="en-US" sz="1200" baseline="30000" dirty="0" smtClean="0">
                <a:latin typeface="Times New Roman" panose="02020603050405020304" pitchFamily="18" charset="0"/>
                <a:cs typeface="Times New Roman" panose="02020603050405020304" pitchFamily="18" charset="0"/>
              </a:rPr>
              <a:t>st</a:t>
            </a:r>
            <a:r>
              <a:rPr lang="en-US" sz="1200" dirty="0" smtClean="0">
                <a:latin typeface="Times New Roman" panose="02020603050405020304" pitchFamily="18" charset="0"/>
                <a:cs typeface="Times New Roman" panose="02020603050405020304" pitchFamily="18" charset="0"/>
              </a:rPr>
              <a:t> sons of Eli (1 Sam.2:12), then Samuel (1 Sam.3:7). Ten, Israel in marriage-faithfulness (Hos.2:22). Finally, nations like Egypt (Isa.19:21-22).</a:t>
            </a:r>
            <a:endParaRPr lang="en-US" sz="1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8CFB7ED4-F5C8-46EB-AE81-3797EEF93DF0}" type="slidenum">
              <a:rPr lang="en-US" smtClean="0"/>
              <a:pPr>
                <a:defRPr/>
              </a:pPr>
              <a:t>10</a:t>
            </a:fld>
            <a:endParaRPr lang="en-US"/>
          </a:p>
        </p:txBody>
      </p:sp>
    </p:spTree>
    <p:extLst>
      <p:ext uri="{BB962C8B-B14F-4D97-AF65-F5344CB8AC3E}">
        <p14:creationId xmlns="" xmlns:p14="http://schemas.microsoft.com/office/powerpoint/2010/main" val="35597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B8E3825-6934-48A0-9B5A-6707F34BB8CA}" type="datetime1">
              <a:rPr lang="en-US" smtClean="0"/>
              <a:pPr>
                <a:defRPr/>
              </a:pPr>
              <a:t>1/25/2015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6" name="Slide Number Placeholder 5"/>
          <p:cNvSpPr>
            <a:spLocks noGrp="1"/>
          </p:cNvSpPr>
          <p:nvPr>
            <p:ph type="sldNum" sz="quarter" idx="12"/>
          </p:nvPr>
        </p:nvSpPr>
        <p:spPr/>
        <p:txBody>
          <a:bodyPr/>
          <a:lstStyle>
            <a:lvl1pPr>
              <a:defRPr/>
            </a:lvl1pPr>
          </a:lstStyle>
          <a:p>
            <a:pPr>
              <a:defRPr/>
            </a:pPr>
            <a:fld id="{1865090C-6DAE-4C3C-95AF-68D4D72CE2C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BCA706-05EA-47EF-9F11-038B49AEB9CE}" type="datetime1">
              <a:rPr lang="en-US" smtClean="0"/>
              <a:pPr>
                <a:defRPr/>
              </a:pPr>
              <a:t>1/25/2015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6" name="Slide Number Placeholder 5"/>
          <p:cNvSpPr>
            <a:spLocks noGrp="1"/>
          </p:cNvSpPr>
          <p:nvPr>
            <p:ph type="sldNum" sz="quarter" idx="12"/>
          </p:nvPr>
        </p:nvSpPr>
        <p:spPr/>
        <p:txBody>
          <a:bodyPr/>
          <a:lstStyle>
            <a:lvl1pPr>
              <a:defRPr/>
            </a:lvl1pPr>
          </a:lstStyle>
          <a:p>
            <a:pPr>
              <a:defRPr/>
            </a:pPr>
            <a:fld id="{A6F0605E-9FE9-4631-974A-558670EE890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FBF45D8-0719-4BA4-A8CF-3CFC05016DC1}" type="datetime1">
              <a:rPr lang="en-US" smtClean="0"/>
              <a:pPr>
                <a:defRPr/>
              </a:pPr>
              <a:t>1/25/2015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6" name="Slide Number Placeholder 5"/>
          <p:cNvSpPr>
            <a:spLocks noGrp="1"/>
          </p:cNvSpPr>
          <p:nvPr>
            <p:ph type="sldNum" sz="quarter" idx="12"/>
          </p:nvPr>
        </p:nvSpPr>
        <p:spPr/>
        <p:txBody>
          <a:bodyPr/>
          <a:lstStyle>
            <a:lvl1pPr>
              <a:defRPr/>
            </a:lvl1pPr>
          </a:lstStyle>
          <a:p>
            <a:pPr>
              <a:defRPr/>
            </a:pPr>
            <a:fld id="{C13467C8-2C50-4343-87A3-FA3173FA0F7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77E035-BAFA-43CA-83AA-F69A3F220E0E}" type="datetime1">
              <a:rPr lang="en-US" smtClean="0"/>
              <a:pPr>
                <a:defRPr/>
              </a:pPr>
              <a:t>1/25/2015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6" name="Slide Number Placeholder 5"/>
          <p:cNvSpPr>
            <a:spLocks noGrp="1"/>
          </p:cNvSpPr>
          <p:nvPr>
            <p:ph type="sldNum" sz="quarter" idx="12"/>
          </p:nvPr>
        </p:nvSpPr>
        <p:spPr/>
        <p:txBody>
          <a:bodyPr/>
          <a:lstStyle>
            <a:lvl1pPr>
              <a:defRPr/>
            </a:lvl1pPr>
          </a:lstStyle>
          <a:p>
            <a:pPr>
              <a:defRPr/>
            </a:pPr>
            <a:fld id="{E6882E2F-C8FF-4875-9A2D-A5D7FD35093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8F93A43-A4BF-4D68-B33B-A685C3BE5A4A}" type="datetime1">
              <a:rPr lang="en-US" smtClean="0"/>
              <a:pPr>
                <a:defRPr/>
              </a:pPr>
              <a:t>1/25/2015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6" name="Slide Number Placeholder 5"/>
          <p:cNvSpPr>
            <a:spLocks noGrp="1"/>
          </p:cNvSpPr>
          <p:nvPr>
            <p:ph type="sldNum" sz="quarter" idx="12"/>
          </p:nvPr>
        </p:nvSpPr>
        <p:spPr/>
        <p:txBody>
          <a:bodyPr/>
          <a:lstStyle>
            <a:lvl1pPr>
              <a:defRPr/>
            </a:lvl1pPr>
          </a:lstStyle>
          <a:p>
            <a:pPr>
              <a:defRPr/>
            </a:pPr>
            <a:fld id="{D7B32E46-E317-4BB2-A690-6CD906EC79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1C53486-DD53-45A4-871F-9DD627D3CC72}" type="datetime1">
              <a:rPr lang="en-US" smtClean="0"/>
              <a:pPr>
                <a:defRPr/>
              </a:pPr>
              <a:t>1/25/2015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7" name="Slide Number Placeholder 5"/>
          <p:cNvSpPr>
            <a:spLocks noGrp="1"/>
          </p:cNvSpPr>
          <p:nvPr>
            <p:ph type="sldNum" sz="quarter" idx="12"/>
          </p:nvPr>
        </p:nvSpPr>
        <p:spPr/>
        <p:txBody>
          <a:bodyPr/>
          <a:lstStyle>
            <a:lvl1pPr>
              <a:defRPr/>
            </a:lvl1pPr>
          </a:lstStyle>
          <a:p>
            <a:pPr>
              <a:defRPr/>
            </a:pPr>
            <a:fld id="{009B9C84-48FA-4ADB-A29C-5FCC52981EE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E0E4D22-B157-49FD-9722-6E5ECFA19778}" type="datetime1">
              <a:rPr lang="en-US" smtClean="0"/>
              <a:pPr>
                <a:defRPr/>
              </a:pPr>
              <a:t>1/25/2015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9" name="Slide Number Placeholder 5"/>
          <p:cNvSpPr>
            <a:spLocks noGrp="1"/>
          </p:cNvSpPr>
          <p:nvPr>
            <p:ph type="sldNum" sz="quarter" idx="12"/>
          </p:nvPr>
        </p:nvSpPr>
        <p:spPr/>
        <p:txBody>
          <a:bodyPr/>
          <a:lstStyle>
            <a:lvl1pPr>
              <a:defRPr/>
            </a:lvl1pPr>
          </a:lstStyle>
          <a:p>
            <a:pPr>
              <a:defRPr/>
            </a:pPr>
            <a:fld id="{D19B6275-810C-41D7-9C41-9D2B8B662F4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C2DD45E-75DE-4CB6-81F5-62181D4B235F}" type="datetime1">
              <a:rPr lang="en-US" smtClean="0"/>
              <a:pPr>
                <a:defRPr/>
              </a:pPr>
              <a:t>1/25/2015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5" name="Slide Number Placeholder 5"/>
          <p:cNvSpPr>
            <a:spLocks noGrp="1"/>
          </p:cNvSpPr>
          <p:nvPr>
            <p:ph type="sldNum" sz="quarter" idx="12"/>
          </p:nvPr>
        </p:nvSpPr>
        <p:spPr/>
        <p:txBody>
          <a:bodyPr/>
          <a:lstStyle>
            <a:lvl1pPr>
              <a:defRPr/>
            </a:lvl1pPr>
          </a:lstStyle>
          <a:p>
            <a:pPr>
              <a:defRPr/>
            </a:pPr>
            <a:fld id="{D9793098-5645-44BE-AD5C-7E5C84C7A14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CAD71E4-CFFC-499E-B004-29BE9D23653B}" type="datetime1">
              <a:rPr lang="en-US" smtClean="0"/>
              <a:pPr>
                <a:defRPr/>
              </a:pPr>
              <a:t>1/25/2015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4" name="Slide Number Placeholder 5"/>
          <p:cNvSpPr>
            <a:spLocks noGrp="1"/>
          </p:cNvSpPr>
          <p:nvPr>
            <p:ph type="sldNum" sz="quarter" idx="12"/>
          </p:nvPr>
        </p:nvSpPr>
        <p:spPr/>
        <p:txBody>
          <a:bodyPr/>
          <a:lstStyle>
            <a:lvl1pPr>
              <a:defRPr/>
            </a:lvl1pPr>
          </a:lstStyle>
          <a:p>
            <a:pPr>
              <a:defRPr/>
            </a:pPr>
            <a:fld id="{36D3B703-6BCB-4A65-9453-F6A3A77A3E7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6B4355C-6892-4936-8E3E-BDF5D4A28E68}" type="datetime1">
              <a:rPr lang="en-US" smtClean="0"/>
              <a:pPr>
                <a:defRPr/>
              </a:pPr>
              <a:t>1/25/2015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7" name="Slide Number Placeholder 5"/>
          <p:cNvSpPr>
            <a:spLocks noGrp="1"/>
          </p:cNvSpPr>
          <p:nvPr>
            <p:ph type="sldNum" sz="quarter" idx="12"/>
          </p:nvPr>
        </p:nvSpPr>
        <p:spPr/>
        <p:txBody>
          <a:bodyPr/>
          <a:lstStyle>
            <a:lvl1pPr>
              <a:defRPr/>
            </a:lvl1pPr>
          </a:lstStyle>
          <a:p>
            <a:pPr>
              <a:defRPr/>
            </a:pPr>
            <a:fld id="{0B6F2454-85D9-4EA0-961D-3F413FDE195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6E8AF2-7C99-46BD-96F0-6C52733BE0EA}" type="datetime1">
              <a:rPr lang="en-US" smtClean="0"/>
              <a:pPr>
                <a:defRPr/>
              </a:pPr>
              <a:t>1/25/2015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Lesson 1</a:t>
            </a:r>
            <a:endParaRPr lang="en-US"/>
          </a:p>
        </p:txBody>
      </p:sp>
      <p:sp>
        <p:nvSpPr>
          <p:cNvPr id="7" name="Slide Number Placeholder 5"/>
          <p:cNvSpPr>
            <a:spLocks noGrp="1"/>
          </p:cNvSpPr>
          <p:nvPr>
            <p:ph type="sldNum" sz="quarter" idx="12"/>
          </p:nvPr>
        </p:nvSpPr>
        <p:spPr/>
        <p:txBody>
          <a:bodyPr/>
          <a:lstStyle>
            <a:lvl1pPr>
              <a:defRPr/>
            </a:lvl1pPr>
          </a:lstStyle>
          <a:p>
            <a:pPr>
              <a:defRPr/>
            </a:pPr>
            <a:fld id="{0222D4DD-571F-434E-AD73-777E98E7744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B4C498-1D9B-49C5-AC13-855E24CF8CB0}" type="datetime1">
              <a:rPr lang="en-US" smtClean="0"/>
              <a:pPr>
                <a:defRPr/>
              </a:pPr>
              <a:t>1/25/2015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smtClean="0"/>
              <a:t>Lesson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A34790BF-9368-45C0-A4EA-4F9EA4BAE1D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304800"/>
            <a:ext cx="7772400" cy="762000"/>
          </a:xfrm>
        </p:spPr>
        <p:txBody>
          <a:bodyPr/>
          <a:lstStyle/>
          <a:p>
            <a:r>
              <a:rPr lang="en-US" sz="4800" b="1" dirty="0" smtClean="0">
                <a:solidFill>
                  <a:srgbClr val="0070C0"/>
                </a:solidFill>
              </a:rPr>
              <a:t>Law</a:t>
            </a:r>
            <a:r>
              <a:rPr lang="en-US" sz="4800" b="1" dirty="0" smtClean="0">
                <a:solidFill>
                  <a:srgbClr val="C00000"/>
                </a:solidFill>
              </a:rPr>
              <a:t> </a:t>
            </a:r>
            <a:r>
              <a:rPr lang="en-US" sz="4800" b="1" dirty="0" smtClean="0"/>
              <a:t>Written in the</a:t>
            </a:r>
            <a:r>
              <a:rPr lang="en-US" sz="4800" b="1" dirty="0" smtClean="0">
                <a:solidFill>
                  <a:srgbClr val="C00000"/>
                </a:solidFill>
              </a:rPr>
              <a:t> </a:t>
            </a:r>
            <a:r>
              <a:rPr lang="en-US" sz="4800" b="1" dirty="0" smtClean="0">
                <a:solidFill>
                  <a:srgbClr val="FF0000"/>
                </a:solidFill>
              </a:rPr>
              <a:t>Heart</a:t>
            </a:r>
          </a:p>
        </p:txBody>
      </p:sp>
      <p:sp>
        <p:nvSpPr>
          <p:cNvPr id="3" name="Subtitle 2"/>
          <p:cNvSpPr>
            <a:spLocks noGrp="1"/>
          </p:cNvSpPr>
          <p:nvPr>
            <p:ph type="subTitle" idx="1"/>
          </p:nvPr>
        </p:nvSpPr>
        <p:spPr>
          <a:xfrm>
            <a:off x="228600" y="1219200"/>
            <a:ext cx="8610600" cy="5334000"/>
          </a:xfrm>
        </p:spPr>
        <p:txBody>
          <a:bodyPr rtlCol="0">
            <a:noAutofit/>
          </a:bodyPr>
          <a:lstStyle/>
          <a:p>
            <a:pPr algn="l" fontAlgn="auto">
              <a:spcAft>
                <a:spcPts val="0"/>
              </a:spcAft>
              <a:defRPr/>
            </a:pPr>
            <a:r>
              <a:rPr lang="en-US" sz="3600" b="1" dirty="0">
                <a:solidFill>
                  <a:schemeClr val="tx1"/>
                </a:solidFill>
                <a:latin typeface="Times New Roman" panose="02020603050405020304" pitchFamily="18" charset="0"/>
                <a:cs typeface="Times New Roman" panose="02020603050405020304" pitchFamily="18" charset="0"/>
              </a:rPr>
              <a:t>Jer.31:33-34</a:t>
            </a:r>
            <a:r>
              <a:rPr lang="en-US"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‘For </a:t>
            </a:r>
            <a:r>
              <a:rPr lang="en-US" dirty="0">
                <a:solidFill>
                  <a:schemeClr val="tx1"/>
                </a:solidFill>
                <a:latin typeface="Times New Roman" panose="02020603050405020304" pitchFamily="18" charset="0"/>
                <a:cs typeface="Times New Roman" panose="02020603050405020304" pitchFamily="18" charset="0"/>
              </a:rPr>
              <a:t>this </a:t>
            </a:r>
            <a:r>
              <a:rPr lang="en-US" i="1" dirty="0" smtClean="0">
                <a:solidFill>
                  <a:schemeClr val="tx1"/>
                </a:solidFill>
                <a:latin typeface="Times New Roman" panose="02020603050405020304" pitchFamily="18" charset="0"/>
                <a:cs typeface="Times New Roman" panose="02020603050405020304" pitchFamily="18" charset="0"/>
              </a:rPr>
              <a:t>is</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the covenant that I </a:t>
            </a:r>
            <a:r>
              <a:rPr lang="en-US" dirty="0" smtClean="0">
                <a:solidFill>
                  <a:schemeClr val="tx1"/>
                </a:solidFill>
                <a:latin typeface="Times New Roman" panose="02020603050405020304" pitchFamily="18" charset="0"/>
                <a:cs typeface="Times New Roman" panose="02020603050405020304" pitchFamily="18" charset="0"/>
              </a:rPr>
              <a:t>will make </a:t>
            </a:r>
            <a:r>
              <a:rPr lang="en-US" dirty="0">
                <a:solidFill>
                  <a:schemeClr val="tx1"/>
                </a:solidFill>
                <a:latin typeface="Times New Roman" panose="02020603050405020304" pitchFamily="18" charset="0"/>
                <a:cs typeface="Times New Roman" panose="02020603050405020304" pitchFamily="18" charset="0"/>
              </a:rPr>
              <a:t>with the house of Israel after those days</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says Yahweh, </a:t>
            </a:r>
            <a:r>
              <a:rPr lang="en-US" dirty="0" smtClean="0">
                <a:solidFill>
                  <a:schemeClr val="tx1"/>
                </a:solidFill>
                <a:latin typeface="Times New Roman" panose="02020603050405020304" pitchFamily="18" charset="0"/>
                <a:cs typeface="Times New Roman" panose="02020603050405020304" pitchFamily="18" charset="0"/>
              </a:rPr>
              <a:t>‘</a:t>
            </a:r>
            <a:r>
              <a:rPr lang="en-US" dirty="0" smtClean="0">
                <a:solidFill>
                  <a:srgbClr val="C00000"/>
                </a:solidFill>
                <a:latin typeface="Times New Roman" panose="02020603050405020304" pitchFamily="18" charset="0"/>
                <a:cs typeface="Times New Roman" panose="02020603050405020304" pitchFamily="18" charset="0"/>
              </a:rPr>
              <a:t>I </a:t>
            </a:r>
            <a:r>
              <a:rPr lang="en-US" dirty="0" smtClean="0">
                <a:solidFill>
                  <a:srgbClr val="C00000"/>
                </a:solidFill>
                <a:latin typeface="Times New Roman" panose="02020603050405020304" pitchFamily="18" charset="0"/>
                <a:cs typeface="Times New Roman" panose="02020603050405020304" pitchFamily="18" charset="0"/>
              </a:rPr>
              <a:t>have </a:t>
            </a:r>
            <a:r>
              <a:rPr lang="en-US" dirty="0">
                <a:solidFill>
                  <a:srgbClr val="C00000"/>
                </a:solidFill>
                <a:latin typeface="Times New Roman" panose="02020603050405020304" pitchFamily="18" charset="0"/>
                <a:cs typeface="Times New Roman" panose="02020603050405020304" pitchFamily="18" charset="0"/>
              </a:rPr>
              <a:t>put My law in their inward parts and </a:t>
            </a:r>
            <a:r>
              <a:rPr lang="en-US" dirty="0" smtClean="0">
                <a:solidFill>
                  <a:srgbClr val="C00000"/>
                </a:solidFill>
                <a:latin typeface="Times New Roman" panose="02020603050405020304" pitchFamily="18" charset="0"/>
                <a:cs typeface="Times New Roman" panose="02020603050405020304" pitchFamily="18" charset="0"/>
              </a:rPr>
              <a:t>upon </a:t>
            </a:r>
            <a:r>
              <a:rPr lang="en-US" dirty="0">
                <a:solidFill>
                  <a:srgbClr val="C00000"/>
                </a:solidFill>
                <a:latin typeface="Times New Roman" panose="02020603050405020304" pitchFamily="18" charset="0"/>
                <a:cs typeface="Times New Roman" panose="02020603050405020304" pitchFamily="18" charset="0"/>
              </a:rPr>
              <a:t>their </a:t>
            </a:r>
            <a:r>
              <a:rPr lang="en-US" dirty="0" smtClean="0">
                <a:solidFill>
                  <a:srgbClr val="C00000"/>
                </a:solidFill>
                <a:latin typeface="Times New Roman" panose="02020603050405020304" pitchFamily="18" charset="0"/>
                <a:cs typeface="Times New Roman" panose="02020603050405020304" pitchFamily="18" charset="0"/>
              </a:rPr>
              <a:t>heart I </a:t>
            </a:r>
            <a:r>
              <a:rPr lang="en-US" dirty="0" smtClean="0">
                <a:solidFill>
                  <a:srgbClr val="C00000"/>
                </a:solidFill>
                <a:latin typeface="Times New Roman" panose="02020603050405020304" pitchFamily="18" charset="0"/>
                <a:cs typeface="Times New Roman" panose="02020603050405020304" pitchFamily="18" charset="0"/>
              </a:rPr>
              <a:t>will write </a:t>
            </a:r>
            <a:r>
              <a:rPr lang="en-US" dirty="0" smtClean="0">
                <a:solidFill>
                  <a:srgbClr val="C00000"/>
                </a:solidFill>
                <a:latin typeface="Times New Roman" panose="02020603050405020304" pitchFamily="18" charset="0"/>
                <a:cs typeface="Times New Roman" panose="02020603050405020304" pitchFamily="18" charset="0"/>
              </a:rPr>
              <a:t>it</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and I will </a:t>
            </a:r>
            <a:r>
              <a:rPr lang="en-US" dirty="0" smtClean="0">
                <a:solidFill>
                  <a:schemeClr val="tx1"/>
                </a:solidFill>
                <a:latin typeface="Times New Roman" panose="02020603050405020304" pitchFamily="18" charset="0"/>
                <a:cs typeface="Times New Roman" panose="02020603050405020304" pitchFamily="18" charset="0"/>
              </a:rPr>
              <a:t>become </a:t>
            </a:r>
            <a:r>
              <a:rPr lang="en-US" dirty="0">
                <a:solidFill>
                  <a:schemeClr val="tx1"/>
                </a:solidFill>
                <a:latin typeface="Times New Roman" panose="02020603050405020304" pitchFamily="18" charset="0"/>
                <a:cs typeface="Times New Roman" panose="02020603050405020304" pitchFamily="18" charset="0"/>
              </a:rPr>
              <a:t>their God and they will </a:t>
            </a:r>
            <a:r>
              <a:rPr lang="en-US" dirty="0" smtClean="0">
                <a:solidFill>
                  <a:schemeClr val="tx1"/>
                </a:solidFill>
                <a:latin typeface="Times New Roman" panose="02020603050405020304" pitchFamily="18" charset="0"/>
                <a:cs typeface="Times New Roman" panose="02020603050405020304" pitchFamily="18" charset="0"/>
              </a:rPr>
              <a:t>become </a:t>
            </a:r>
            <a:r>
              <a:rPr lang="en-US" dirty="0">
                <a:solidFill>
                  <a:schemeClr val="tx1"/>
                </a:solidFill>
                <a:latin typeface="Times New Roman" panose="02020603050405020304" pitchFamily="18" charset="0"/>
                <a:cs typeface="Times New Roman" panose="02020603050405020304" pitchFamily="18" charset="0"/>
              </a:rPr>
              <a:t>My people. And </a:t>
            </a:r>
            <a:r>
              <a:rPr lang="en-US" dirty="0">
                <a:solidFill>
                  <a:srgbClr val="C00000"/>
                </a:solidFill>
                <a:latin typeface="Times New Roman" panose="02020603050405020304" pitchFamily="18" charset="0"/>
                <a:cs typeface="Times New Roman" panose="02020603050405020304" pitchFamily="18" charset="0"/>
              </a:rPr>
              <a:t>they will </a:t>
            </a:r>
            <a:r>
              <a:rPr lang="en-US" dirty="0" smtClean="0">
                <a:solidFill>
                  <a:srgbClr val="C00000"/>
                </a:solidFill>
                <a:latin typeface="Times New Roman" panose="02020603050405020304" pitchFamily="18" charset="0"/>
                <a:cs typeface="Times New Roman" panose="02020603050405020304" pitchFamily="18" charset="0"/>
              </a:rPr>
              <a:t>not teach again </a:t>
            </a:r>
            <a:r>
              <a:rPr lang="en-US" dirty="0">
                <a:solidFill>
                  <a:srgbClr val="C00000"/>
                </a:solidFill>
                <a:latin typeface="Times New Roman" panose="02020603050405020304" pitchFamily="18" charset="0"/>
                <a:cs typeface="Times New Roman" panose="02020603050405020304" pitchFamily="18" charset="0"/>
              </a:rPr>
              <a:t>each one his </a:t>
            </a:r>
            <a:r>
              <a:rPr lang="en-US" dirty="0" smtClean="0">
                <a:solidFill>
                  <a:srgbClr val="C00000"/>
                </a:solidFill>
                <a:latin typeface="Times New Roman" panose="02020603050405020304" pitchFamily="18" charset="0"/>
                <a:cs typeface="Times New Roman" panose="02020603050405020304" pitchFamily="18" charset="0"/>
              </a:rPr>
              <a:t>companion </a:t>
            </a:r>
            <a:r>
              <a:rPr lang="en-US" dirty="0">
                <a:solidFill>
                  <a:srgbClr val="C00000"/>
                </a:solidFill>
                <a:latin typeface="Times New Roman" panose="02020603050405020304" pitchFamily="18" charset="0"/>
                <a:cs typeface="Times New Roman" panose="02020603050405020304" pitchFamily="18" charset="0"/>
              </a:rPr>
              <a:t>and each his brother, saying, </a:t>
            </a:r>
            <a:r>
              <a:rPr lang="en-US" dirty="0" smtClean="0">
                <a:solidFill>
                  <a:srgbClr val="C00000"/>
                </a:solidFill>
                <a:latin typeface="Times New Roman" panose="02020603050405020304" pitchFamily="18" charset="0"/>
                <a:cs typeface="Times New Roman" panose="02020603050405020304" pitchFamily="18" charset="0"/>
              </a:rPr>
              <a:t>“Know Yahweh”</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for they will all know Me from the least to the greatest of them</a:t>
            </a:r>
            <a:r>
              <a:rPr lang="en-US" dirty="0" smtClean="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says Yahweh, ‘For I will forgive their iniquity and I will remember their sin no longer.’</a:t>
            </a:r>
          </a:p>
        </p:txBody>
      </p:sp>
      <p:sp>
        <p:nvSpPr>
          <p:cNvPr id="4" name="Slide Number Placeholder 3"/>
          <p:cNvSpPr>
            <a:spLocks noGrp="1"/>
          </p:cNvSpPr>
          <p:nvPr>
            <p:ph type="sldNum" sz="quarter" idx="12"/>
          </p:nvPr>
        </p:nvSpPr>
        <p:spPr/>
        <p:txBody>
          <a:bodyPr/>
          <a:lstStyle/>
          <a:p>
            <a:pPr>
              <a:defRPr/>
            </a:pPr>
            <a:fld id="{1566AA2E-1911-4C6D-8D65-AB364020840D}" type="slidenum">
              <a:rPr lang="en-US"/>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sz="4400" i="1" dirty="0" smtClean="0">
                <a:latin typeface="Times New Roman" panose="02020603050405020304" pitchFamily="18" charset="0"/>
                <a:cs typeface="Times New Roman" panose="02020603050405020304" pitchFamily="18" charset="0"/>
              </a:rPr>
              <a:t>No Need of a Teacher:</a:t>
            </a:r>
          </a:p>
          <a:p>
            <a:pPr marL="0" indent="0">
              <a:buNone/>
            </a:pPr>
            <a:r>
              <a:rPr lang="en-US" sz="4800" b="1" dirty="0">
                <a:latin typeface="Times New Roman" panose="02020603050405020304" pitchFamily="18" charset="0"/>
                <a:cs typeface="Times New Roman" panose="02020603050405020304" pitchFamily="18" charset="0"/>
              </a:rPr>
              <a:t>Joh.14:26</a:t>
            </a:r>
            <a:r>
              <a:rPr lang="en-US" sz="4400" dirty="0">
                <a:latin typeface="Times New Roman" panose="02020603050405020304" pitchFamily="18" charset="0"/>
                <a:cs typeface="Times New Roman" panose="02020603050405020304" pitchFamily="18" charset="0"/>
              </a:rPr>
              <a:t>  But </a:t>
            </a:r>
            <a:r>
              <a:rPr lang="en-US" sz="4400" dirty="0">
                <a:solidFill>
                  <a:srgbClr val="C00000"/>
                </a:solidFill>
                <a:latin typeface="Times New Roman" panose="02020603050405020304" pitchFamily="18" charset="0"/>
                <a:cs typeface="Times New Roman" panose="02020603050405020304" pitchFamily="18" charset="0"/>
              </a:rPr>
              <a:t>the Encourager</a:t>
            </a:r>
            <a:r>
              <a:rPr lang="en-US" sz="4400" dirty="0">
                <a:latin typeface="Times New Roman" panose="02020603050405020304" pitchFamily="18" charset="0"/>
                <a:cs typeface="Times New Roman" panose="02020603050405020304" pitchFamily="18" charset="0"/>
              </a:rPr>
              <a:t>, the Holy Spirit Whom the Father </a:t>
            </a:r>
            <a:r>
              <a:rPr lang="en-US" sz="4400" dirty="0">
                <a:solidFill>
                  <a:srgbClr val="C00000"/>
                </a:solidFill>
                <a:latin typeface="Times New Roman" panose="02020603050405020304" pitchFamily="18" charset="0"/>
                <a:cs typeface="Times New Roman" panose="02020603050405020304" pitchFamily="18" charset="0"/>
              </a:rPr>
              <a:t>will </a:t>
            </a:r>
            <a:r>
              <a:rPr lang="en-US" sz="4400" dirty="0">
                <a:latin typeface="Times New Roman" panose="02020603050405020304" pitchFamily="18" charset="0"/>
                <a:cs typeface="Times New Roman" panose="02020603050405020304" pitchFamily="18" charset="0"/>
              </a:rPr>
              <a:t>send in My name, That One will </a:t>
            </a:r>
            <a:r>
              <a:rPr lang="en-US" sz="4400" dirty="0">
                <a:solidFill>
                  <a:srgbClr val="C00000"/>
                </a:solidFill>
                <a:latin typeface="Times New Roman" panose="02020603050405020304" pitchFamily="18" charset="0"/>
                <a:cs typeface="Times New Roman" panose="02020603050405020304" pitchFamily="18" charset="0"/>
              </a:rPr>
              <a:t>teach you all things</a:t>
            </a:r>
            <a:r>
              <a:rPr lang="en-US" sz="4400" dirty="0">
                <a:latin typeface="Times New Roman" panose="02020603050405020304" pitchFamily="18" charset="0"/>
                <a:cs typeface="Times New Roman" panose="02020603050405020304" pitchFamily="18" charset="0"/>
              </a:rPr>
              <a:t>, and </a:t>
            </a:r>
            <a:r>
              <a:rPr lang="en-US" sz="4400" dirty="0">
                <a:solidFill>
                  <a:srgbClr val="C00000"/>
                </a:solidFill>
                <a:latin typeface="Times New Roman" panose="02020603050405020304" pitchFamily="18" charset="0"/>
                <a:cs typeface="Times New Roman" panose="02020603050405020304" pitchFamily="18" charset="0"/>
              </a:rPr>
              <a:t>will remind you all things</a:t>
            </a:r>
            <a:r>
              <a:rPr lang="en-US" sz="4400" dirty="0">
                <a:latin typeface="Times New Roman" panose="02020603050405020304" pitchFamily="18" charset="0"/>
                <a:cs typeface="Times New Roman" panose="02020603050405020304" pitchFamily="18" charset="0"/>
              </a:rPr>
              <a:t> that I spoke to you.</a:t>
            </a:r>
          </a:p>
          <a:p>
            <a:pPr marL="0" indent="0">
              <a:buNone/>
            </a:pPr>
            <a:endParaRPr lang="en-US" sz="4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10</a:t>
            </a:fld>
            <a:endParaRPr lang="en-US" dirty="0"/>
          </a:p>
        </p:txBody>
      </p:sp>
    </p:spTree>
    <p:extLst>
      <p:ext uri="{BB962C8B-B14F-4D97-AF65-F5344CB8AC3E}">
        <p14:creationId xmlns="" xmlns:p14="http://schemas.microsoft.com/office/powerpoint/2010/main" val="261955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sz="4800" b="1" dirty="0">
                <a:latin typeface="Times New Roman" panose="02020603050405020304" pitchFamily="18" charset="0"/>
                <a:cs typeface="Times New Roman" panose="02020603050405020304" pitchFamily="18" charset="0"/>
              </a:rPr>
              <a:t>Gal.4:6</a:t>
            </a:r>
            <a:r>
              <a:rPr lang="en-US" sz="4400" dirty="0">
                <a:latin typeface="Times New Roman" panose="02020603050405020304" pitchFamily="18" charset="0"/>
                <a:cs typeface="Times New Roman" panose="02020603050405020304" pitchFamily="18" charset="0"/>
              </a:rPr>
              <a:t>  And because you are sons, God sent out </a:t>
            </a:r>
            <a:r>
              <a:rPr lang="en-US" sz="4400" dirty="0">
                <a:solidFill>
                  <a:srgbClr val="C00000"/>
                </a:solidFill>
                <a:latin typeface="Times New Roman" panose="02020603050405020304" pitchFamily="18" charset="0"/>
                <a:cs typeface="Times New Roman" panose="02020603050405020304" pitchFamily="18" charset="0"/>
              </a:rPr>
              <a:t>the Spirit of His Son into our hearts</a:t>
            </a:r>
            <a:r>
              <a:rPr lang="en-US" sz="4400" dirty="0">
                <a:latin typeface="Times New Roman" panose="02020603050405020304" pitchFamily="18" charset="0"/>
                <a:cs typeface="Times New Roman" panose="02020603050405020304" pitchFamily="18" charset="0"/>
              </a:rPr>
              <a:t>, crying out, “</a:t>
            </a:r>
            <a:r>
              <a:rPr lang="en-US" sz="4400" dirty="0">
                <a:solidFill>
                  <a:srgbClr val="C00000"/>
                </a:solidFill>
                <a:latin typeface="Times New Roman" panose="02020603050405020304" pitchFamily="18" charset="0"/>
                <a:cs typeface="Times New Roman" panose="02020603050405020304" pitchFamily="18" charset="0"/>
              </a:rPr>
              <a:t>Abba, Father!</a:t>
            </a:r>
            <a:r>
              <a:rPr lang="en-US" sz="4400" dirty="0">
                <a:latin typeface="Times New Roman" panose="02020603050405020304" pitchFamily="18" charset="0"/>
                <a:cs typeface="Times New Roman" panose="02020603050405020304" pitchFamily="18" charset="0"/>
              </a:rPr>
              <a:t>”. </a:t>
            </a:r>
            <a:endParaRPr lang="en-US" sz="4400" dirty="0" smtClean="0">
              <a:latin typeface="Times New Roman" panose="02020603050405020304" pitchFamily="18" charset="0"/>
              <a:cs typeface="Times New Roman" panose="02020603050405020304" pitchFamily="18" charset="0"/>
            </a:endParaRPr>
          </a:p>
          <a:p>
            <a:pPr marL="0" indent="0">
              <a:buNone/>
            </a:pPr>
            <a:r>
              <a:rPr lang="en-US" sz="4400" dirty="0" smtClean="0">
                <a:latin typeface="Times New Roman" panose="02020603050405020304" pitchFamily="18" charset="0"/>
                <a:cs typeface="Times New Roman" panose="02020603050405020304" pitchFamily="18" charset="0"/>
              </a:rPr>
              <a:t>(</a:t>
            </a:r>
            <a:r>
              <a:rPr lang="en-US" sz="4400" dirty="0">
                <a:latin typeface="Times New Roman" panose="02020603050405020304" pitchFamily="18" charset="0"/>
                <a:cs typeface="Times New Roman" panose="02020603050405020304" pitchFamily="18" charset="0"/>
              </a:rPr>
              <a:t>cp. </a:t>
            </a:r>
            <a:r>
              <a:rPr lang="en-US" sz="4400" b="1" dirty="0">
                <a:latin typeface="Times New Roman" panose="02020603050405020304" pitchFamily="18" charset="0"/>
                <a:cs typeface="Times New Roman" panose="02020603050405020304" pitchFamily="18" charset="0"/>
              </a:rPr>
              <a:t>Jer.31:34 </a:t>
            </a:r>
            <a:r>
              <a:rPr lang="en-US" sz="4400" dirty="0">
                <a:latin typeface="Times New Roman" panose="02020603050405020304" pitchFamily="18" charset="0"/>
                <a:cs typeface="Times New Roman" panose="02020603050405020304" pitchFamily="18" charset="0"/>
              </a:rPr>
              <a:t> “they will all know Me”).</a:t>
            </a:r>
          </a:p>
          <a:p>
            <a:pPr marL="0" indent="0">
              <a:buNone/>
            </a:pPr>
            <a:endParaRPr lang="en-US" sz="4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11</a:t>
            </a:fld>
            <a:endParaRPr lang="en-US" dirty="0"/>
          </a:p>
        </p:txBody>
      </p:sp>
    </p:spTree>
    <p:extLst>
      <p:ext uri="{BB962C8B-B14F-4D97-AF65-F5344CB8AC3E}">
        <p14:creationId xmlns="" xmlns:p14="http://schemas.microsoft.com/office/powerpoint/2010/main" val="3634621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143000"/>
            <a:ext cx="8229600" cy="4983163"/>
          </a:xfrm>
        </p:spPr>
        <p:txBody>
          <a:bodyPr/>
          <a:lstStyle/>
          <a:p>
            <a:pPr marL="0" indent="0">
              <a:buNone/>
            </a:pPr>
            <a:r>
              <a:rPr lang="en-US" sz="4800" b="1" dirty="0">
                <a:latin typeface="Times New Roman" panose="02020603050405020304" pitchFamily="18" charset="0"/>
                <a:cs typeface="Times New Roman" panose="02020603050405020304" pitchFamily="18" charset="0"/>
              </a:rPr>
              <a:t>1 Jn.2:27</a:t>
            </a:r>
            <a:r>
              <a:rPr lang="en-US" sz="48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And for you, the anointing you received from Him stays in you, and you have </a:t>
            </a:r>
            <a:r>
              <a:rPr lang="en-US" sz="4400" dirty="0">
                <a:solidFill>
                  <a:srgbClr val="C00000"/>
                </a:solidFill>
                <a:latin typeface="Times New Roman" panose="02020603050405020304" pitchFamily="18" charset="0"/>
                <a:cs typeface="Times New Roman" panose="02020603050405020304" pitchFamily="18" charset="0"/>
              </a:rPr>
              <a:t>no need that anyone should teach you</a:t>
            </a:r>
            <a:r>
              <a:rPr lang="en-US" sz="4400" dirty="0">
                <a:latin typeface="Times New Roman" panose="02020603050405020304" pitchFamily="18" charset="0"/>
                <a:cs typeface="Times New Roman" panose="02020603050405020304" pitchFamily="18" charset="0"/>
              </a:rPr>
              <a:t>, but as </a:t>
            </a:r>
            <a:r>
              <a:rPr lang="en-US" sz="4400" dirty="0">
                <a:solidFill>
                  <a:srgbClr val="C00000"/>
                </a:solidFill>
                <a:latin typeface="Times New Roman" panose="02020603050405020304" pitchFamily="18" charset="0"/>
                <a:cs typeface="Times New Roman" panose="02020603050405020304" pitchFamily="18" charset="0"/>
              </a:rPr>
              <a:t>His anointing teaches you about all things</a:t>
            </a:r>
            <a:r>
              <a:rPr lang="en-US" sz="4400" dirty="0">
                <a:latin typeface="Times New Roman" panose="02020603050405020304" pitchFamily="18" charset="0"/>
                <a:cs typeface="Times New Roman" panose="02020603050405020304" pitchFamily="18" charset="0"/>
              </a:rPr>
              <a:t> and is true, and is not false, and just as it taught you, you stay in Him. </a:t>
            </a: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12</a:t>
            </a:fld>
            <a:endParaRPr lang="en-US" dirty="0"/>
          </a:p>
        </p:txBody>
      </p:sp>
    </p:spTree>
    <p:extLst>
      <p:ext uri="{BB962C8B-B14F-4D97-AF65-F5344CB8AC3E}">
        <p14:creationId xmlns="" xmlns:p14="http://schemas.microsoft.com/office/powerpoint/2010/main" val="3426954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sz="4800" b="1" dirty="0">
                <a:latin typeface="Times New Roman" panose="02020603050405020304" pitchFamily="18" charset="0"/>
                <a:cs typeface="Times New Roman" panose="02020603050405020304" pitchFamily="18" charset="0"/>
              </a:rPr>
              <a:t>1 </a:t>
            </a:r>
            <a:r>
              <a:rPr lang="en-US" sz="4800" b="1" dirty="0" smtClean="0">
                <a:latin typeface="Times New Roman" panose="02020603050405020304" pitchFamily="18" charset="0"/>
                <a:cs typeface="Times New Roman" panose="02020603050405020304" pitchFamily="18" charset="0"/>
              </a:rPr>
              <a:t>Jn.2:20  </a:t>
            </a:r>
            <a:r>
              <a:rPr lang="en-US" sz="4400" dirty="0">
                <a:latin typeface="Times New Roman" panose="02020603050405020304" pitchFamily="18" charset="0"/>
                <a:cs typeface="Times New Roman" panose="02020603050405020304" pitchFamily="18" charset="0"/>
              </a:rPr>
              <a:t>But you have an </a:t>
            </a:r>
            <a:r>
              <a:rPr lang="en-US" sz="4400" dirty="0">
                <a:solidFill>
                  <a:srgbClr val="C00000"/>
                </a:solidFill>
                <a:latin typeface="Times New Roman" panose="02020603050405020304" pitchFamily="18" charset="0"/>
                <a:cs typeface="Times New Roman" panose="02020603050405020304" pitchFamily="18" charset="0"/>
              </a:rPr>
              <a:t>anointing</a:t>
            </a:r>
            <a:r>
              <a:rPr lang="en-US" sz="4400" dirty="0">
                <a:latin typeface="Times New Roman" panose="02020603050405020304" pitchFamily="18" charset="0"/>
                <a:cs typeface="Times New Roman" panose="02020603050405020304" pitchFamily="18" charset="0"/>
              </a:rPr>
              <a:t> from the Holy One, and </a:t>
            </a:r>
            <a:r>
              <a:rPr lang="en-US" sz="4400" dirty="0">
                <a:solidFill>
                  <a:srgbClr val="C00000"/>
                </a:solidFill>
                <a:latin typeface="Times New Roman" panose="02020603050405020304" pitchFamily="18" charset="0"/>
                <a:cs typeface="Times New Roman" panose="02020603050405020304" pitchFamily="18" charset="0"/>
              </a:rPr>
              <a:t>you all know</a:t>
            </a:r>
            <a:r>
              <a:rPr lang="en-US" sz="4400" dirty="0">
                <a:latin typeface="Times New Roman" panose="02020603050405020304" pitchFamily="18" charset="0"/>
                <a:cs typeface="Times New Roman" panose="02020603050405020304" pitchFamily="18" charset="0"/>
              </a:rPr>
              <a:t> (“the truth” of v.21).</a:t>
            </a: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13</a:t>
            </a:fld>
            <a:endParaRPr lang="en-US" dirty="0"/>
          </a:p>
        </p:txBody>
      </p:sp>
    </p:spTree>
    <p:extLst>
      <p:ext uri="{BB962C8B-B14F-4D97-AF65-F5344CB8AC3E}">
        <p14:creationId xmlns="" xmlns:p14="http://schemas.microsoft.com/office/powerpoint/2010/main" val="313201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sz="4800" i="1" dirty="0" smtClean="0">
                <a:latin typeface="Times New Roman" panose="02020603050405020304" pitchFamily="18" charset="0"/>
                <a:cs typeface="Times New Roman" panose="02020603050405020304" pitchFamily="18" charset="0"/>
              </a:rPr>
              <a:t>But teachers continued:</a:t>
            </a:r>
          </a:p>
          <a:p>
            <a:pPr marL="0" indent="0">
              <a:buNone/>
            </a:pPr>
            <a:r>
              <a:rPr lang="en-US" sz="4800" b="1" dirty="0">
                <a:latin typeface="Times New Roman" panose="02020603050405020304" pitchFamily="18" charset="0"/>
                <a:cs typeface="Times New Roman" panose="02020603050405020304" pitchFamily="18" charset="0"/>
              </a:rPr>
              <a:t>Acts 1:1-2</a:t>
            </a:r>
            <a:r>
              <a:rPr lang="en-US" sz="4800" dirty="0">
                <a:latin typeface="Times New Roman" panose="02020603050405020304" pitchFamily="18" charset="0"/>
                <a:cs typeface="Times New Roman" panose="02020603050405020304" pitchFamily="18" charset="0"/>
              </a:rPr>
              <a:t> …(Luke’s Gospel) concerning everything that </a:t>
            </a:r>
            <a:r>
              <a:rPr lang="en-US" sz="4800" dirty="0">
                <a:solidFill>
                  <a:srgbClr val="C00000"/>
                </a:solidFill>
                <a:latin typeface="Times New Roman" panose="02020603050405020304" pitchFamily="18" charset="0"/>
                <a:cs typeface="Times New Roman" panose="02020603050405020304" pitchFamily="18" charset="0"/>
              </a:rPr>
              <a:t>Jesus BEGAN</a:t>
            </a:r>
            <a:r>
              <a:rPr lang="en-US" sz="4800" dirty="0">
                <a:latin typeface="Times New Roman" panose="02020603050405020304" pitchFamily="18" charset="0"/>
                <a:cs typeface="Times New Roman" panose="02020603050405020304" pitchFamily="18" charset="0"/>
              </a:rPr>
              <a:t> both to do and </a:t>
            </a:r>
            <a:r>
              <a:rPr lang="en-US" sz="4800" dirty="0">
                <a:solidFill>
                  <a:srgbClr val="C00000"/>
                </a:solidFill>
                <a:latin typeface="Times New Roman" panose="02020603050405020304" pitchFamily="18" charset="0"/>
                <a:cs typeface="Times New Roman" panose="02020603050405020304" pitchFamily="18" charset="0"/>
              </a:rPr>
              <a:t>to teach</a:t>
            </a:r>
            <a:r>
              <a:rPr lang="en-US" sz="4800" dirty="0">
                <a:latin typeface="Times New Roman" panose="02020603050405020304" pitchFamily="18" charset="0"/>
                <a:cs typeface="Times New Roman" panose="02020603050405020304" pitchFamily="18" charset="0"/>
              </a:rPr>
              <a:t>, until the day when He was taken up…</a:t>
            </a: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14</a:t>
            </a:fld>
            <a:endParaRPr lang="en-US" dirty="0"/>
          </a:p>
        </p:txBody>
      </p:sp>
    </p:spTree>
    <p:extLst>
      <p:ext uri="{BB962C8B-B14F-4D97-AF65-F5344CB8AC3E}">
        <p14:creationId xmlns="" xmlns:p14="http://schemas.microsoft.com/office/powerpoint/2010/main" val="3482239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447800"/>
            <a:ext cx="8229600" cy="4830763"/>
          </a:xfrm>
        </p:spPr>
        <p:txBody>
          <a:bodyPr/>
          <a:lstStyle/>
          <a:p>
            <a:pPr marL="0" indent="0">
              <a:buNone/>
            </a:pPr>
            <a:r>
              <a:rPr lang="en-US" sz="4800" b="1" dirty="0">
                <a:latin typeface="Times New Roman" panose="02020603050405020304" pitchFamily="18" charset="0"/>
                <a:cs typeface="Times New Roman" panose="02020603050405020304" pitchFamily="18" charset="0"/>
              </a:rPr>
              <a:t>1 Cor.2:13</a:t>
            </a:r>
            <a:r>
              <a:rPr lang="en-US" sz="4800" dirty="0">
                <a:latin typeface="Times New Roman" panose="02020603050405020304" pitchFamily="18" charset="0"/>
                <a:cs typeface="Times New Roman" panose="02020603050405020304" pitchFamily="18" charset="0"/>
              </a:rPr>
              <a:t>   Which things we also speak, not by words taught from human wisdom, but </a:t>
            </a:r>
            <a:r>
              <a:rPr lang="en-US" sz="4800" dirty="0">
                <a:solidFill>
                  <a:srgbClr val="C00000"/>
                </a:solidFill>
                <a:latin typeface="Times New Roman" panose="02020603050405020304" pitchFamily="18" charset="0"/>
                <a:cs typeface="Times New Roman" panose="02020603050405020304" pitchFamily="18" charset="0"/>
              </a:rPr>
              <a:t>by things taught from spirit</a:t>
            </a:r>
            <a:r>
              <a:rPr lang="en-US" sz="4800" dirty="0">
                <a:latin typeface="Times New Roman" panose="02020603050405020304" pitchFamily="18" charset="0"/>
                <a:cs typeface="Times New Roman" panose="02020603050405020304" pitchFamily="18" charset="0"/>
              </a:rPr>
              <a:t>, interpreting spirituals by spirituals.</a:t>
            </a: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15</a:t>
            </a:fld>
            <a:endParaRPr lang="en-US" dirty="0"/>
          </a:p>
        </p:txBody>
      </p:sp>
    </p:spTree>
    <p:extLst>
      <p:ext uri="{BB962C8B-B14F-4D97-AF65-F5344CB8AC3E}">
        <p14:creationId xmlns="" xmlns:p14="http://schemas.microsoft.com/office/powerpoint/2010/main" val="495569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447800"/>
            <a:ext cx="8229600" cy="4830763"/>
          </a:xfrm>
        </p:spPr>
        <p:txBody>
          <a:bodyPr/>
          <a:lstStyle/>
          <a:p>
            <a:pPr marL="0" indent="0">
              <a:buNone/>
            </a:pPr>
            <a:r>
              <a:rPr lang="en-US" sz="4800" b="1" dirty="0">
                <a:latin typeface="Times New Roman" panose="02020603050405020304" pitchFamily="18" charset="0"/>
                <a:cs typeface="Times New Roman" panose="02020603050405020304" pitchFamily="18" charset="0"/>
              </a:rPr>
              <a:t>1 Cor.12:28</a:t>
            </a:r>
            <a:r>
              <a:rPr lang="en-US" sz="4800" dirty="0">
                <a:latin typeface="Times New Roman" panose="02020603050405020304" pitchFamily="18" charset="0"/>
                <a:cs typeface="Times New Roman" panose="02020603050405020304" pitchFamily="18" charset="0"/>
              </a:rPr>
              <a:t>   And </a:t>
            </a:r>
            <a:r>
              <a:rPr lang="en-US" sz="4800" dirty="0">
                <a:solidFill>
                  <a:srgbClr val="C00000"/>
                </a:solidFill>
                <a:latin typeface="Times New Roman" panose="02020603050405020304" pitchFamily="18" charset="0"/>
                <a:cs typeface="Times New Roman" panose="02020603050405020304" pitchFamily="18" charset="0"/>
              </a:rPr>
              <a:t>God</a:t>
            </a:r>
            <a:r>
              <a:rPr lang="en-US" sz="4800" dirty="0">
                <a:latin typeface="Times New Roman" panose="02020603050405020304" pitchFamily="18" charset="0"/>
                <a:cs typeface="Times New Roman" panose="02020603050405020304" pitchFamily="18" charset="0"/>
              </a:rPr>
              <a:t> indeed </a:t>
            </a:r>
            <a:r>
              <a:rPr lang="en-US" sz="4800" dirty="0">
                <a:solidFill>
                  <a:srgbClr val="C00000"/>
                </a:solidFill>
                <a:latin typeface="Times New Roman" panose="02020603050405020304" pitchFamily="18" charset="0"/>
                <a:cs typeface="Times New Roman" panose="02020603050405020304" pitchFamily="18" charset="0"/>
              </a:rPr>
              <a:t>appointed</a:t>
            </a:r>
            <a:r>
              <a:rPr lang="en-US" sz="4800" dirty="0">
                <a:latin typeface="Times New Roman" panose="02020603050405020304" pitchFamily="18" charset="0"/>
                <a:cs typeface="Times New Roman" panose="02020603050405020304" pitchFamily="18" charset="0"/>
              </a:rPr>
              <a:t> them in the church, first apostles, second prophets, third </a:t>
            </a:r>
            <a:r>
              <a:rPr lang="en-US" sz="4800" dirty="0">
                <a:solidFill>
                  <a:srgbClr val="C00000"/>
                </a:solidFill>
                <a:latin typeface="Times New Roman" panose="02020603050405020304" pitchFamily="18" charset="0"/>
                <a:cs typeface="Times New Roman" panose="02020603050405020304" pitchFamily="18" charset="0"/>
              </a:rPr>
              <a:t>teachers</a:t>
            </a:r>
            <a:r>
              <a:rPr lang="en-US" sz="4800" dirty="0">
                <a:latin typeface="Times New Roman" panose="02020603050405020304" pitchFamily="18" charset="0"/>
                <a:cs typeface="Times New Roman" panose="02020603050405020304" pitchFamily="18" charset="0"/>
              </a:rPr>
              <a:t>, then charisma gifts, healings, etc.</a:t>
            </a: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16</a:t>
            </a:fld>
            <a:endParaRPr lang="en-US" dirty="0"/>
          </a:p>
        </p:txBody>
      </p:sp>
    </p:spTree>
    <p:extLst>
      <p:ext uri="{BB962C8B-B14F-4D97-AF65-F5344CB8AC3E}">
        <p14:creationId xmlns="" xmlns:p14="http://schemas.microsoft.com/office/powerpoint/2010/main" val="4171279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a:xfrm>
            <a:off x="457200" y="1447800"/>
            <a:ext cx="8229600" cy="4830763"/>
          </a:xfrm>
        </p:spPr>
        <p:txBody>
          <a:bodyPr/>
          <a:lstStyle/>
          <a:p>
            <a:pPr marL="0" indent="0">
              <a:buNone/>
            </a:pPr>
            <a:r>
              <a:rPr lang="en-US" sz="4800" b="1" dirty="0" smtClean="0">
                <a:latin typeface="Times New Roman" panose="02020603050405020304" pitchFamily="18" charset="0"/>
                <a:cs typeface="Times New Roman" panose="02020603050405020304" pitchFamily="18" charset="0"/>
              </a:rPr>
              <a:t>Summing up:</a:t>
            </a:r>
          </a:p>
          <a:p>
            <a:pPr marL="573088" indent="-573088">
              <a:buAutoNum type="arabicPeriod"/>
            </a:pPr>
            <a:r>
              <a:rPr lang="en-US" sz="4800" dirty="0" smtClean="0">
                <a:latin typeface="Times New Roman" panose="02020603050405020304" pitchFamily="18" charset="0"/>
                <a:cs typeface="Times New Roman" panose="02020603050405020304" pitchFamily="18" charset="0"/>
              </a:rPr>
              <a:t>Heart-condition of Acts believers begins with God’s gift of holy spirit.</a:t>
            </a:r>
          </a:p>
          <a:p>
            <a:pPr marL="573088" indent="-573088">
              <a:buAutoNum type="arabicPeriod"/>
            </a:pPr>
            <a:r>
              <a:rPr lang="en-US" sz="4800" dirty="0" smtClean="0">
                <a:latin typeface="Times New Roman" panose="02020603050405020304" pitchFamily="18" charset="0"/>
                <a:cs typeface="Times New Roman" panose="02020603050405020304" pitchFamily="18" charset="0"/>
              </a:rPr>
              <a:t>Teaching came to men by God’s instruments.</a:t>
            </a:r>
            <a:endParaRPr lang="en-US" sz="4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17</a:t>
            </a:fld>
            <a:endParaRPr lang="en-US" dirty="0"/>
          </a:p>
        </p:txBody>
      </p:sp>
    </p:spTree>
    <p:extLst>
      <p:ext uri="{BB962C8B-B14F-4D97-AF65-F5344CB8AC3E}">
        <p14:creationId xmlns="" xmlns:p14="http://schemas.microsoft.com/office/powerpoint/2010/main" val="2782788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304800"/>
            <a:ext cx="7772400" cy="762000"/>
          </a:xfrm>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smtClean="0"/>
          </a:p>
        </p:txBody>
      </p:sp>
      <p:sp>
        <p:nvSpPr>
          <p:cNvPr id="3" name="Subtitle 2"/>
          <p:cNvSpPr>
            <a:spLocks noGrp="1"/>
          </p:cNvSpPr>
          <p:nvPr>
            <p:ph type="subTitle" idx="1"/>
          </p:nvPr>
        </p:nvSpPr>
        <p:spPr>
          <a:xfrm>
            <a:off x="685800" y="1219200"/>
            <a:ext cx="7772400" cy="5029200"/>
          </a:xfrm>
        </p:spPr>
        <p:txBody>
          <a:bodyPr rtlCol="0">
            <a:normAutofit/>
          </a:bodyPr>
          <a:lstStyle/>
          <a:p>
            <a:pPr algn="l" fontAlgn="auto">
              <a:spcAft>
                <a:spcPts val="2400"/>
              </a:spcAft>
              <a:buFont typeface="Arial" pitchFamily="34" charset="0"/>
              <a:buNone/>
              <a:defRPr/>
            </a:pPr>
            <a:r>
              <a:rPr lang="en-US" sz="4400" b="1" i="1" dirty="0" smtClean="0">
                <a:solidFill>
                  <a:schemeClr val="tx1"/>
                </a:solidFill>
                <a:latin typeface="Times New Roman" panose="02020603050405020304" pitchFamily="18" charset="0"/>
                <a:cs typeface="Times New Roman" panose="02020603050405020304" pitchFamily="18" charset="0"/>
              </a:rPr>
              <a:t>Questions:</a:t>
            </a:r>
          </a:p>
          <a:p>
            <a:pPr marL="463550" indent="-463550" algn="l" fontAlgn="auto">
              <a:spcAft>
                <a:spcPts val="2400"/>
              </a:spcAft>
              <a:buFont typeface="+mj-lt"/>
              <a:buAutoNum type="arabicPeriod"/>
              <a:defRPr/>
            </a:pPr>
            <a:r>
              <a:rPr lang="en-US" sz="4000" b="1" dirty="0" smtClean="0">
                <a:solidFill>
                  <a:schemeClr val="tx1"/>
                </a:solidFill>
                <a:latin typeface="Times New Roman" panose="02020603050405020304" pitchFamily="18" charset="0"/>
                <a:cs typeface="Times New Roman" panose="02020603050405020304" pitchFamily="18" charset="0"/>
              </a:rPr>
              <a:t>What does it mean ‘to write upon the heart’?</a:t>
            </a:r>
          </a:p>
          <a:p>
            <a:pPr marL="463550" indent="-463550" algn="l" fontAlgn="auto">
              <a:spcAft>
                <a:spcPts val="0"/>
              </a:spcAft>
              <a:buFont typeface="+mj-lt"/>
              <a:buAutoNum type="arabicPeriod"/>
              <a:defRPr/>
            </a:pPr>
            <a:r>
              <a:rPr lang="en-US" sz="4000" b="1" dirty="0" smtClean="0">
                <a:solidFill>
                  <a:schemeClr val="tx1"/>
                </a:solidFill>
                <a:latin typeface="Times New Roman" panose="02020603050405020304" pitchFamily="18" charset="0"/>
                <a:cs typeface="Times New Roman" panose="02020603050405020304" pitchFamily="18" charset="0"/>
              </a:rPr>
              <a:t>In what way will teaching (‘Know Yahweh’) no longer be needed?</a:t>
            </a:r>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1566AA2E-1911-4C6D-8D65-AB364020840D}" type="slidenum">
              <a:rPr lang="en-US"/>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304800"/>
            <a:ext cx="7772400" cy="762000"/>
          </a:xfrm>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smtClean="0"/>
          </a:p>
        </p:txBody>
      </p:sp>
      <p:sp>
        <p:nvSpPr>
          <p:cNvPr id="3" name="Subtitle 2"/>
          <p:cNvSpPr>
            <a:spLocks noGrp="1"/>
          </p:cNvSpPr>
          <p:nvPr>
            <p:ph type="subTitle" idx="1"/>
          </p:nvPr>
        </p:nvSpPr>
        <p:spPr>
          <a:xfrm>
            <a:off x="304800" y="1066800"/>
            <a:ext cx="8534400" cy="5638800"/>
          </a:xfrm>
        </p:spPr>
        <p:txBody>
          <a:bodyPr rtlCol="0">
            <a:normAutofit fontScale="92500" lnSpcReduction="20000"/>
          </a:bodyPr>
          <a:lstStyle/>
          <a:p>
            <a:pPr algn="l" fontAlgn="auto">
              <a:spcAft>
                <a:spcPts val="1200"/>
              </a:spcAft>
              <a:buFont typeface="Arial" pitchFamily="34" charset="0"/>
              <a:buNone/>
              <a:defRPr/>
            </a:pPr>
            <a:r>
              <a:rPr lang="en-US" sz="4400" b="1" i="1" dirty="0" smtClean="0">
                <a:solidFill>
                  <a:schemeClr val="tx1"/>
                </a:solidFill>
                <a:latin typeface="Times New Roman" panose="02020603050405020304" pitchFamily="18" charset="0"/>
                <a:cs typeface="Times New Roman" panose="02020603050405020304" pitchFamily="18" charset="0"/>
              </a:rPr>
              <a:t>Write </a:t>
            </a:r>
            <a:r>
              <a:rPr lang="en-US" sz="4400" b="1" i="1" dirty="0" smtClean="0">
                <a:solidFill>
                  <a:schemeClr val="tx1"/>
                </a:solidFill>
                <a:latin typeface="Times New Roman" panose="02020603050405020304" pitchFamily="18" charset="0"/>
                <a:cs typeface="Times New Roman" panose="02020603050405020304" pitchFamily="18" charset="0"/>
              </a:rPr>
              <a:t>upon </a:t>
            </a:r>
            <a:r>
              <a:rPr lang="en-US" sz="4400" b="1" i="1" dirty="0" smtClean="0">
                <a:solidFill>
                  <a:schemeClr val="tx1"/>
                </a:solidFill>
                <a:latin typeface="Times New Roman" panose="02020603050405020304" pitchFamily="18" charset="0"/>
                <a:cs typeface="Times New Roman" panose="02020603050405020304" pitchFamily="18" charset="0"/>
              </a:rPr>
              <a:t>the heart:</a:t>
            </a:r>
          </a:p>
          <a:p>
            <a:pPr algn="l" fontAlgn="auto">
              <a:spcAft>
                <a:spcPts val="2400"/>
              </a:spcAft>
              <a:buFont typeface="Arial" pitchFamily="34" charset="0"/>
              <a:buNone/>
              <a:defRPr/>
            </a:pPr>
            <a:r>
              <a:rPr lang="en-US" sz="4800" b="1" dirty="0" smtClean="0">
                <a:solidFill>
                  <a:schemeClr val="tx1"/>
                </a:solidFill>
                <a:latin typeface="Times New Roman" panose="02020603050405020304" pitchFamily="18" charset="0"/>
                <a:cs typeface="Times New Roman" panose="02020603050405020304" pitchFamily="18" charset="0"/>
              </a:rPr>
              <a:t>Heb.10:16-22</a:t>
            </a:r>
            <a:r>
              <a:rPr lang="en-US" sz="4400" b="1" dirty="0" smtClean="0">
                <a:solidFill>
                  <a:schemeClr val="tx1"/>
                </a:solidFill>
                <a:latin typeface="Times New Roman" panose="02020603050405020304" pitchFamily="18" charset="0"/>
                <a:cs typeface="Times New Roman" panose="02020603050405020304" pitchFamily="18" charset="0"/>
              </a:rPr>
              <a:t>  </a:t>
            </a:r>
            <a:r>
              <a:rPr lang="en-US" sz="4300" dirty="0" smtClean="0">
                <a:solidFill>
                  <a:schemeClr val="tx1"/>
                </a:solidFill>
                <a:latin typeface="Times New Roman" panose="02020603050405020304" pitchFamily="18" charset="0"/>
                <a:cs typeface="Times New Roman" panose="02020603050405020304" pitchFamily="18" charset="0"/>
              </a:rPr>
              <a:t>This is the covenant that I will make with them after those days, says the Lord, giving My laws upon their hearts, and upon their mind I will engrave them. And their sins and their lawlessnesses I will in no way remember again. </a:t>
            </a:r>
            <a:r>
              <a:rPr lang="en-US" sz="4300" u="sng" dirty="0" smtClean="0">
                <a:solidFill>
                  <a:schemeClr val="tx1"/>
                </a:solidFill>
                <a:latin typeface="Times New Roman" panose="02020603050405020304" pitchFamily="18" charset="0"/>
                <a:cs typeface="Times New Roman" panose="02020603050405020304" pitchFamily="18" charset="0"/>
              </a:rPr>
              <a:t>But where there is forgiveness of these there is no longer an offering for sin</a:t>
            </a:r>
            <a:r>
              <a:rPr lang="en-US" sz="4300" dirty="0" smtClean="0">
                <a:solidFill>
                  <a:schemeClr val="tx1"/>
                </a:solidFill>
                <a:latin typeface="Times New Roman" panose="02020603050405020304" pitchFamily="18" charset="0"/>
                <a:cs typeface="Times New Roman" panose="02020603050405020304" pitchFamily="18" charset="0"/>
              </a:rPr>
              <a:t>. Therefore, brothers … </a:t>
            </a:r>
          </a:p>
          <a:p>
            <a:pPr algn="l" fontAlgn="auto">
              <a:spcAft>
                <a:spcPts val="2400"/>
              </a:spcAft>
              <a:buFont typeface="Arial" pitchFamily="34" charset="0"/>
              <a:buNone/>
              <a:defRPr/>
            </a:pPr>
            <a:endParaRPr lang="en-US" sz="4400" dirty="0" smtClean="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1566AA2E-1911-4C6D-8D65-AB364020840D}" type="slidenum">
              <a:rPr lang="en-US"/>
              <a:pPr>
                <a:defRPr/>
              </a:pPr>
              <a:t>3</a:t>
            </a:fld>
            <a:endParaRPr lang="en-US"/>
          </a:p>
        </p:txBody>
      </p:sp>
    </p:spTree>
    <p:extLst>
      <p:ext uri="{BB962C8B-B14F-4D97-AF65-F5344CB8AC3E}">
        <p14:creationId xmlns="" xmlns:p14="http://schemas.microsoft.com/office/powerpoint/2010/main" val="278893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304800"/>
            <a:ext cx="7772400" cy="762000"/>
          </a:xfrm>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smtClean="0"/>
          </a:p>
        </p:txBody>
      </p:sp>
      <p:sp>
        <p:nvSpPr>
          <p:cNvPr id="3" name="Subtitle 2"/>
          <p:cNvSpPr>
            <a:spLocks noGrp="1"/>
          </p:cNvSpPr>
          <p:nvPr>
            <p:ph type="subTitle" idx="1"/>
          </p:nvPr>
        </p:nvSpPr>
        <p:spPr>
          <a:xfrm>
            <a:off x="228600" y="1066800"/>
            <a:ext cx="8763000" cy="5562600"/>
          </a:xfrm>
        </p:spPr>
        <p:txBody>
          <a:bodyPr rtlCol="0">
            <a:normAutofit fontScale="92500" lnSpcReduction="10000"/>
          </a:bodyPr>
          <a:lstStyle/>
          <a:p>
            <a:pPr algn="l" fontAlgn="auto">
              <a:spcAft>
                <a:spcPts val="0"/>
              </a:spcAft>
              <a:buFont typeface="Arial" pitchFamily="34" charset="0"/>
              <a:buNone/>
              <a:defRPr/>
            </a:pPr>
            <a:r>
              <a:rPr lang="en-US" sz="4800" b="1" dirty="0" smtClean="0">
                <a:solidFill>
                  <a:schemeClr val="tx1"/>
                </a:solidFill>
                <a:latin typeface="Times New Roman" panose="02020603050405020304" pitchFamily="18" charset="0"/>
                <a:cs typeface="Times New Roman" panose="02020603050405020304" pitchFamily="18" charset="0"/>
              </a:rPr>
              <a:t>Heb.10:16-22</a:t>
            </a:r>
            <a:r>
              <a:rPr lang="en-US" sz="4400" b="1" dirty="0" smtClean="0">
                <a:solidFill>
                  <a:schemeClr val="tx1"/>
                </a:solidFill>
                <a:latin typeface="Times New Roman" panose="02020603050405020304" pitchFamily="18" charset="0"/>
                <a:cs typeface="Times New Roman" panose="02020603050405020304" pitchFamily="18" charset="0"/>
              </a:rPr>
              <a:t>  …</a:t>
            </a:r>
            <a:r>
              <a:rPr lang="en-US" sz="4300" dirty="0" smtClean="0">
                <a:solidFill>
                  <a:schemeClr val="tx1"/>
                </a:solidFill>
                <a:latin typeface="Times New Roman" panose="02020603050405020304" pitchFamily="18" charset="0"/>
                <a:cs typeface="Times New Roman" panose="02020603050405020304" pitchFamily="18" charset="0"/>
              </a:rPr>
              <a:t>having ‘eisodus’ of the Holies by the blood of Jesus, which new and living way He inaugurated for us through the Curtain, that is His flesh, and a </a:t>
            </a:r>
            <a:r>
              <a:rPr lang="en-US" sz="4300" dirty="0" smtClean="0">
                <a:solidFill>
                  <a:srgbClr val="C00000"/>
                </a:solidFill>
                <a:latin typeface="Times New Roman" panose="02020603050405020304" pitchFamily="18" charset="0"/>
                <a:cs typeface="Times New Roman" panose="02020603050405020304" pitchFamily="18" charset="0"/>
              </a:rPr>
              <a:t>Great</a:t>
            </a:r>
            <a:r>
              <a:rPr lang="en-US" sz="4300" dirty="0" smtClean="0">
                <a:solidFill>
                  <a:schemeClr val="tx1"/>
                </a:solidFill>
                <a:latin typeface="Times New Roman" panose="02020603050405020304" pitchFamily="18" charset="0"/>
                <a:cs typeface="Times New Roman" panose="02020603050405020304" pitchFamily="18" charset="0"/>
              </a:rPr>
              <a:t> </a:t>
            </a:r>
            <a:r>
              <a:rPr lang="en-US" sz="4300" dirty="0" smtClean="0">
                <a:solidFill>
                  <a:srgbClr val="C00000"/>
                </a:solidFill>
                <a:latin typeface="Times New Roman" panose="02020603050405020304" pitchFamily="18" charset="0"/>
                <a:cs typeface="Times New Roman" panose="02020603050405020304" pitchFamily="18" charset="0"/>
              </a:rPr>
              <a:t>High Priest</a:t>
            </a:r>
            <a:r>
              <a:rPr lang="en-US" sz="4300" dirty="0" smtClean="0">
                <a:solidFill>
                  <a:schemeClr val="tx1"/>
                </a:solidFill>
                <a:latin typeface="Times New Roman" panose="02020603050405020304" pitchFamily="18" charset="0"/>
                <a:cs typeface="Times New Roman" panose="02020603050405020304" pitchFamily="18" charset="0"/>
              </a:rPr>
              <a:t> over the house of God, let us approach with true heart in conviction of faith, having </a:t>
            </a:r>
            <a:r>
              <a:rPr lang="en-US" sz="4300" dirty="0" smtClean="0">
                <a:solidFill>
                  <a:srgbClr val="C00000"/>
                </a:solidFill>
                <a:latin typeface="Times New Roman" panose="02020603050405020304" pitchFamily="18" charset="0"/>
                <a:cs typeface="Times New Roman" panose="02020603050405020304" pitchFamily="18" charset="0"/>
              </a:rPr>
              <a:t>the hearts sprinkled from a wicked conscience</a:t>
            </a:r>
            <a:r>
              <a:rPr lang="en-US" sz="4300" dirty="0" smtClean="0">
                <a:solidFill>
                  <a:schemeClr val="tx1"/>
                </a:solidFill>
                <a:latin typeface="Times New Roman" panose="02020603050405020304" pitchFamily="18" charset="0"/>
                <a:cs typeface="Times New Roman" panose="02020603050405020304" pitchFamily="18" charset="0"/>
              </a:rPr>
              <a:t>, and the body washed by pure water.</a:t>
            </a:r>
          </a:p>
          <a:p>
            <a:pPr algn="l" fontAlgn="auto">
              <a:spcAft>
                <a:spcPts val="2400"/>
              </a:spcAft>
              <a:buFont typeface="Arial" pitchFamily="34" charset="0"/>
              <a:buNone/>
              <a:defRPr/>
            </a:pPr>
            <a:endParaRPr lang="en-US" sz="4400" dirty="0" smtClean="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1566AA2E-1911-4C6D-8D65-AB364020840D}" type="slidenum">
              <a:rPr lang="en-US"/>
              <a:pPr>
                <a:defRPr/>
              </a:pPr>
              <a:t>4</a:t>
            </a:fld>
            <a:endParaRPr lang="en-US"/>
          </a:p>
        </p:txBody>
      </p:sp>
    </p:spTree>
    <p:extLst>
      <p:ext uri="{BB962C8B-B14F-4D97-AF65-F5344CB8AC3E}">
        <p14:creationId xmlns="" xmlns:p14="http://schemas.microsoft.com/office/powerpoint/2010/main" val="2220747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304800"/>
            <a:ext cx="7772400" cy="762000"/>
          </a:xfrm>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smtClean="0"/>
          </a:p>
        </p:txBody>
      </p:sp>
      <p:sp>
        <p:nvSpPr>
          <p:cNvPr id="3" name="Subtitle 2"/>
          <p:cNvSpPr>
            <a:spLocks noGrp="1"/>
          </p:cNvSpPr>
          <p:nvPr>
            <p:ph type="subTitle" idx="1"/>
          </p:nvPr>
        </p:nvSpPr>
        <p:spPr>
          <a:xfrm>
            <a:off x="228600" y="1295400"/>
            <a:ext cx="8763000" cy="5562600"/>
          </a:xfrm>
        </p:spPr>
        <p:txBody>
          <a:bodyPr rtlCol="0">
            <a:normAutofit fontScale="92500" lnSpcReduction="10000"/>
          </a:bodyPr>
          <a:lstStyle/>
          <a:p>
            <a:pPr algn="l" fontAlgn="auto">
              <a:spcAft>
                <a:spcPts val="0"/>
              </a:spcAft>
              <a:defRPr/>
            </a:pPr>
            <a:r>
              <a:rPr lang="en-US" sz="4800" b="1" dirty="0" smtClean="0">
                <a:solidFill>
                  <a:schemeClr val="tx1"/>
                </a:solidFill>
                <a:latin typeface="Times New Roman" panose="02020603050405020304" pitchFamily="18" charset="0"/>
                <a:cs typeface="Times New Roman" panose="02020603050405020304" pitchFamily="18" charset="0"/>
              </a:rPr>
              <a:t>Rom.2:14-15</a:t>
            </a:r>
            <a:r>
              <a:rPr lang="en-US" sz="4400" b="1" dirty="0" smtClean="0">
                <a:solidFill>
                  <a:schemeClr val="tx1"/>
                </a:solidFill>
                <a:latin typeface="Times New Roman" panose="02020603050405020304" pitchFamily="18" charset="0"/>
                <a:cs typeface="Times New Roman" panose="02020603050405020304" pitchFamily="18" charset="0"/>
              </a:rPr>
              <a:t>  </a:t>
            </a:r>
            <a:r>
              <a:rPr lang="en-US" sz="4400" dirty="0">
                <a:solidFill>
                  <a:schemeClr val="tx1"/>
                </a:solidFill>
                <a:latin typeface="Times New Roman" panose="02020603050405020304" pitchFamily="18" charset="0"/>
                <a:cs typeface="Times New Roman" panose="02020603050405020304" pitchFamily="18" charset="0"/>
              </a:rPr>
              <a:t>For when the nations which have not the law, do by nature the things contained in the law, these not having the law are a law unto themselves, who show the work of </a:t>
            </a:r>
            <a:r>
              <a:rPr lang="en-US" sz="4400" dirty="0">
                <a:solidFill>
                  <a:srgbClr val="C00000"/>
                </a:solidFill>
                <a:latin typeface="Times New Roman" panose="02020603050405020304" pitchFamily="18" charset="0"/>
                <a:cs typeface="Times New Roman" panose="02020603050405020304" pitchFamily="18" charset="0"/>
              </a:rPr>
              <a:t>the law written in their hearts</a:t>
            </a:r>
            <a:r>
              <a:rPr lang="en-US" sz="4400" dirty="0">
                <a:solidFill>
                  <a:schemeClr val="tx1"/>
                </a:solidFill>
                <a:latin typeface="Times New Roman" panose="02020603050405020304" pitchFamily="18" charset="0"/>
                <a:cs typeface="Times New Roman" panose="02020603050405020304" pitchFamily="18" charset="0"/>
              </a:rPr>
              <a:t>, their conscience also bearing </a:t>
            </a:r>
            <a:r>
              <a:rPr lang="en-US" sz="4400" dirty="0" smtClean="0">
                <a:solidFill>
                  <a:schemeClr val="tx1"/>
                </a:solidFill>
                <a:latin typeface="Times New Roman" panose="02020603050405020304" pitchFamily="18" charset="0"/>
                <a:cs typeface="Times New Roman" panose="02020603050405020304" pitchFamily="18" charset="0"/>
              </a:rPr>
              <a:t>witness together, </a:t>
            </a:r>
            <a:r>
              <a:rPr lang="en-US" sz="4400" dirty="0">
                <a:solidFill>
                  <a:schemeClr val="tx1"/>
                </a:solidFill>
                <a:latin typeface="Times New Roman" panose="02020603050405020304" pitchFamily="18" charset="0"/>
                <a:cs typeface="Times New Roman" panose="02020603050405020304" pitchFamily="18" charset="0"/>
              </a:rPr>
              <a:t>the thoughts meanwhile accusing or defending each other.</a:t>
            </a:r>
            <a:endParaRPr lang="en-US" sz="4400" dirty="0" smtClean="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1566AA2E-1911-4C6D-8D65-AB364020840D}" type="slidenum">
              <a:rPr lang="en-US"/>
              <a:pPr>
                <a:defRPr/>
              </a:pPr>
              <a:t>5</a:t>
            </a:fld>
            <a:endParaRPr lang="en-US"/>
          </a:p>
        </p:txBody>
      </p:sp>
    </p:spTree>
    <p:extLst>
      <p:ext uri="{BB962C8B-B14F-4D97-AF65-F5344CB8AC3E}">
        <p14:creationId xmlns="" xmlns:p14="http://schemas.microsoft.com/office/powerpoint/2010/main" val="3399570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p:txBody>
          <a:bodyPr/>
          <a:lstStyle/>
          <a:p>
            <a:pPr marL="0" indent="0">
              <a:buNone/>
            </a:pPr>
            <a:r>
              <a:rPr lang="en-US" sz="4800" b="1" dirty="0">
                <a:latin typeface="Times New Roman" panose="02020603050405020304" pitchFamily="18" charset="0"/>
                <a:cs typeface="Times New Roman" panose="02020603050405020304" pitchFamily="18" charset="0"/>
              </a:rPr>
              <a:t>Rom.2:29</a:t>
            </a:r>
            <a:r>
              <a:rPr lang="en-US" sz="4800" dirty="0">
                <a:latin typeface="Times New Roman" panose="02020603050405020304" pitchFamily="18" charset="0"/>
                <a:cs typeface="Times New Roman" panose="02020603050405020304" pitchFamily="18" charset="0"/>
              </a:rPr>
              <a:t>  But he </a:t>
            </a:r>
            <a:r>
              <a:rPr lang="en-US" sz="4800" i="1" dirty="0">
                <a:latin typeface="Times New Roman" panose="02020603050405020304" pitchFamily="18" charset="0"/>
                <a:cs typeface="Times New Roman" panose="02020603050405020304" pitchFamily="18" charset="0"/>
              </a:rPr>
              <a:t>is</a:t>
            </a:r>
            <a:r>
              <a:rPr lang="en-US" sz="4800" dirty="0">
                <a:latin typeface="Times New Roman" panose="02020603050405020304" pitchFamily="18" charset="0"/>
                <a:cs typeface="Times New Roman" panose="02020603050405020304" pitchFamily="18" charset="0"/>
              </a:rPr>
              <a:t> a Jew inwardly, and </a:t>
            </a:r>
            <a:r>
              <a:rPr lang="en-US" sz="4800" dirty="0">
                <a:solidFill>
                  <a:srgbClr val="C00000"/>
                </a:solidFill>
                <a:latin typeface="Times New Roman" panose="02020603050405020304" pitchFamily="18" charset="0"/>
                <a:cs typeface="Times New Roman" panose="02020603050405020304" pitchFamily="18" charset="0"/>
              </a:rPr>
              <a:t>circumcision </a:t>
            </a:r>
            <a:r>
              <a:rPr lang="en-US" sz="4800" i="1" dirty="0">
                <a:solidFill>
                  <a:srgbClr val="C00000"/>
                </a:solidFill>
                <a:latin typeface="Times New Roman" panose="02020603050405020304" pitchFamily="18" charset="0"/>
                <a:cs typeface="Times New Roman" panose="02020603050405020304" pitchFamily="18" charset="0"/>
              </a:rPr>
              <a:t>is</a:t>
            </a:r>
            <a:r>
              <a:rPr lang="en-US" sz="4800" dirty="0">
                <a:solidFill>
                  <a:srgbClr val="C00000"/>
                </a:solidFill>
                <a:latin typeface="Times New Roman" panose="02020603050405020304" pitchFamily="18" charset="0"/>
                <a:cs typeface="Times New Roman" panose="02020603050405020304" pitchFamily="18" charset="0"/>
              </a:rPr>
              <a:t> of the heart by the Spirit</a:t>
            </a:r>
            <a:r>
              <a:rPr lang="en-US" sz="4800" dirty="0">
                <a:latin typeface="Times New Roman" panose="02020603050405020304" pitchFamily="18" charset="0"/>
                <a:cs typeface="Times New Roman" panose="02020603050405020304" pitchFamily="18" charset="0"/>
              </a:rPr>
              <a:t>, not by the letter…</a:t>
            </a:r>
          </a:p>
        </p:txBody>
      </p:sp>
      <p:sp>
        <p:nvSpPr>
          <p:cNvPr id="4" name="Slide Number Placeholder 3"/>
          <p:cNvSpPr>
            <a:spLocks noGrp="1"/>
          </p:cNvSpPr>
          <p:nvPr>
            <p:ph type="sldNum" sz="quarter" idx="12"/>
          </p:nvPr>
        </p:nvSpPr>
        <p:spPr/>
        <p:txBody>
          <a:bodyPr/>
          <a:lstStyle/>
          <a:p>
            <a:pPr>
              <a:defRPr/>
            </a:pPr>
            <a:fld id="{E6882E2F-C8FF-4875-9A2D-A5D7FD350930}" type="slidenum">
              <a:rPr lang="en-US" smtClean="0"/>
              <a:pPr>
                <a:defRPr/>
              </a:pPr>
              <a:t>6</a:t>
            </a:fld>
            <a:endParaRPr lang="en-US"/>
          </a:p>
        </p:txBody>
      </p:sp>
    </p:spTree>
    <p:extLst>
      <p:ext uri="{BB962C8B-B14F-4D97-AF65-F5344CB8AC3E}">
        <p14:creationId xmlns="" xmlns:p14="http://schemas.microsoft.com/office/powerpoint/2010/main" val="599817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p:txBody>
          <a:bodyPr/>
          <a:lstStyle/>
          <a:p>
            <a:pPr marL="0" indent="0">
              <a:buNone/>
            </a:pPr>
            <a:r>
              <a:rPr lang="en-US" sz="4800" b="1" dirty="0">
                <a:latin typeface="Times New Roman" panose="02020603050405020304" pitchFamily="18" charset="0"/>
                <a:cs typeface="Times New Roman" panose="02020603050405020304" pitchFamily="18" charset="0"/>
              </a:rPr>
              <a:t>2 Cor.1:21-22</a:t>
            </a:r>
            <a:r>
              <a:rPr lang="en-US" sz="4800" dirty="0">
                <a:latin typeface="Times New Roman" panose="02020603050405020304" pitchFamily="18" charset="0"/>
                <a:cs typeface="Times New Roman" panose="02020603050405020304" pitchFamily="18" charset="0"/>
              </a:rPr>
              <a:t>  But He Who confirms us with you in Christ and </a:t>
            </a:r>
            <a:r>
              <a:rPr lang="en-US" sz="4800" dirty="0">
                <a:solidFill>
                  <a:srgbClr val="C00000"/>
                </a:solidFill>
                <a:latin typeface="Times New Roman" panose="02020603050405020304" pitchFamily="18" charset="0"/>
                <a:cs typeface="Times New Roman" panose="02020603050405020304" pitchFamily="18" charset="0"/>
              </a:rPr>
              <a:t>anointed</a:t>
            </a:r>
            <a:r>
              <a:rPr lang="en-US" sz="4800" dirty="0">
                <a:latin typeface="Times New Roman" panose="02020603050405020304" pitchFamily="18" charset="0"/>
                <a:cs typeface="Times New Roman" panose="02020603050405020304" pitchFamily="18" charset="0"/>
              </a:rPr>
              <a:t> us </a:t>
            </a:r>
            <a:r>
              <a:rPr lang="en-US" sz="4800" i="1" dirty="0">
                <a:latin typeface="Times New Roman" panose="02020603050405020304" pitchFamily="18" charset="0"/>
                <a:cs typeface="Times New Roman" panose="02020603050405020304" pitchFamily="18" charset="0"/>
              </a:rPr>
              <a:t>is</a:t>
            </a:r>
            <a:r>
              <a:rPr lang="en-US" sz="4800" dirty="0">
                <a:latin typeface="Times New Roman" panose="02020603050405020304" pitchFamily="18" charset="0"/>
                <a:cs typeface="Times New Roman" panose="02020603050405020304" pitchFamily="18" charset="0"/>
              </a:rPr>
              <a:t> God, Who also sealed us and gave </a:t>
            </a:r>
            <a:r>
              <a:rPr lang="en-US" sz="4800" dirty="0">
                <a:solidFill>
                  <a:srgbClr val="C00000"/>
                </a:solidFill>
                <a:latin typeface="Times New Roman" panose="02020603050405020304" pitchFamily="18" charset="0"/>
                <a:cs typeface="Times New Roman" panose="02020603050405020304" pitchFamily="18" charset="0"/>
              </a:rPr>
              <a:t>the pledge of the Spirit in our hearts</a:t>
            </a:r>
            <a:r>
              <a:rPr lang="en-US" sz="4800"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pPr>
              <a:defRPr/>
            </a:pPr>
            <a:fld id="{E6882E2F-C8FF-4875-9A2D-A5D7FD350930}" type="slidenum">
              <a:rPr lang="en-US" smtClean="0"/>
              <a:pPr>
                <a:defRPr/>
              </a:pPr>
              <a:t>7</a:t>
            </a:fld>
            <a:endParaRPr lang="en-US"/>
          </a:p>
        </p:txBody>
      </p:sp>
    </p:spTree>
    <p:extLst>
      <p:ext uri="{BB962C8B-B14F-4D97-AF65-F5344CB8AC3E}">
        <p14:creationId xmlns="" xmlns:p14="http://schemas.microsoft.com/office/powerpoint/2010/main" val="4099413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p:txBody>
          <a:bodyPr/>
          <a:lstStyle/>
          <a:p>
            <a:pPr marL="0" indent="0">
              <a:buNone/>
            </a:pPr>
            <a:r>
              <a:rPr lang="en-US" sz="4800" b="1" dirty="0">
                <a:latin typeface="Times New Roman" panose="02020603050405020304" pitchFamily="18" charset="0"/>
                <a:cs typeface="Times New Roman" panose="02020603050405020304" pitchFamily="18" charset="0"/>
              </a:rPr>
              <a:t>2 Cor.3:3</a:t>
            </a:r>
            <a:r>
              <a:rPr lang="en-US" sz="4800" dirty="0">
                <a:latin typeface="Times New Roman" panose="02020603050405020304" pitchFamily="18" charset="0"/>
                <a:cs typeface="Times New Roman" panose="02020603050405020304" pitchFamily="18" charset="0"/>
              </a:rPr>
              <a:t>  </a:t>
            </a:r>
            <a:r>
              <a:rPr lang="en-US" sz="4800" dirty="0" smtClean="0">
                <a:latin typeface="Times New Roman" panose="02020603050405020304" pitchFamily="18" charset="0"/>
                <a:cs typeface="Times New Roman" panose="02020603050405020304" pitchFamily="18" charset="0"/>
              </a:rPr>
              <a:t>…being </a:t>
            </a:r>
            <a:r>
              <a:rPr lang="en-US" sz="4800" dirty="0">
                <a:latin typeface="Times New Roman" panose="02020603050405020304" pitchFamily="18" charset="0"/>
                <a:cs typeface="Times New Roman" panose="02020603050405020304" pitchFamily="18" charset="0"/>
              </a:rPr>
              <a:t>manifested that you are a letter of Christ, cared for by us, </a:t>
            </a:r>
            <a:r>
              <a:rPr lang="en-US" sz="4800" dirty="0">
                <a:solidFill>
                  <a:srgbClr val="C00000"/>
                </a:solidFill>
                <a:latin typeface="Times New Roman" panose="02020603050405020304" pitchFamily="18" charset="0"/>
                <a:cs typeface="Times New Roman" panose="02020603050405020304" pitchFamily="18" charset="0"/>
              </a:rPr>
              <a:t>written</a:t>
            </a:r>
            <a:r>
              <a:rPr lang="en-US" sz="4800" dirty="0">
                <a:latin typeface="Times New Roman" panose="02020603050405020304" pitchFamily="18" charset="0"/>
                <a:cs typeface="Times New Roman" panose="02020603050405020304" pitchFamily="18" charset="0"/>
              </a:rPr>
              <a:t> not with ink but </a:t>
            </a:r>
            <a:r>
              <a:rPr lang="en-US" sz="4800" dirty="0">
                <a:solidFill>
                  <a:srgbClr val="C00000"/>
                </a:solidFill>
                <a:latin typeface="Times New Roman" panose="02020603050405020304" pitchFamily="18" charset="0"/>
                <a:cs typeface="Times New Roman" panose="02020603050405020304" pitchFamily="18" charset="0"/>
              </a:rPr>
              <a:t>by Living God’s Spirit</a:t>
            </a:r>
            <a:r>
              <a:rPr lang="en-US" sz="4800" dirty="0">
                <a:latin typeface="Times New Roman" panose="02020603050405020304" pitchFamily="18" charset="0"/>
                <a:cs typeface="Times New Roman" panose="02020603050405020304" pitchFamily="18" charset="0"/>
              </a:rPr>
              <a:t>, not on stone tablets but </a:t>
            </a:r>
            <a:r>
              <a:rPr lang="en-US" sz="4800" dirty="0">
                <a:solidFill>
                  <a:srgbClr val="C00000"/>
                </a:solidFill>
                <a:latin typeface="Times New Roman" panose="02020603050405020304" pitchFamily="18" charset="0"/>
                <a:cs typeface="Times New Roman" panose="02020603050405020304" pitchFamily="18" charset="0"/>
              </a:rPr>
              <a:t>on tablets of flesh-hearts</a:t>
            </a:r>
            <a:r>
              <a:rPr lang="en-US" sz="4800" dirty="0">
                <a:latin typeface="Times New Roman" panose="02020603050405020304" pitchFamily="18" charset="0"/>
                <a:cs typeface="Times New Roman" panose="02020603050405020304" pitchFamily="18" charset="0"/>
              </a:rPr>
              <a:t>.</a:t>
            </a:r>
          </a:p>
        </p:txBody>
      </p:sp>
      <p:sp>
        <p:nvSpPr>
          <p:cNvPr id="4" name="Slide Number Placeholder 3"/>
          <p:cNvSpPr>
            <a:spLocks noGrp="1"/>
          </p:cNvSpPr>
          <p:nvPr>
            <p:ph type="sldNum" sz="quarter" idx="12"/>
          </p:nvPr>
        </p:nvSpPr>
        <p:spPr/>
        <p:txBody>
          <a:bodyPr/>
          <a:lstStyle/>
          <a:p>
            <a:pPr>
              <a:defRPr/>
            </a:pPr>
            <a:fld id="{E6882E2F-C8FF-4875-9A2D-A5D7FD350930}" type="slidenum">
              <a:rPr lang="en-US" smtClean="0"/>
              <a:pPr>
                <a:defRPr/>
              </a:pPr>
              <a:t>8</a:t>
            </a:fld>
            <a:endParaRPr lang="en-US"/>
          </a:p>
        </p:txBody>
      </p:sp>
    </p:spTree>
    <p:extLst>
      <p:ext uri="{BB962C8B-B14F-4D97-AF65-F5344CB8AC3E}">
        <p14:creationId xmlns="" xmlns:p14="http://schemas.microsoft.com/office/powerpoint/2010/main" val="363115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rgbClr val="0070C0"/>
                </a:solidFill>
              </a:rPr>
              <a:t>Law</a:t>
            </a:r>
            <a:r>
              <a:rPr lang="en-US" sz="4800" b="1" dirty="0">
                <a:solidFill>
                  <a:srgbClr val="C00000"/>
                </a:solidFill>
              </a:rPr>
              <a:t> </a:t>
            </a:r>
            <a:r>
              <a:rPr lang="en-US" sz="4800" b="1" dirty="0"/>
              <a:t>Written in the</a:t>
            </a:r>
            <a:r>
              <a:rPr lang="en-US" sz="4800" b="1" dirty="0">
                <a:solidFill>
                  <a:srgbClr val="C00000"/>
                </a:solidFill>
              </a:rPr>
              <a:t> </a:t>
            </a:r>
            <a:r>
              <a:rPr lang="en-US" sz="4800" b="1" dirty="0">
                <a:solidFill>
                  <a:srgbClr val="FF0000"/>
                </a:solidFill>
              </a:rPr>
              <a:t>Heart</a:t>
            </a:r>
            <a:endParaRPr lang="en-US" sz="4800" dirty="0"/>
          </a:p>
        </p:txBody>
      </p:sp>
      <p:sp>
        <p:nvSpPr>
          <p:cNvPr id="3" name="Content Placeholder 2"/>
          <p:cNvSpPr>
            <a:spLocks noGrp="1"/>
          </p:cNvSpPr>
          <p:nvPr>
            <p:ph idx="1"/>
          </p:nvPr>
        </p:nvSpPr>
        <p:spPr/>
        <p:txBody>
          <a:bodyPr/>
          <a:lstStyle/>
          <a:p>
            <a:pPr marL="0" indent="0">
              <a:buNone/>
            </a:pPr>
            <a:r>
              <a:rPr lang="en-US" sz="4800" b="1" dirty="0">
                <a:latin typeface="Times New Roman" pitchFamily="18" charset="0"/>
                <a:cs typeface="Times New Roman" pitchFamily="18" charset="0"/>
              </a:rPr>
              <a:t>Deu.30:1-14</a:t>
            </a:r>
            <a:r>
              <a:rPr lang="en-US" sz="4800" dirty="0">
                <a:latin typeface="Times New Roman" pitchFamily="18" charset="0"/>
                <a:cs typeface="Times New Roman" pitchFamily="18" charset="0"/>
              </a:rPr>
              <a:t>   Obey His voice </a:t>
            </a:r>
            <a:r>
              <a:rPr lang="en-US" sz="4800" dirty="0">
                <a:solidFill>
                  <a:srgbClr val="C00000"/>
                </a:solidFill>
                <a:latin typeface="Times New Roman" pitchFamily="18" charset="0"/>
                <a:cs typeface="Times New Roman" pitchFamily="18" charset="0"/>
              </a:rPr>
              <a:t>with all your heart and with all your soul </a:t>
            </a:r>
            <a:r>
              <a:rPr lang="en-US" sz="4800" dirty="0">
                <a:latin typeface="Times New Roman" pitchFamily="18" charset="0"/>
                <a:cs typeface="Times New Roman" pitchFamily="18" charset="0"/>
              </a:rPr>
              <a:t>(v.2). </a:t>
            </a:r>
            <a:r>
              <a:rPr lang="en-US" sz="4800" dirty="0">
                <a:solidFill>
                  <a:srgbClr val="C00000"/>
                </a:solidFill>
                <a:latin typeface="Times New Roman" pitchFamily="18" charset="0"/>
                <a:cs typeface="Times New Roman" pitchFamily="18" charset="0"/>
              </a:rPr>
              <a:t>Yahweh will circumcise your heart </a:t>
            </a:r>
            <a:r>
              <a:rPr lang="en-US" sz="4800" dirty="0">
                <a:latin typeface="Times New Roman" pitchFamily="18" charset="0"/>
                <a:cs typeface="Times New Roman" pitchFamily="18" charset="0"/>
              </a:rPr>
              <a:t>(v.6). </a:t>
            </a:r>
            <a:r>
              <a:rPr lang="en-US" sz="4800" dirty="0">
                <a:solidFill>
                  <a:srgbClr val="C00000"/>
                </a:solidFill>
                <a:latin typeface="Times New Roman" pitchFamily="18" charset="0"/>
                <a:cs typeface="Times New Roman" pitchFamily="18" charset="0"/>
              </a:rPr>
              <a:t>The word is very near</a:t>
            </a:r>
            <a:r>
              <a:rPr lang="en-US" sz="4800" dirty="0">
                <a:latin typeface="Times New Roman" pitchFamily="18" charset="0"/>
                <a:cs typeface="Times New Roman" pitchFamily="18" charset="0"/>
              </a:rPr>
              <a:t> unto you, in your mouth and </a:t>
            </a:r>
            <a:r>
              <a:rPr lang="en-US" sz="4800" dirty="0">
                <a:solidFill>
                  <a:srgbClr val="C00000"/>
                </a:solidFill>
                <a:latin typeface="Times New Roman" pitchFamily="18" charset="0"/>
                <a:cs typeface="Times New Roman" pitchFamily="18" charset="0"/>
              </a:rPr>
              <a:t>in your heart</a:t>
            </a:r>
            <a:r>
              <a:rPr lang="en-US" sz="4800" dirty="0">
                <a:latin typeface="Times New Roman" pitchFamily="18" charset="0"/>
                <a:cs typeface="Times New Roman" pitchFamily="18" charset="0"/>
              </a:rPr>
              <a:t>, that you may do it (v.14</a:t>
            </a:r>
            <a:r>
              <a:rPr lang="en-US" sz="4800" dirty="0" smtClean="0">
                <a:latin typeface="Times New Roman" pitchFamily="18" charset="0"/>
                <a:cs typeface="Times New Roman" pitchFamily="18" charset="0"/>
              </a:rPr>
              <a:t>).</a:t>
            </a:r>
            <a:endParaRPr lang="en-US" sz="4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a:xfrm>
            <a:off x="6477000" y="6324600"/>
            <a:ext cx="2133600" cy="365125"/>
          </a:xfrm>
        </p:spPr>
        <p:txBody>
          <a:bodyPr/>
          <a:lstStyle/>
          <a:p>
            <a:pPr>
              <a:defRPr/>
            </a:pPr>
            <a:fld id="{E6882E2F-C8FF-4875-9A2D-A5D7FD350930}" type="slidenum">
              <a:rPr lang="en-US" smtClean="0"/>
              <a:pPr>
                <a:defRPr/>
              </a:pPr>
              <a:t>9</a:t>
            </a:fld>
            <a:endParaRPr lang="en-US" dirty="0"/>
          </a:p>
        </p:txBody>
      </p:sp>
    </p:spTree>
    <p:extLst>
      <p:ext uri="{BB962C8B-B14F-4D97-AF65-F5344CB8AC3E}">
        <p14:creationId xmlns="" xmlns:p14="http://schemas.microsoft.com/office/powerpoint/2010/main" val="1697510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1343</TotalTime>
  <Words>1212</Words>
  <Application>Microsoft Office PowerPoint</Application>
  <PresentationFormat>On-screen Show (4:3)</PresentationFormat>
  <Paragraphs>96</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lpstr>Law Written in the Heart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Covenants</dc:title>
  <dc:creator>gburch</dc:creator>
  <cp:lastModifiedBy>gburch</cp:lastModifiedBy>
  <cp:revision>160</cp:revision>
  <dcterms:created xsi:type="dcterms:W3CDTF">2010-05-20T14:02:49Z</dcterms:created>
  <dcterms:modified xsi:type="dcterms:W3CDTF">2015-01-25T12:17:59Z</dcterms:modified>
</cp:coreProperties>
</file>